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50" r:id="rId1"/>
  </p:sldMasterIdLst>
  <p:notesMasterIdLst>
    <p:notesMasterId r:id="rId59"/>
  </p:notesMasterIdLst>
  <p:handoutMasterIdLst>
    <p:handoutMasterId r:id="rId60"/>
  </p:handoutMasterIdLst>
  <p:sldIdLst>
    <p:sldId id="352" r:id="rId2"/>
    <p:sldId id="600" r:id="rId3"/>
    <p:sldId id="779" r:id="rId4"/>
    <p:sldId id="847" r:id="rId5"/>
    <p:sldId id="780" r:id="rId6"/>
    <p:sldId id="782" r:id="rId7"/>
    <p:sldId id="784" r:id="rId8"/>
    <p:sldId id="785" r:id="rId9"/>
    <p:sldId id="783" r:id="rId10"/>
    <p:sldId id="786" r:id="rId11"/>
    <p:sldId id="788" r:id="rId12"/>
    <p:sldId id="789" r:id="rId13"/>
    <p:sldId id="787" r:id="rId14"/>
    <p:sldId id="790" r:id="rId15"/>
    <p:sldId id="792" r:id="rId16"/>
    <p:sldId id="796" r:id="rId17"/>
    <p:sldId id="797" r:id="rId18"/>
    <p:sldId id="798" r:id="rId19"/>
    <p:sldId id="801" r:id="rId20"/>
    <p:sldId id="803" r:id="rId21"/>
    <p:sldId id="802" r:id="rId22"/>
    <p:sldId id="810" r:id="rId23"/>
    <p:sldId id="811" r:id="rId24"/>
    <p:sldId id="815" r:id="rId25"/>
    <p:sldId id="816" r:id="rId26"/>
    <p:sldId id="817" r:id="rId27"/>
    <p:sldId id="812" r:id="rId28"/>
    <p:sldId id="813" r:id="rId29"/>
    <p:sldId id="818" r:id="rId30"/>
    <p:sldId id="819" r:id="rId31"/>
    <p:sldId id="820" r:id="rId32"/>
    <p:sldId id="822" r:id="rId33"/>
    <p:sldId id="823" r:id="rId34"/>
    <p:sldId id="824" r:id="rId35"/>
    <p:sldId id="825" r:id="rId36"/>
    <p:sldId id="826" r:id="rId37"/>
    <p:sldId id="846" r:id="rId38"/>
    <p:sldId id="814" r:id="rId39"/>
    <p:sldId id="827" r:id="rId40"/>
    <p:sldId id="828" r:id="rId41"/>
    <p:sldId id="829" r:id="rId42"/>
    <p:sldId id="832" r:id="rId43"/>
    <p:sldId id="833" r:id="rId44"/>
    <p:sldId id="834" r:id="rId45"/>
    <p:sldId id="835" r:id="rId46"/>
    <p:sldId id="836" r:id="rId47"/>
    <p:sldId id="837" r:id="rId48"/>
    <p:sldId id="838" r:id="rId49"/>
    <p:sldId id="841" r:id="rId50"/>
    <p:sldId id="839" r:id="rId51"/>
    <p:sldId id="840" r:id="rId52"/>
    <p:sldId id="842" r:id="rId53"/>
    <p:sldId id="843" r:id="rId54"/>
    <p:sldId id="844" r:id="rId55"/>
    <p:sldId id="623" r:id="rId56"/>
    <p:sldId id="845" r:id="rId57"/>
    <p:sldId id="341" r:id="rId58"/>
  </p:sldIdLst>
  <p:sldSz cx="12192000" cy="6858000"/>
  <p:notesSz cx="6858000" cy="9144000"/>
  <p:custDataLst>
    <p:tags r:id="rId61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2F2"/>
    <a:srgbClr val="428B61"/>
    <a:srgbClr val="FF9409"/>
    <a:srgbClr val="D27800"/>
    <a:srgbClr val="58C9E8"/>
    <a:srgbClr val="529C6B"/>
    <a:srgbClr val="C1E9C1"/>
    <a:srgbClr val="F7F5B4"/>
    <a:srgbClr val="EDB2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689" autoAdjust="0"/>
    <p:restoredTop sz="87253" autoAdjust="0"/>
  </p:normalViewPr>
  <p:slideViewPr>
    <p:cSldViewPr snapToGrid="0">
      <p:cViewPr varScale="1">
        <p:scale>
          <a:sx n="96" d="100"/>
          <a:sy n="96" d="100"/>
        </p:scale>
        <p:origin x="912" y="78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39" d="100"/>
        <a:sy n="139" d="100"/>
      </p:scale>
      <p:origin x="0" y="0"/>
    </p:cViewPr>
  </p:sorterViewPr>
  <p:notesViewPr>
    <p:cSldViewPr snapToGrid="0">
      <p:cViewPr varScale="1">
        <p:scale>
          <a:sx n="78" d="100"/>
          <a:sy n="78" d="100"/>
        </p:scale>
        <p:origin x="2709" y="6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tags" Target="tags/tag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handoutMaster" Target="handoutMasters/handoutMaster1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image" Target="../media/image4.wmf"/><Relationship Id="rId1" Type="http://schemas.openxmlformats.org/officeDocument/2006/relationships/image" Target="../media/image3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w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28.wmf"/><Relationship Id="rId2" Type="http://schemas.openxmlformats.org/officeDocument/2006/relationships/image" Target="../media/image27.wmf"/><Relationship Id="rId1" Type="http://schemas.openxmlformats.org/officeDocument/2006/relationships/image" Target="../media/image26.w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2.emf"/><Relationship Id="rId1" Type="http://schemas.openxmlformats.org/officeDocument/2006/relationships/image" Target="../media/image31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w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wmf"/></Relationships>
</file>

<file path=ppt/drawings/_rels/vmlDrawing16.vml.rels><?xml version="1.0" encoding="UTF-8" standalone="yes"?>
<Relationships xmlns="http://schemas.openxmlformats.org/package/2006/relationships"><Relationship Id="rId2" Type="http://schemas.openxmlformats.org/officeDocument/2006/relationships/image" Target="../media/image41.wmf"/><Relationship Id="rId1" Type="http://schemas.openxmlformats.org/officeDocument/2006/relationships/image" Target="../media/image40.w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w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.wmf"/><Relationship Id="rId1" Type="http://schemas.openxmlformats.org/officeDocument/2006/relationships/image" Target="../media/image11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17.wmf"/><Relationship Id="rId1" Type="http://schemas.openxmlformats.org/officeDocument/2006/relationships/image" Target="../media/image16.w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image" Target="../media/image19.w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image" Target="../media/image19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244DAC75-396F-4FDB-8BE0-CA33BB1C329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6C4871D-DDEA-447A-97E8-429A495A20E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6B6733-D6EA-4356-9C86-D365C2A991E3}" type="datetimeFigureOut">
              <a:rPr lang="zh-CN" altLang="en-US" smtClean="0"/>
              <a:t>2023/5/23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575BB1E-D22E-4A14-A420-F73EF3734BF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85FB482-C401-4FF0-86AA-695D859653C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850980-7627-48BF-80EE-3F52ECE570F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1192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13BBE5-0BEA-4494-9BEF-C8C2F48C9E2D}" type="datetimeFigureOut">
              <a:rPr lang="zh-CN" altLang="en-US" smtClean="0"/>
              <a:t>2023/5/23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CB8912-F0BA-4AD8-8415-DA1F26BCB09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32529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1914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CB8912-F0BA-4AD8-8415-DA1F26BCB09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6110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CB8912-F0BA-4AD8-8415-DA1F26BCB09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510652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CB8912-F0BA-4AD8-8415-DA1F26BCB09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179213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CB8912-F0BA-4AD8-8415-DA1F26BCB09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551370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CB8912-F0BA-4AD8-8415-DA1F26BCB09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743853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CB8912-F0BA-4AD8-8415-DA1F26BCB09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763745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46880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CB8912-F0BA-4AD8-8415-DA1F26BCB09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089932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CB8912-F0BA-4AD8-8415-DA1F26BCB09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052349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CB8912-F0BA-4AD8-8415-DA1F26BCB09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499670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CB8912-F0BA-4AD8-8415-DA1F26BCB09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2080388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CB8912-F0BA-4AD8-8415-DA1F26BCB09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700162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CB8912-F0BA-4AD8-8415-DA1F26BCB09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8986709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CB8912-F0BA-4AD8-8415-DA1F26BCB09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0767215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CB8912-F0BA-4AD8-8415-DA1F26BCB09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8227717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CB8912-F0BA-4AD8-8415-DA1F26BCB09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8958598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CB8912-F0BA-4AD8-8415-DA1F26BCB09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5803003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CB8912-F0BA-4AD8-8415-DA1F26BCB09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6681031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CB8912-F0BA-4AD8-8415-DA1F26BCB09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8330603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CB8912-F0BA-4AD8-8415-DA1F26BCB09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1583012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CB8912-F0BA-4AD8-8415-DA1F26BCB09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594335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CB8912-F0BA-4AD8-8415-DA1F26BCB09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3074700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等价类的集合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CB8912-F0BA-4AD8-8415-DA1F26BCB09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3801538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CB8912-F0BA-4AD8-8415-DA1F26BCB09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9067657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CB8912-F0BA-4AD8-8415-DA1F26BCB09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3851863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CB8912-F0BA-4AD8-8415-DA1F26BCB09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68328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CB8912-F0BA-4AD8-8415-DA1F26BCB09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1155299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CB8912-F0BA-4AD8-8415-DA1F26BCB09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6177193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CB8912-F0BA-4AD8-8415-DA1F26BCB09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124728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134051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CB8912-F0BA-4AD8-8415-DA1F26BCB09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097677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CB8912-F0BA-4AD8-8415-DA1F26BCB09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211540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CB8912-F0BA-4AD8-8415-DA1F26BCB09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1824941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CB8912-F0BA-4AD8-8415-DA1F26BCB09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4116262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CB8912-F0BA-4AD8-8415-DA1F26BCB09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606959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CB8912-F0BA-4AD8-8415-DA1F26BCB09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1974613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CB8912-F0BA-4AD8-8415-DA1F26BCB09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3845767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CB8912-F0BA-4AD8-8415-DA1F26BCB09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5414734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CB8912-F0BA-4AD8-8415-DA1F26BCB09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046146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CB8912-F0BA-4AD8-8415-DA1F26BCB09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3386818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CB8912-F0BA-4AD8-8415-DA1F26BCB09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7535035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CB8912-F0BA-4AD8-8415-DA1F26BCB09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1351335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CB8912-F0BA-4AD8-8415-DA1F26BCB09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92780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CB8912-F0BA-4AD8-8415-DA1F26BCB09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47302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CB8912-F0BA-4AD8-8415-DA1F26BCB09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3252133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CB8912-F0BA-4AD8-8415-DA1F26BCB09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9139917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CB8912-F0BA-4AD8-8415-DA1F26BCB09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8885838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CB8912-F0BA-4AD8-8415-DA1F26BCB09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1182685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CB8912-F0BA-4AD8-8415-DA1F26BCB09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8672948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CB8912-F0BA-4AD8-8415-DA1F26BCB09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0564497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CB8912-F0BA-4AD8-8415-DA1F26BCB09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914646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CB8912-F0BA-4AD8-8415-DA1F26BCB09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627473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CB8912-F0BA-4AD8-8415-DA1F26BCB09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939424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CB8912-F0BA-4AD8-8415-DA1F26BCB09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910507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CB8912-F0BA-4AD8-8415-DA1F26BCB09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374568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E78876C5-8D70-44DA-8771-E5D1B3743097}"/>
              </a:ext>
            </a:extLst>
          </p:cNvPr>
          <p:cNvSpPr/>
          <p:nvPr userDrawn="1"/>
        </p:nvSpPr>
        <p:spPr>
          <a:xfrm>
            <a:off x="-1" y="0"/>
            <a:ext cx="1745109" cy="983077"/>
          </a:xfrm>
          <a:prstGeom prst="rect">
            <a:avLst/>
          </a:prstGeom>
          <a:solidFill>
            <a:srgbClr val="C1E9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DFEB0E43-26D8-4AE9-8451-2D5A79D1668B}"/>
              </a:ext>
            </a:extLst>
          </p:cNvPr>
          <p:cNvSpPr/>
          <p:nvPr userDrawn="1"/>
        </p:nvSpPr>
        <p:spPr>
          <a:xfrm>
            <a:off x="1745109" y="983077"/>
            <a:ext cx="10491329" cy="58749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60203E8C-7E1D-4367-9EA2-2A59F9729AFD}"/>
              </a:ext>
            </a:extLst>
          </p:cNvPr>
          <p:cNvCxnSpPr>
            <a:cxnSpLocks/>
          </p:cNvCxnSpPr>
          <p:nvPr userDrawn="1"/>
        </p:nvCxnSpPr>
        <p:spPr>
          <a:xfrm>
            <a:off x="1745109" y="0"/>
            <a:ext cx="0" cy="685800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95EB5EB5-BB5D-4C73-92AB-80FC04BA49B8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983077"/>
            <a:ext cx="12236438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80FA2359-093B-4830-83DE-F6797D3E94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38416" y="6492875"/>
            <a:ext cx="498022" cy="365125"/>
          </a:xfrm>
          <a:prstGeom prst="rect">
            <a:avLst/>
          </a:prstGeom>
          <a:solidFill>
            <a:srgbClr val="C1E9C1"/>
          </a:solidFill>
        </p:spPr>
        <p:txBody>
          <a:bodyPr/>
          <a:lstStyle>
            <a:lvl1pPr algn="ctr">
              <a:defRPr sz="1400" b="1">
                <a:solidFill>
                  <a:sysClr val="windowText" lastClr="000000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defRPr>
            </a:lvl1pPr>
          </a:lstStyle>
          <a:p>
            <a:fld id="{297B5860-9389-40BC-8CED-DD2AAB23A1E9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92960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500"/>
    </mc:Choice>
    <mc:Fallback xmlns="">
      <p:transition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06400" y="3810000"/>
            <a:ext cx="11379200" cy="609600"/>
          </a:xfrm>
        </p:spPr>
        <p:txBody>
          <a:bodyPr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to edit Master title style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06400" y="4343400"/>
            <a:ext cx="11379200" cy="1752600"/>
          </a:xfrm>
        </p:spPr>
        <p:txBody>
          <a:bodyPr/>
          <a:lstStyle>
            <a:lvl1pPr marL="0" indent="0" algn="ctr">
              <a:buFontTx/>
              <a:buNone/>
              <a:defRPr>
                <a:solidFill>
                  <a:srgbClr val="003366"/>
                </a:solidFill>
              </a:defRPr>
            </a:lvl1pPr>
          </a:lstStyle>
          <a:p>
            <a:r>
              <a:rPr lang="en-US" altLang="zh-CN"/>
              <a:t>Click to edit Master subtitle style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87ABFB34-5A41-467D-AB9A-D56B73556E1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C519B1E4-DFBB-44CB-87E9-AAE25DAC9C5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654A9CE0-6BE8-4E15-8AC6-BE7D497DBF2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5BDC027-A609-4E85-80C3-026232E7E4CA}" type="slidenum">
              <a:rPr lang="zh-CN" altLang="en-US"/>
              <a:pPr>
                <a:defRPr/>
              </a:pPr>
              <a:t>‹#›</a:t>
            </a:fld>
            <a:r>
              <a:rPr lang="en-US" altLang="zh-CN"/>
              <a:t>/50</a:t>
            </a:r>
          </a:p>
        </p:txBody>
      </p:sp>
    </p:spTree>
    <p:extLst>
      <p:ext uri="{BB962C8B-B14F-4D97-AF65-F5344CB8AC3E}">
        <p14:creationId xmlns:p14="http://schemas.microsoft.com/office/powerpoint/2010/main" val="3793951072"/>
      </p:ext>
    </p:extLst>
  </p:cSld>
  <p:clrMapOvr>
    <a:masterClrMapping/>
  </p:clrMapOvr>
  <p:transition>
    <p:dissolv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8C64E1D4-1C6B-48AE-B18C-20ADF17CCD0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72EB39C2-ACCB-4F24-8760-8918DD77ACD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84BBB42A-3DDD-479B-91F1-BB7BBE2ABA7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64555AA-B5BA-45AA-885C-686EBB98F563}" type="slidenum">
              <a:rPr lang="zh-CN" altLang="en-US"/>
              <a:pPr>
                <a:defRPr/>
              </a:pPr>
              <a:t>‹#›</a:t>
            </a:fld>
            <a:r>
              <a:rPr lang="en-US" altLang="zh-CN"/>
              <a:t>/50</a:t>
            </a:r>
          </a:p>
        </p:txBody>
      </p:sp>
    </p:spTree>
    <p:extLst>
      <p:ext uri="{BB962C8B-B14F-4D97-AF65-F5344CB8AC3E}">
        <p14:creationId xmlns:p14="http://schemas.microsoft.com/office/powerpoint/2010/main" val="6211864"/>
      </p:ext>
    </p:extLst>
  </p:cSld>
  <p:clrMapOvr>
    <a:masterClrMapping/>
  </p:clrMapOvr>
  <p:transition>
    <p:dissolv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1600" y="76200"/>
            <a:ext cx="11988800" cy="6096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1320800" y="838200"/>
            <a:ext cx="5232400" cy="57150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6756400" y="838200"/>
            <a:ext cx="5232400" cy="27813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6756400" y="3771900"/>
            <a:ext cx="5232400" cy="27813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906D8030-4E7D-496D-9150-C5FE7C00DAD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A8C91BDA-B32C-4177-8246-D44F5CB4D0B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589D36C4-770B-4646-BC33-6DC4936FA98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6D7466E-D64E-46A3-B65A-BADACD754EC7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15348267"/>
      </p:ext>
    </p:extLst>
  </p:cSld>
  <p:clrMapOvr>
    <a:masterClrMapping/>
  </p:clrMapOvr>
  <p:transition>
    <p:dissolv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>
  <p:cSld name="标题，一项大型内容和两项小型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1600" y="76200"/>
            <a:ext cx="11988800" cy="6096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320800" y="838200"/>
            <a:ext cx="5232400" cy="57150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6756400" y="838200"/>
            <a:ext cx="5232400" cy="27813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6756400" y="3771900"/>
            <a:ext cx="5232400" cy="27813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54748062-3542-4659-BA7F-0AB194E2269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E262F4E2-2302-4805-9761-AEC7FFC6059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77B4440C-A44C-4C2A-8017-14006948124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FDEBC4-100A-4F3F-94CB-20187FA687BB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34878421"/>
      </p:ext>
    </p:extLst>
  </p:cSld>
  <p:clrMapOvr>
    <a:masterClrMapping/>
  </p:clrMapOvr>
  <p:transition>
    <p:dissolv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1600" y="76200"/>
            <a:ext cx="11988800" cy="6096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1320800" y="838200"/>
            <a:ext cx="5232400" cy="57150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756400" y="838200"/>
            <a:ext cx="5232400" cy="57150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F77CC63-969D-4C3A-8ACA-8830C046FB4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5C4F2AC-B8BC-42EE-9691-F81BB69CC88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E80DBED-4F83-4201-B176-5365690D139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3ADB857-10E4-41E0-A4FD-6D373B3C4B63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0498412"/>
      </p:ext>
    </p:extLst>
  </p:cSld>
  <p:clrMapOvr>
    <a:masterClrMapping/>
  </p:clrMapOvr>
  <p:transition>
    <p:dissolv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97786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500"/>
    </mc:Choice>
    <mc:Fallback xmlns=""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486228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500"/>
    </mc:Choice>
    <mc:Fallback xmlns=""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515112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500"/>
    </mc:Choice>
    <mc:Fallback xmlns=""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矩形 3"/>
          <p:cNvSpPr/>
          <p:nvPr userDrawn="1"/>
        </p:nvSpPr>
        <p:spPr>
          <a:xfrm>
            <a:off x="7448928" y="6314594"/>
            <a:ext cx="77513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/>
            <a:r>
              <a:rPr lang="en-US" altLang="zh-CN" sz="100" dirty="0">
                <a:solidFill>
                  <a:srgbClr val="529C6B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srgbClr val="529C6B"/>
                </a:solidFill>
                <a:latin typeface="Calibri"/>
                <a:ea typeface="宋体"/>
              </a:rPr>
              <a:t>模板下载：</a:t>
            </a:r>
            <a:r>
              <a:rPr lang="en-US" altLang="zh-CN" sz="100" dirty="0">
                <a:solidFill>
                  <a:srgbClr val="529C6B"/>
                </a:solidFill>
                <a:latin typeface="Calibri"/>
                <a:ea typeface="宋体"/>
              </a:rPr>
              <a:t>www.1ppt.com/moban/          </a:t>
            </a:r>
            <a:r>
              <a:rPr lang="zh-CN" altLang="en-US" sz="100" dirty="0">
                <a:solidFill>
                  <a:srgbClr val="529C6B"/>
                </a:solidFill>
                <a:latin typeface="Calibri"/>
                <a:ea typeface="宋体"/>
              </a:rPr>
              <a:t>行业</a:t>
            </a:r>
            <a:r>
              <a:rPr lang="en-US" altLang="zh-CN" sz="100" dirty="0">
                <a:solidFill>
                  <a:srgbClr val="529C6B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srgbClr val="529C6B"/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srgbClr val="529C6B"/>
                </a:solidFill>
                <a:latin typeface="Calibri"/>
                <a:ea typeface="宋体"/>
              </a:rPr>
              <a:t>www.1ppt.com/hangye/ </a:t>
            </a:r>
          </a:p>
          <a:p>
            <a:pPr defTabSz="914400"/>
            <a:r>
              <a:rPr lang="zh-CN" altLang="en-US" sz="100" dirty="0">
                <a:solidFill>
                  <a:srgbClr val="529C6B"/>
                </a:solidFill>
                <a:latin typeface="Calibri"/>
                <a:ea typeface="宋体"/>
              </a:rPr>
              <a:t>节日</a:t>
            </a:r>
            <a:r>
              <a:rPr lang="en-US" altLang="zh-CN" sz="100" dirty="0">
                <a:solidFill>
                  <a:srgbClr val="529C6B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srgbClr val="529C6B"/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srgbClr val="529C6B"/>
                </a:solidFill>
                <a:latin typeface="Calibri"/>
                <a:ea typeface="宋体"/>
              </a:rPr>
              <a:t>www.1ppt.com/jieri/          PPT</a:t>
            </a:r>
            <a:r>
              <a:rPr lang="zh-CN" altLang="en-US" sz="100" dirty="0">
                <a:solidFill>
                  <a:srgbClr val="529C6B"/>
                </a:solidFill>
                <a:latin typeface="Calibri"/>
                <a:ea typeface="宋体"/>
              </a:rPr>
              <a:t>素材：</a:t>
            </a:r>
            <a:r>
              <a:rPr lang="en-US" altLang="zh-CN" sz="100" dirty="0">
                <a:solidFill>
                  <a:srgbClr val="529C6B"/>
                </a:solidFill>
                <a:latin typeface="Calibri"/>
                <a:ea typeface="宋体"/>
              </a:rPr>
              <a:t>www.1ppt.com/sucai/</a:t>
            </a:r>
          </a:p>
          <a:p>
            <a:pPr defTabSz="914400"/>
            <a:r>
              <a:rPr lang="en-US" altLang="zh-CN" sz="100" dirty="0">
                <a:solidFill>
                  <a:srgbClr val="529C6B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srgbClr val="529C6B"/>
                </a:solidFill>
                <a:latin typeface="Calibri"/>
                <a:ea typeface="宋体"/>
              </a:rPr>
              <a:t>背景图片：</a:t>
            </a:r>
            <a:r>
              <a:rPr lang="en-US" altLang="zh-CN" sz="100" dirty="0">
                <a:solidFill>
                  <a:srgbClr val="529C6B"/>
                </a:solidFill>
                <a:latin typeface="Calibri"/>
                <a:ea typeface="宋体"/>
              </a:rPr>
              <a:t>www.1ppt.com/beijing/        PPT</a:t>
            </a:r>
            <a:r>
              <a:rPr lang="zh-CN" altLang="en-US" sz="100" dirty="0">
                <a:solidFill>
                  <a:srgbClr val="529C6B"/>
                </a:solidFill>
                <a:latin typeface="Calibri"/>
                <a:ea typeface="宋体"/>
              </a:rPr>
              <a:t>图表：</a:t>
            </a:r>
            <a:r>
              <a:rPr lang="en-US" altLang="zh-CN" sz="100" dirty="0">
                <a:solidFill>
                  <a:srgbClr val="529C6B"/>
                </a:solidFill>
                <a:latin typeface="Calibri"/>
                <a:ea typeface="宋体"/>
              </a:rPr>
              <a:t>www.1ppt.com/tubiao/      </a:t>
            </a:r>
          </a:p>
          <a:p>
            <a:pPr defTabSz="914400"/>
            <a:r>
              <a:rPr lang="zh-CN" altLang="en-US" sz="100" dirty="0">
                <a:solidFill>
                  <a:srgbClr val="529C6B"/>
                </a:solidFill>
                <a:latin typeface="Calibri"/>
                <a:ea typeface="宋体"/>
              </a:rPr>
              <a:t>精美</a:t>
            </a:r>
            <a:r>
              <a:rPr lang="en-US" altLang="zh-CN" sz="100" dirty="0">
                <a:solidFill>
                  <a:srgbClr val="529C6B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srgbClr val="529C6B"/>
                </a:solidFill>
                <a:latin typeface="Calibri"/>
                <a:ea typeface="宋体"/>
              </a:rPr>
              <a:t>下载：</a:t>
            </a:r>
            <a:r>
              <a:rPr lang="en-US" altLang="zh-CN" sz="100" dirty="0">
                <a:solidFill>
                  <a:srgbClr val="529C6B"/>
                </a:solidFill>
                <a:latin typeface="Calibri"/>
                <a:ea typeface="宋体"/>
              </a:rPr>
              <a:t>www.1ppt.com/xiazai/         PPT</a:t>
            </a:r>
            <a:r>
              <a:rPr lang="zh-CN" altLang="en-US" sz="100" dirty="0">
                <a:solidFill>
                  <a:srgbClr val="529C6B"/>
                </a:solidFill>
                <a:latin typeface="Calibri"/>
                <a:ea typeface="宋体"/>
              </a:rPr>
              <a:t>教程： </a:t>
            </a:r>
            <a:r>
              <a:rPr lang="en-US" altLang="zh-CN" sz="100" dirty="0">
                <a:solidFill>
                  <a:srgbClr val="529C6B"/>
                </a:solidFill>
                <a:latin typeface="Calibri"/>
                <a:ea typeface="宋体"/>
              </a:rPr>
              <a:t>www.1ppt.com/powerpoint/      </a:t>
            </a:r>
          </a:p>
          <a:p>
            <a:pPr defTabSz="914400"/>
            <a:r>
              <a:rPr lang="en-US" altLang="zh-CN" sz="100" dirty="0">
                <a:solidFill>
                  <a:srgbClr val="529C6B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srgbClr val="529C6B"/>
                </a:solidFill>
                <a:latin typeface="Calibri"/>
                <a:ea typeface="宋体"/>
              </a:rPr>
              <a:t>课件：</a:t>
            </a:r>
            <a:r>
              <a:rPr lang="en-US" altLang="zh-CN" sz="100" dirty="0">
                <a:solidFill>
                  <a:srgbClr val="529C6B"/>
                </a:solidFill>
                <a:latin typeface="Calibri"/>
                <a:ea typeface="宋体"/>
              </a:rPr>
              <a:t>www.1ppt.com/kejian/             </a:t>
            </a:r>
            <a:r>
              <a:rPr lang="zh-CN" altLang="en-US" sz="100" dirty="0">
                <a:solidFill>
                  <a:srgbClr val="529C6B"/>
                </a:solidFill>
                <a:latin typeface="Calibri"/>
                <a:ea typeface="宋体"/>
              </a:rPr>
              <a:t>字体下载：</a:t>
            </a:r>
            <a:r>
              <a:rPr lang="en-US" altLang="zh-CN" sz="100" dirty="0">
                <a:solidFill>
                  <a:srgbClr val="529C6B"/>
                </a:solidFill>
                <a:latin typeface="Calibri"/>
                <a:ea typeface="宋体"/>
              </a:rPr>
              <a:t>www.1ppt.com/ziti/</a:t>
            </a:r>
          </a:p>
          <a:p>
            <a:pPr defTabSz="914400"/>
            <a:r>
              <a:rPr lang="zh-CN" altLang="en-US" sz="100" dirty="0">
                <a:solidFill>
                  <a:srgbClr val="529C6B"/>
                </a:solidFill>
                <a:latin typeface="Calibri"/>
                <a:ea typeface="宋体"/>
              </a:rPr>
              <a:t>工作总结</a:t>
            </a:r>
            <a:r>
              <a:rPr lang="en-US" altLang="zh-CN" sz="100" dirty="0">
                <a:solidFill>
                  <a:srgbClr val="529C6B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srgbClr val="529C6B"/>
                </a:solidFill>
                <a:latin typeface="Calibri"/>
                <a:ea typeface="宋体"/>
              </a:rPr>
              <a:t>：</a:t>
            </a:r>
            <a:r>
              <a:rPr lang="en-US" altLang="zh-CN" sz="100" dirty="0">
                <a:solidFill>
                  <a:srgbClr val="529C6B"/>
                </a:solidFill>
                <a:latin typeface="Calibri"/>
                <a:ea typeface="宋体"/>
              </a:rPr>
              <a:t>www.1ppt.com/xiazai/zongjie/ </a:t>
            </a:r>
            <a:r>
              <a:rPr lang="zh-CN" altLang="en-US" sz="100" dirty="0">
                <a:solidFill>
                  <a:srgbClr val="529C6B"/>
                </a:solidFill>
                <a:latin typeface="Calibri"/>
                <a:ea typeface="宋体"/>
              </a:rPr>
              <a:t>工作计划：</a:t>
            </a:r>
            <a:r>
              <a:rPr lang="en-US" altLang="zh-CN" sz="100" dirty="0">
                <a:solidFill>
                  <a:srgbClr val="529C6B"/>
                </a:solidFill>
                <a:latin typeface="Calibri"/>
                <a:ea typeface="宋体"/>
              </a:rPr>
              <a:t>www.1ppt.com/xiazai/jihua/</a:t>
            </a:r>
          </a:p>
          <a:p>
            <a:pPr defTabSz="914400"/>
            <a:r>
              <a:rPr lang="zh-CN" altLang="en-US" sz="100" dirty="0">
                <a:solidFill>
                  <a:srgbClr val="529C6B"/>
                </a:solidFill>
                <a:latin typeface="Calibri"/>
                <a:ea typeface="宋体"/>
              </a:rPr>
              <a:t>商务</a:t>
            </a:r>
            <a:r>
              <a:rPr lang="en-US" altLang="zh-CN" sz="100" dirty="0">
                <a:solidFill>
                  <a:srgbClr val="529C6B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srgbClr val="529C6B"/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srgbClr val="529C6B"/>
                </a:solidFill>
                <a:latin typeface="Calibri"/>
                <a:ea typeface="宋体"/>
              </a:rPr>
              <a:t>www.1ppt.com/moban/shangwu/  </a:t>
            </a:r>
            <a:r>
              <a:rPr lang="zh-CN" altLang="en-US" sz="100" dirty="0">
                <a:solidFill>
                  <a:srgbClr val="529C6B"/>
                </a:solidFill>
                <a:latin typeface="Calibri"/>
                <a:ea typeface="宋体"/>
              </a:rPr>
              <a:t>个人简历</a:t>
            </a:r>
            <a:r>
              <a:rPr lang="en-US" altLang="zh-CN" sz="100" dirty="0">
                <a:solidFill>
                  <a:srgbClr val="529C6B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srgbClr val="529C6B"/>
                </a:solidFill>
                <a:latin typeface="Calibri"/>
                <a:ea typeface="宋体"/>
              </a:rPr>
              <a:t>：</a:t>
            </a:r>
            <a:r>
              <a:rPr lang="en-US" altLang="zh-CN" sz="100" dirty="0">
                <a:solidFill>
                  <a:srgbClr val="529C6B"/>
                </a:solidFill>
                <a:latin typeface="Calibri"/>
                <a:ea typeface="宋体"/>
              </a:rPr>
              <a:t>www.1ppt.com/xiazai/jianli/  </a:t>
            </a:r>
          </a:p>
          <a:p>
            <a:pPr defTabSz="914400"/>
            <a:r>
              <a:rPr lang="zh-CN" altLang="en-US" sz="100" dirty="0">
                <a:solidFill>
                  <a:srgbClr val="529C6B"/>
                </a:solidFill>
                <a:latin typeface="Calibri"/>
                <a:ea typeface="宋体"/>
              </a:rPr>
              <a:t>毕业答辩</a:t>
            </a:r>
            <a:r>
              <a:rPr lang="en-US" altLang="zh-CN" sz="100" dirty="0">
                <a:solidFill>
                  <a:srgbClr val="529C6B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srgbClr val="529C6B"/>
                </a:solidFill>
                <a:latin typeface="Calibri"/>
                <a:ea typeface="宋体"/>
              </a:rPr>
              <a:t>：</a:t>
            </a:r>
            <a:r>
              <a:rPr lang="en-US" altLang="zh-CN" sz="100" dirty="0">
                <a:solidFill>
                  <a:srgbClr val="529C6B"/>
                </a:solidFill>
                <a:latin typeface="Calibri"/>
                <a:ea typeface="宋体"/>
              </a:rPr>
              <a:t>www.1ppt.com/xiazai/dabian/  </a:t>
            </a:r>
            <a:r>
              <a:rPr lang="zh-CN" altLang="en-US" sz="100" dirty="0">
                <a:solidFill>
                  <a:srgbClr val="529C6B"/>
                </a:solidFill>
                <a:latin typeface="Calibri"/>
                <a:ea typeface="宋体"/>
              </a:rPr>
              <a:t>工作汇报</a:t>
            </a:r>
            <a:r>
              <a:rPr lang="en-US" altLang="zh-CN" sz="100" dirty="0">
                <a:solidFill>
                  <a:srgbClr val="529C6B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srgbClr val="529C6B"/>
                </a:solidFill>
                <a:latin typeface="Calibri"/>
                <a:ea typeface="宋体"/>
              </a:rPr>
              <a:t>：</a:t>
            </a:r>
            <a:r>
              <a:rPr lang="en-US" altLang="zh-CN" sz="100" dirty="0">
                <a:solidFill>
                  <a:srgbClr val="529C6B"/>
                </a:solidFill>
                <a:latin typeface="Calibri"/>
                <a:ea typeface="宋体"/>
              </a:rPr>
              <a:t>www.1ppt.com/xiazai/huibao/    </a:t>
            </a:r>
          </a:p>
          <a:p>
            <a:pPr defTabSz="914400"/>
            <a:r>
              <a:rPr lang="en-US" altLang="zh-CN" sz="100" dirty="0">
                <a:solidFill>
                  <a:srgbClr val="529C6B"/>
                </a:solidFill>
                <a:latin typeface="Calibri"/>
                <a:ea typeface="宋体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46616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500"/>
    </mc:Choice>
    <mc:Fallback xmlns=""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944389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500"/>
    </mc:Choice>
    <mc:Fallback xmlns=""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402379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500"/>
    </mc:Choice>
    <mc:Fallback xmlns="">
      <p:transition spd="slow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872490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500"/>
    </mc:Choice>
    <mc:Fallback xmlns=""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048711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500"/>
    </mc:Choice>
    <mc:Fallback xmlns=""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E4465FC-705D-4684-BD1E-274284C7CAC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5000" b="5000"/>
          <a:stretch/>
        </p:blipFill>
        <p:spPr>
          <a:xfrm>
            <a:off x="-2" y="0"/>
            <a:ext cx="121920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0638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4" r:id="rId2"/>
    <p:sldLayoutId id="2147483655" r:id="rId3"/>
    <p:sldLayoutId id="2147483656" r:id="rId4"/>
    <p:sldLayoutId id="2147483657" r:id="rId5"/>
    <p:sldLayoutId id="2147483658" r:id="rId6"/>
    <p:sldLayoutId id="2147483659" r:id="rId7"/>
    <p:sldLayoutId id="2147483660" r:id="rId8"/>
    <p:sldLayoutId id="2147483661" r:id="rId9"/>
    <p:sldLayoutId id="2147483662" r:id="rId10"/>
    <p:sldLayoutId id="2147483663" r:id="rId11"/>
    <p:sldLayoutId id="2147483664" r:id="rId12"/>
    <p:sldLayoutId id="2147483665" r:id="rId13"/>
    <p:sldLayoutId id="2147483666" r:id="rId14"/>
  </p:sldLayoutIdLst>
  <mc:AlternateContent xmlns:mc="http://schemas.openxmlformats.org/markup-compatibility/2006" xmlns:p14="http://schemas.microsoft.com/office/powerpoint/2010/main">
    <mc:Choice Requires="p14">
      <p:transition spd="slow" p14:dur="10500"/>
    </mc:Choice>
    <mc:Fallback xmlns="">
      <p:transition spd="slow"/>
    </mc:Fallback>
  </mc:AlternateConten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7" Type="http://schemas.openxmlformats.org/officeDocument/2006/relationships/image" Target="../media/image12.w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5.bin"/><Relationship Id="rId5" Type="http://schemas.openxmlformats.org/officeDocument/2006/relationships/image" Target="../media/image11.wmf"/><Relationship Id="rId4" Type="http://schemas.openxmlformats.org/officeDocument/2006/relationships/oleObject" Target="../embeddings/oleObject4.bin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13.wmf"/><Relationship Id="rId4" Type="http://schemas.openxmlformats.org/officeDocument/2006/relationships/oleObject" Target="../embeddings/oleObject6.bin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14.wmf"/><Relationship Id="rId4" Type="http://schemas.openxmlformats.org/officeDocument/2006/relationships/oleObject" Target="../embeddings/oleObject7.bin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15.wmf"/><Relationship Id="rId4" Type="http://schemas.openxmlformats.org/officeDocument/2006/relationships/oleObject" Target="../embeddings/oleObject8.bin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notesSlide" Target="../notesSlides/notesSlide20.xml"/><Relationship Id="rId7" Type="http://schemas.openxmlformats.org/officeDocument/2006/relationships/image" Target="../media/image17.w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10.bin"/><Relationship Id="rId5" Type="http://schemas.openxmlformats.org/officeDocument/2006/relationships/image" Target="../media/image16.wmf"/><Relationship Id="rId4" Type="http://schemas.openxmlformats.org/officeDocument/2006/relationships/oleObject" Target="../embeddings/oleObject9.bin"/><Relationship Id="rId9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notesSlide" Target="../notesSlides/notesSlide21.xml"/><Relationship Id="rId7" Type="http://schemas.openxmlformats.org/officeDocument/2006/relationships/image" Target="../media/image20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12.bin"/><Relationship Id="rId5" Type="http://schemas.openxmlformats.org/officeDocument/2006/relationships/image" Target="../media/image19.wmf"/><Relationship Id="rId4" Type="http://schemas.openxmlformats.org/officeDocument/2006/relationships/oleObject" Target="../embeddings/oleObject11.bin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emf"/><Relationship Id="rId3" Type="http://schemas.openxmlformats.org/officeDocument/2006/relationships/notesSlide" Target="../notesSlides/notesSlide22.xml"/><Relationship Id="rId7" Type="http://schemas.openxmlformats.org/officeDocument/2006/relationships/oleObject" Target="../embeddings/oleObject12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19.wmf"/><Relationship Id="rId5" Type="http://schemas.openxmlformats.org/officeDocument/2006/relationships/oleObject" Target="../embeddings/oleObject11.bin"/><Relationship Id="rId4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23.png"/><Relationship Id="rId5" Type="http://schemas.openxmlformats.org/officeDocument/2006/relationships/image" Target="../media/image22.wmf"/><Relationship Id="rId4" Type="http://schemas.openxmlformats.org/officeDocument/2006/relationships/oleObject" Target="../embeddings/oleObject13.bin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25.emf"/><Relationship Id="rId5" Type="http://schemas.openxmlformats.org/officeDocument/2006/relationships/image" Target="../media/image24.wmf"/><Relationship Id="rId4" Type="http://schemas.openxmlformats.org/officeDocument/2006/relationships/oleObject" Target="../embeddings/oleObject14.bin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7.bin"/><Relationship Id="rId3" Type="http://schemas.openxmlformats.org/officeDocument/2006/relationships/notesSlide" Target="../notesSlides/notesSlide26.xml"/><Relationship Id="rId7" Type="http://schemas.openxmlformats.org/officeDocument/2006/relationships/image" Target="../media/image27.w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1.vml"/><Relationship Id="rId6" Type="http://schemas.openxmlformats.org/officeDocument/2006/relationships/oleObject" Target="../embeddings/oleObject16.bin"/><Relationship Id="rId11" Type="http://schemas.openxmlformats.org/officeDocument/2006/relationships/image" Target="../media/image30.png"/><Relationship Id="rId5" Type="http://schemas.openxmlformats.org/officeDocument/2006/relationships/image" Target="../media/image26.wmf"/><Relationship Id="rId10" Type="http://schemas.openxmlformats.org/officeDocument/2006/relationships/image" Target="../media/image29.emf"/><Relationship Id="rId4" Type="http://schemas.openxmlformats.org/officeDocument/2006/relationships/oleObject" Target="../embeddings/oleObject15.bin"/><Relationship Id="rId9" Type="http://schemas.openxmlformats.org/officeDocument/2006/relationships/image" Target="../media/image28.wmf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0.bin"/><Relationship Id="rId3" Type="http://schemas.openxmlformats.org/officeDocument/2006/relationships/notesSlide" Target="../notesSlides/notesSlide30.xml"/><Relationship Id="rId7" Type="http://schemas.openxmlformats.org/officeDocument/2006/relationships/image" Target="../media/image32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2.vml"/><Relationship Id="rId6" Type="http://schemas.openxmlformats.org/officeDocument/2006/relationships/oleObject" Target="../embeddings/oleObject19.bin"/><Relationship Id="rId5" Type="http://schemas.openxmlformats.org/officeDocument/2006/relationships/image" Target="../media/image31.emf"/><Relationship Id="rId4" Type="http://schemas.openxmlformats.org/officeDocument/2006/relationships/oleObject" Target="../embeddings/oleObject18.bin"/><Relationship Id="rId9" Type="http://schemas.openxmlformats.org/officeDocument/2006/relationships/image" Target="../media/image33.emf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3.vml"/><Relationship Id="rId5" Type="http://schemas.openxmlformats.org/officeDocument/2006/relationships/image" Target="../media/image34.wmf"/><Relationship Id="rId4" Type="http://schemas.openxmlformats.org/officeDocument/2006/relationships/oleObject" Target="../embeddings/oleObject21.bin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4.vml"/><Relationship Id="rId5" Type="http://schemas.openxmlformats.org/officeDocument/2006/relationships/image" Target="../media/image36.wmf"/><Relationship Id="rId4" Type="http://schemas.openxmlformats.org/officeDocument/2006/relationships/oleObject" Target="../embeddings/oleObject22.bin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37.wmf"/><Relationship Id="rId5" Type="http://schemas.openxmlformats.org/officeDocument/2006/relationships/oleObject" Target="../embeddings/oleObject23.bin"/><Relationship Id="rId4" Type="http://schemas.openxmlformats.org/officeDocument/2006/relationships/image" Target="../media/image3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7" Type="http://schemas.openxmlformats.org/officeDocument/2006/relationships/image" Target="../media/image41.w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6.vml"/><Relationship Id="rId6" Type="http://schemas.openxmlformats.org/officeDocument/2006/relationships/oleObject" Target="../embeddings/oleObject25.bin"/><Relationship Id="rId5" Type="http://schemas.openxmlformats.org/officeDocument/2006/relationships/image" Target="../media/image40.wmf"/><Relationship Id="rId4" Type="http://schemas.openxmlformats.org/officeDocument/2006/relationships/oleObject" Target="../embeddings/oleObject24.bin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7.vml"/><Relationship Id="rId6" Type="http://schemas.openxmlformats.org/officeDocument/2006/relationships/image" Target="../media/image43.png"/><Relationship Id="rId5" Type="http://schemas.openxmlformats.org/officeDocument/2006/relationships/image" Target="../media/image42.wmf"/><Relationship Id="rId4" Type="http://schemas.openxmlformats.org/officeDocument/2006/relationships/oleObject" Target="../embeddings/oleObject26.bin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e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8.vml"/><Relationship Id="rId5" Type="http://schemas.openxmlformats.org/officeDocument/2006/relationships/image" Target="../media/image46.wmf"/><Relationship Id="rId4" Type="http://schemas.openxmlformats.org/officeDocument/2006/relationships/oleObject" Target="../embeddings/oleObject27.bin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4.w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3.wmf"/><Relationship Id="rId10" Type="http://schemas.openxmlformats.org/officeDocument/2006/relationships/image" Target="../media/image6.emf"/><Relationship Id="rId4" Type="http://schemas.openxmlformats.org/officeDocument/2006/relationships/oleObject" Target="../embeddings/oleObject1.bin"/><Relationship Id="rId9" Type="http://schemas.openxmlformats.org/officeDocument/2006/relationships/image" Target="../media/image5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97797DE-7568-454D-9880-D53156F8EC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6822">
            <a:off x="2512756" y="-418718"/>
            <a:ext cx="7357502" cy="6737367"/>
          </a:xfrm>
          <a:prstGeom prst="rect">
            <a:avLst/>
          </a:prstGeom>
        </p:spPr>
      </p:pic>
      <p:grpSp>
        <p:nvGrpSpPr>
          <p:cNvPr id="4" name="Group 44">
            <a:extLst>
              <a:ext uri="{FF2B5EF4-FFF2-40B4-BE49-F238E27FC236}">
                <a16:creationId xmlns:a16="http://schemas.microsoft.com/office/drawing/2014/main" id="{3CD5A73F-81C9-4328-AC1B-5D8078E0F5D1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332414" y="5414174"/>
            <a:ext cx="1527175" cy="273302"/>
            <a:chOff x="2062" y="3556"/>
            <a:chExt cx="1749" cy="313"/>
          </a:xfrm>
        </p:grpSpPr>
        <p:sp>
          <p:nvSpPr>
            <p:cNvPr id="5" name="Freeform 45">
              <a:extLst>
                <a:ext uri="{FF2B5EF4-FFF2-40B4-BE49-F238E27FC236}">
                  <a16:creationId xmlns:a16="http://schemas.microsoft.com/office/drawing/2014/main" id="{B4209274-CEDA-4CF1-95C3-DAF16154AD7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62" y="3562"/>
              <a:ext cx="252" cy="301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" name="Freeform 46">
              <a:extLst>
                <a:ext uri="{FF2B5EF4-FFF2-40B4-BE49-F238E27FC236}">
                  <a16:creationId xmlns:a16="http://schemas.microsoft.com/office/drawing/2014/main" id="{E7090F7D-6EFE-4388-9C68-8BEE6A2DF62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43" y="3562"/>
              <a:ext cx="251" cy="301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" name="Freeform 47">
              <a:extLst>
                <a:ext uri="{FF2B5EF4-FFF2-40B4-BE49-F238E27FC236}">
                  <a16:creationId xmlns:a16="http://schemas.microsoft.com/office/drawing/2014/main" id="{DF03B5F7-56EA-4275-AAC8-5CDA5425E29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20" y="3570"/>
              <a:ext cx="252" cy="299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" name="Freeform 48">
              <a:extLst>
                <a:ext uri="{FF2B5EF4-FFF2-40B4-BE49-F238E27FC236}">
                  <a16:creationId xmlns:a16="http://schemas.microsoft.com/office/drawing/2014/main" id="{4DAD4D92-E8FE-46ED-BE2E-B6408E7DD2D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98" y="3570"/>
              <a:ext cx="251" cy="299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C1E9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Freeform 49">
              <a:extLst>
                <a:ext uri="{FF2B5EF4-FFF2-40B4-BE49-F238E27FC236}">
                  <a16:creationId xmlns:a16="http://schemas.microsoft.com/office/drawing/2014/main" id="{8FFDF5C7-EFCE-474A-8590-6E835951CBA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59" y="3556"/>
              <a:ext cx="252" cy="299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D53B8655-7C44-44E1-8CA6-0B5A3E216FCF}"/>
              </a:ext>
            </a:extLst>
          </p:cNvPr>
          <p:cNvSpPr txBox="1"/>
          <p:nvPr/>
        </p:nvSpPr>
        <p:spPr>
          <a:xfrm>
            <a:off x="0" y="2542132"/>
            <a:ext cx="12192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9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离散数学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89D842A-2767-4AC4-87B3-DF41DFEFD3B8}"/>
              </a:ext>
            </a:extLst>
          </p:cNvPr>
          <p:cNvSpPr txBox="1"/>
          <p:nvPr/>
        </p:nvSpPr>
        <p:spPr>
          <a:xfrm>
            <a:off x="3490823" y="4125398"/>
            <a:ext cx="5378291" cy="132626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/>
          </a:bodyPr>
          <a:lstStyle/>
          <a:p>
            <a:pPr algn="ctr">
              <a:lnSpc>
                <a:spcPct val="114000"/>
              </a:lnSpc>
            </a:pPr>
            <a:r>
              <a:rPr lang="en-US" altLang="zh-CN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Discrete Mathematics </a:t>
            </a:r>
          </a:p>
          <a:p>
            <a:pPr algn="ctr">
              <a:lnSpc>
                <a:spcPct val="114000"/>
              </a:lnSpc>
            </a:pPr>
            <a:r>
              <a:rPr lang="zh-CN" altLang="en-US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rPr>
              <a:t>钟芳明</a:t>
            </a:r>
            <a:endParaRPr lang="en-US" altLang="zh-CN" sz="3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楷体" panose="02010600040101010101" pitchFamily="2" charset="-122"/>
              <a:ea typeface="华文楷体" panose="02010600040101010101" pitchFamily="2" charset="-122"/>
              <a:cs typeface="+mn-ea"/>
              <a:sym typeface="+mn-lt"/>
            </a:endParaRPr>
          </a:p>
        </p:txBody>
      </p:sp>
      <p:grpSp>
        <p:nvGrpSpPr>
          <p:cNvPr id="12" name="Group 4">
            <a:extLst>
              <a:ext uri="{FF2B5EF4-FFF2-40B4-BE49-F238E27FC236}">
                <a16:creationId xmlns:a16="http://schemas.microsoft.com/office/drawing/2014/main" id="{5DF987BA-4218-4F92-AFC1-84A9768C4319}"/>
              </a:ext>
            </a:extLst>
          </p:cNvPr>
          <p:cNvGrpSpPr>
            <a:grpSpLocks noChangeAspect="1"/>
          </p:cNvGrpSpPr>
          <p:nvPr/>
        </p:nvGrpSpPr>
        <p:grpSpPr bwMode="auto">
          <a:xfrm rot="2136143">
            <a:off x="9694576" y="3873168"/>
            <a:ext cx="1906587" cy="2565400"/>
            <a:chOff x="1260" y="774"/>
            <a:chExt cx="1201" cy="1616"/>
          </a:xfrm>
          <a:solidFill>
            <a:schemeClr val="bg1"/>
          </a:solidFill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9CC12FE4-63B0-4BE2-80AC-C110C1F849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60" y="774"/>
              <a:ext cx="1201" cy="1616"/>
            </a:xfrm>
            <a:custGeom>
              <a:avLst/>
              <a:gdLst>
                <a:gd name="T0" fmla="*/ 426 w 448"/>
                <a:gd name="T1" fmla="*/ 21 h 603"/>
                <a:gd name="T2" fmla="*/ 418 w 448"/>
                <a:gd name="T3" fmla="*/ 16 h 603"/>
                <a:gd name="T4" fmla="*/ 27 w 448"/>
                <a:gd name="T5" fmla="*/ 31 h 603"/>
                <a:gd name="T6" fmla="*/ 23 w 448"/>
                <a:gd name="T7" fmla="*/ 36 h 603"/>
                <a:gd name="T8" fmla="*/ 14 w 448"/>
                <a:gd name="T9" fmla="*/ 71 h 603"/>
                <a:gd name="T10" fmla="*/ 26 w 448"/>
                <a:gd name="T11" fmla="*/ 93 h 603"/>
                <a:gd name="T12" fmla="*/ 14 w 448"/>
                <a:gd name="T13" fmla="*/ 118 h 603"/>
                <a:gd name="T14" fmla="*/ 29 w 448"/>
                <a:gd name="T15" fmla="*/ 139 h 603"/>
                <a:gd name="T16" fmla="*/ 14 w 448"/>
                <a:gd name="T17" fmla="*/ 164 h 603"/>
                <a:gd name="T18" fmla="*/ 32 w 448"/>
                <a:gd name="T19" fmla="*/ 184 h 603"/>
                <a:gd name="T20" fmla="*/ 17 w 448"/>
                <a:gd name="T21" fmla="*/ 211 h 603"/>
                <a:gd name="T22" fmla="*/ 35 w 448"/>
                <a:gd name="T23" fmla="*/ 232 h 603"/>
                <a:gd name="T24" fmla="*/ 26 w 448"/>
                <a:gd name="T25" fmla="*/ 258 h 603"/>
                <a:gd name="T26" fmla="*/ 38 w 448"/>
                <a:gd name="T27" fmla="*/ 284 h 603"/>
                <a:gd name="T28" fmla="*/ 24 w 448"/>
                <a:gd name="T29" fmla="*/ 314 h 603"/>
                <a:gd name="T30" fmla="*/ 41 w 448"/>
                <a:gd name="T31" fmla="*/ 336 h 603"/>
                <a:gd name="T32" fmla="*/ 32 w 448"/>
                <a:gd name="T33" fmla="*/ 361 h 603"/>
                <a:gd name="T34" fmla="*/ 43 w 448"/>
                <a:gd name="T35" fmla="*/ 380 h 603"/>
                <a:gd name="T36" fmla="*/ 28 w 448"/>
                <a:gd name="T37" fmla="*/ 417 h 603"/>
                <a:gd name="T38" fmla="*/ 45 w 448"/>
                <a:gd name="T39" fmla="*/ 439 h 603"/>
                <a:gd name="T40" fmla="*/ 32 w 448"/>
                <a:gd name="T41" fmla="*/ 482 h 603"/>
                <a:gd name="T42" fmla="*/ 45 w 448"/>
                <a:gd name="T43" fmla="*/ 503 h 603"/>
                <a:gd name="T44" fmla="*/ 28 w 448"/>
                <a:gd name="T45" fmla="*/ 535 h 603"/>
                <a:gd name="T46" fmla="*/ 45 w 448"/>
                <a:gd name="T47" fmla="*/ 557 h 603"/>
                <a:gd name="T48" fmla="*/ 55 w 448"/>
                <a:gd name="T49" fmla="*/ 596 h 603"/>
                <a:gd name="T50" fmla="*/ 60 w 448"/>
                <a:gd name="T51" fmla="*/ 557 h 603"/>
                <a:gd name="T52" fmla="*/ 56 w 448"/>
                <a:gd name="T53" fmla="*/ 535 h 603"/>
                <a:gd name="T54" fmla="*/ 71 w 448"/>
                <a:gd name="T55" fmla="*/ 503 h 603"/>
                <a:gd name="T56" fmla="*/ 56 w 448"/>
                <a:gd name="T57" fmla="*/ 482 h 603"/>
                <a:gd name="T58" fmla="*/ 64 w 448"/>
                <a:gd name="T59" fmla="*/ 439 h 603"/>
                <a:gd name="T60" fmla="*/ 55 w 448"/>
                <a:gd name="T61" fmla="*/ 417 h 603"/>
                <a:gd name="T62" fmla="*/ 64 w 448"/>
                <a:gd name="T63" fmla="*/ 381 h 603"/>
                <a:gd name="T64" fmla="*/ 53 w 448"/>
                <a:gd name="T65" fmla="*/ 358 h 603"/>
                <a:gd name="T66" fmla="*/ 54 w 448"/>
                <a:gd name="T67" fmla="*/ 339 h 603"/>
                <a:gd name="T68" fmla="*/ 51 w 448"/>
                <a:gd name="T69" fmla="*/ 316 h 603"/>
                <a:gd name="T70" fmla="*/ 57 w 448"/>
                <a:gd name="T71" fmla="*/ 285 h 603"/>
                <a:gd name="T72" fmla="*/ 48 w 448"/>
                <a:gd name="T73" fmla="*/ 264 h 603"/>
                <a:gd name="T74" fmla="*/ 50 w 448"/>
                <a:gd name="T75" fmla="*/ 235 h 603"/>
                <a:gd name="T76" fmla="*/ 45 w 448"/>
                <a:gd name="T77" fmla="*/ 212 h 603"/>
                <a:gd name="T78" fmla="*/ 57 w 448"/>
                <a:gd name="T79" fmla="*/ 182 h 603"/>
                <a:gd name="T80" fmla="*/ 41 w 448"/>
                <a:gd name="T81" fmla="*/ 162 h 603"/>
                <a:gd name="T82" fmla="*/ 57 w 448"/>
                <a:gd name="T83" fmla="*/ 139 h 603"/>
                <a:gd name="T84" fmla="*/ 39 w 448"/>
                <a:gd name="T85" fmla="*/ 118 h 603"/>
                <a:gd name="T86" fmla="*/ 49 w 448"/>
                <a:gd name="T87" fmla="*/ 93 h 603"/>
                <a:gd name="T88" fmla="*/ 36 w 448"/>
                <a:gd name="T89" fmla="*/ 71 h 603"/>
                <a:gd name="T90" fmla="*/ 220 w 448"/>
                <a:gd name="T91" fmla="*/ 13 h 603"/>
                <a:gd name="T92" fmla="*/ 415 w 448"/>
                <a:gd name="T93" fmla="*/ 348 h 603"/>
                <a:gd name="T94" fmla="*/ 415 w 448"/>
                <a:gd name="T95" fmla="*/ 573 h 603"/>
                <a:gd name="T96" fmla="*/ 427 w 448"/>
                <a:gd name="T97" fmla="*/ 354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48" h="603">
                  <a:moveTo>
                    <a:pt x="427" y="354"/>
                  </a:moveTo>
                  <a:cubicBezTo>
                    <a:pt x="419" y="243"/>
                    <a:pt x="426" y="132"/>
                    <a:pt x="426" y="21"/>
                  </a:cubicBezTo>
                  <a:cubicBezTo>
                    <a:pt x="426" y="17"/>
                    <a:pt x="422" y="16"/>
                    <a:pt x="419" y="17"/>
                  </a:cubicBezTo>
                  <a:cubicBezTo>
                    <a:pt x="419" y="16"/>
                    <a:pt x="419" y="16"/>
                    <a:pt x="418" y="16"/>
                  </a:cubicBezTo>
                  <a:cubicBezTo>
                    <a:pt x="353" y="4"/>
                    <a:pt x="286" y="0"/>
                    <a:pt x="220" y="2"/>
                  </a:cubicBezTo>
                  <a:cubicBezTo>
                    <a:pt x="155" y="3"/>
                    <a:pt x="88" y="9"/>
                    <a:pt x="27" y="31"/>
                  </a:cubicBezTo>
                  <a:cubicBezTo>
                    <a:pt x="26" y="31"/>
                    <a:pt x="26" y="31"/>
                    <a:pt x="26" y="31"/>
                  </a:cubicBezTo>
                  <a:cubicBezTo>
                    <a:pt x="24" y="31"/>
                    <a:pt x="23" y="33"/>
                    <a:pt x="23" y="36"/>
                  </a:cubicBezTo>
                  <a:cubicBezTo>
                    <a:pt x="23" y="48"/>
                    <a:pt x="24" y="59"/>
                    <a:pt x="25" y="71"/>
                  </a:cubicBezTo>
                  <a:cubicBezTo>
                    <a:pt x="14" y="71"/>
                    <a:pt x="14" y="71"/>
                    <a:pt x="14" y="71"/>
                  </a:cubicBezTo>
                  <a:cubicBezTo>
                    <a:pt x="0" y="71"/>
                    <a:pt x="0" y="93"/>
                    <a:pt x="14" y="93"/>
                  </a:cubicBezTo>
                  <a:cubicBezTo>
                    <a:pt x="26" y="93"/>
                    <a:pt x="26" y="93"/>
                    <a:pt x="26" y="93"/>
                  </a:cubicBezTo>
                  <a:cubicBezTo>
                    <a:pt x="27" y="101"/>
                    <a:pt x="27" y="109"/>
                    <a:pt x="28" y="118"/>
                  </a:cubicBezTo>
                  <a:cubicBezTo>
                    <a:pt x="14" y="118"/>
                    <a:pt x="14" y="118"/>
                    <a:pt x="14" y="118"/>
                  </a:cubicBezTo>
                  <a:cubicBezTo>
                    <a:pt x="0" y="118"/>
                    <a:pt x="0" y="139"/>
                    <a:pt x="14" y="139"/>
                  </a:cubicBezTo>
                  <a:cubicBezTo>
                    <a:pt x="29" y="139"/>
                    <a:pt x="29" y="139"/>
                    <a:pt x="29" y="139"/>
                  </a:cubicBezTo>
                  <a:cubicBezTo>
                    <a:pt x="30" y="147"/>
                    <a:pt x="30" y="155"/>
                    <a:pt x="31" y="163"/>
                  </a:cubicBezTo>
                  <a:cubicBezTo>
                    <a:pt x="25" y="163"/>
                    <a:pt x="19" y="164"/>
                    <a:pt x="14" y="164"/>
                  </a:cubicBezTo>
                  <a:cubicBezTo>
                    <a:pt x="0" y="164"/>
                    <a:pt x="0" y="186"/>
                    <a:pt x="14" y="186"/>
                  </a:cubicBezTo>
                  <a:cubicBezTo>
                    <a:pt x="20" y="185"/>
                    <a:pt x="26" y="185"/>
                    <a:pt x="32" y="184"/>
                  </a:cubicBezTo>
                  <a:cubicBezTo>
                    <a:pt x="33" y="193"/>
                    <a:pt x="33" y="202"/>
                    <a:pt x="34" y="211"/>
                  </a:cubicBezTo>
                  <a:cubicBezTo>
                    <a:pt x="28" y="211"/>
                    <a:pt x="23" y="211"/>
                    <a:pt x="17" y="211"/>
                  </a:cubicBezTo>
                  <a:cubicBezTo>
                    <a:pt x="4" y="211"/>
                    <a:pt x="4" y="232"/>
                    <a:pt x="17" y="232"/>
                  </a:cubicBezTo>
                  <a:cubicBezTo>
                    <a:pt x="23" y="232"/>
                    <a:pt x="29" y="232"/>
                    <a:pt x="35" y="232"/>
                  </a:cubicBezTo>
                  <a:cubicBezTo>
                    <a:pt x="36" y="242"/>
                    <a:pt x="36" y="252"/>
                    <a:pt x="37" y="263"/>
                  </a:cubicBezTo>
                  <a:cubicBezTo>
                    <a:pt x="33" y="262"/>
                    <a:pt x="30" y="260"/>
                    <a:pt x="26" y="258"/>
                  </a:cubicBezTo>
                  <a:cubicBezTo>
                    <a:pt x="15" y="251"/>
                    <a:pt x="4" y="270"/>
                    <a:pt x="16" y="277"/>
                  </a:cubicBezTo>
                  <a:cubicBezTo>
                    <a:pt x="23" y="281"/>
                    <a:pt x="30" y="283"/>
                    <a:pt x="38" y="284"/>
                  </a:cubicBezTo>
                  <a:cubicBezTo>
                    <a:pt x="39" y="294"/>
                    <a:pt x="39" y="305"/>
                    <a:pt x="40" y="315"/>
                  </a:cubicBezTo>
                  <a:cubicBezTo>
                    <a:pt x="35" y="314"/>
                    <a:pt x="30" y="314"/>
                    <a:pt x="24" y="314"/>
                  </a:cubicBezTo>
                  <a:cubicBezTo>
                    <a:pt x="11" y="314"/>
                    <a:pt x="11" y="335"/>
                    <a:pt x="24" y="335"/>
                  </a:cubicBezTo>
                  <a:cubicBezTo>
                    <a:pt x="30" y="335"/>
                    <a:pt x="36" y="336"/>
                    <a:pt x="41" y="336"/>
                  </a:cubicBezTo>
                  <a:cubicBezTo>
                    <a:pt x="41" y="344"/>
                    <a:pt x="42" y="351"/>
                    <a:pt x="42" y="359"/>
                  </a:cubicBezTo>
                  <a:cubicBezTo>
                    <a:pt x="39" y="359"/>
                    <a:pt x="36" y="360"/>
                    <a:pt x="32" y="361"/>
                  </a:cubicBezTo>
                  <a:cubicBezTo>
                    <a:pt x="19" y="365"/>
                    <a:pt x="25" y="385"/>
                    <a:pt x="38" y="381"/>
                  </a:cubicBezTo>
                  <a:cubicBezTo>
                    <a:pt x="40" y="381"/>
                    <a:pt x="41" y="381"/>
                    <a:pt x="43" y="380"/>
                  </a:cubicBezTo>
                  <a:cubicBezTo>
                    <a:pt x="43" y="393"/>
                    <a:pt x="44" y="405"/>
                    <a:pt x="44" y="417"/>
                  </a:cubicBezTo>
                  <a:cubicBezTo>
                    <a:pt x="28" y="417"/>
                    <a:pt x="28" y="417"/>
                    <a:pt x="28" y="417"/>
                  </a:cubicBezTo>
                  <a:cubicBezTo>
                    <a:pt x="14" y="417"/>
                    <a:pt x="14" y="439"/>
                    <a:pt x="28" y="439"/>
                  </a:cubicBezTo>
                  <a:cubicBezTo>
                    <a:pt x="45" y="439"/>
                    <a:pt x="45" y="439"/>
                    <a:pt x="45" y="439"/>
                  </a:cubicBezTo>
                  <a:cubicBezTo>
                    <a:pt x="45" y="453"/>
                    <a:pt x="45" y="467"/>
                    <a:pt x="45" y="482"/>
                  </a:cubicBezTo>
                  <a:cubicBezTo>
                    <a:pt x="32" y="482"/>
                    <a:pt x="32" y="482"/>
                    <a:pt x="32" y="482"/>
                  </a:cubicBezTo>
                  <a:cubicBezTo>
                    <a:pt x="18" y="482"/>
                    <a:pt x="18" y="503"/>
                    <a:pt x="32" y="503"/>
                  </a:cubicBezTo>
                  <a:cubicBezTo>
                    <a:pt x="45" y="503"/>
                    <a:pt x="45" y="503"/>
                    <a:pt x="45" y="503"/>
                  </a:cubicBezTo>
                  <a:cubicBezTo>
                    <a:pt x="45" y="514"/>
                    <a:pt x="45" y="524"/>
                    <a:pt x="45" y="535"/>
                  </a:cubicBezTo>
                  <a:cubicBezTo>
                    <a:pt x="28" y="535"/>
                    <a:pt x="28" y="535"/>
                    <a:pt x="28" y="535"/>
                  </a:cubicBezTo>
                  <a:cubicBezTo>
                    <a:pt x="14" y="535"/>
                    <a:pt x="14" y="557"/>
                    <a:pt x="28" y="557"/>
                  </a:cubicBezTo>
                  <a:cubicBezTo>
                    <a:pt x="45" y="557"/>
                    <a:pt x="45" y="557"/>
                    <a:pt x="45" y="557"/>
                  </a:cubicBezTo>
                  <a:cubicBezTo>
                    <a:pt x="45" y="570"/>
                    <a:pt x="45" y="583"/>
                    <a:pt x="44" y="596"/>
                  </a:cubicBezTo>
                  <a:cubicBezTo>
                    <a:pt x="44" y="603"/>
                    <a:pt x="55" y="603"/>
                    <a:pt x="55" y="596"/>
                  </a:cubicBezTo>
                  <a:cubicBezTo>
                    <a:pt x="55" y="583"/>
                    <a:pt x="56" y="570"/>
                    <a:pt x="56" y="557"/>
                  </a:cubicBezTo>
                  <a:cubicBezTo>
                    <a:pt x="60" y="557"/>
                    <a:pt x="60" y="557"/>
                    <a:pt x="60" y="557"/>
                  </a:cubicBezTo>
                  <a:cubicBezTo>
                    <a:pt x="74" y="557"/>
                    <a:pt x="74" y="535"/>
                    <a:pt x="60" y="535"/>
                  </a:cubicBezTo>
                  <a:cubicBezTo>
                    <a:pt x="56" y="535"/>
                    <a:pt x="56" y="535"/>
                    <a:pt x="56" y="535"/>
                  </a:cubicBezTo>
                  <a:cubicBezTo>
                    <a:pt x="56" y="524"/>
                    <a:pt x="56" y="514"/>
                    <a:pt x="56" y="503"/>
                  </a:cubicBezTo>
                  <a:cubicBezTo>
                    <a:pt x="71" y="503"/>
                    <a:pt x="71" y="503"/>
                    <a:pt x="71" y="503"/>
                  </a:cubicBezTo>
                  <a:cubicBezTo>
                    <a:pt x="85" y="503"/>
                    <a:pt x="85" y="482"/>
                    <a:pt x="71" y="482"/>
                  </a:cubicBezTo>
                  <a:cubicBezTo>
                    <a:pt x="56" y="482"/>
                    <a:pt x="56" y="482"/>
                    <a:pt x="56" y="482"/>
                  </a:cubicBezTo>
                  <a:cubicBezTo>
                    <a:pt x="56" y="467"/>
                    <a:pt x="56" y="453"/>
                    <a:pt x="55" y="439"/>
                  </a:cubicBezTo>
                  <a:cubicBezTo>
                    <a:pt x="64" y="439"/>
                    <a:pt x="64" y="439"/>
                    <a:pt x="64" y="439"/>
                  </a:cubicBezTo>
                  <a:cubicBezTo>
                    <a:pt x="78" y="439"/>
                    <a:pt x="78" y="417"/>
                    <a:pt x="64" y="417"/>
                  </a:cubicBezTo>
                  <a:cubicBezTo>
                    <a:pt x="55" y="417"/>
                    <a:pt x="55" y="417"/>
                    <a:pt x="55" y="417"/>
                  </a:cubicBezTo>
                  <a:cubicBezTo>
                    <a:pt x="54" y="405"/>
                    <a:pt x="54" y="392"/>
                    <a:pt x="53" y="379"/>
                  </a:cubicBezTo>
                  <a:cubicBezTo>
                    <a:pt x="57" y="380"/>
                    <a:pt x="61" y="380"/>
                    <a:pt x="64" y="381"/>
                  </a:cubicBezTo>
                  <a:cubicBezTo>
                    <a:pt x="78" y="385"/>
                    <a:pt x="83" y="365"/>
                    <a:pt x="70" y="361"/>
                  </a:cubicBezTo>
                  <a:cubicBezTo>
                    <a:pt x="64" y="359"/>
                    <a:pt x="58" y="358"/>
                    <a:pt x="53" y="358"/>
                  </a:cubicBezTo>
                  <a:cubicBezTo>
                    <a:pt x="52" y="351"/>
                    <a:pt x="52" y="345"/>
                    <a:pt x="52" y="338"/>
                  </a:cubicBezTo>
                  <a:cubicBezTo>
                    <a:pt x="52" y="338"/>
                    <a:pt x="53" y="338"/>
                    <a:pt x="54" y="339"/>
                  </a:cubicBezTo>
                  <a:cubicBezTo>
                    <a:pt x="67" y="343"/>
                    <a:pt x="73" y="322"/>
                    <a:pt x="59" y="318"/>
                  </a:cubicBezTo>
                  <a:cubicBezTo>
                    <a:pt x="57" y="317"/>
                    <a:pt x="54" y="316"/>
                    <a:pt x="51" y="316"/>
                  </a:cubicBezTo>
                  <a:cubicBezTo>
                    <a:pt x="50" y="306"/>
                    <a:pt x="50" y="295"/>
                    <a:pt x="49" y="285"/>
                  </a:cubicBezTo>
                  <a:cubicBezTo>
                    <a:pt x="52" y="285"/>
                    <a:pt x="54" y="285"/>
                    <a:pt x="57" y="285"/>
                  </a:cubicBezTo>
                  <a:cubicBezTo>
                    <a:pt x="70" y="285"/>
                    <a:pt x="70" y="264"/>
                    <a:pt x="57" y="264"/>
                  </a:cubicBezTo>
                  <a:cubicBezTo>
                    <a:pt x="54" y="264"/>
                    <a:pt x="51" y="264"/>
                    <a:pt x="48" y="264"/>
                  </a:cubicBezTo>
                  <a:cubicBezTo>
                    <a:pt x="47" y="254"/>
                    <a:pt x="47" y="244"/>
                    <a:pt x="46" y="234"/>
                  </a:cubicBezTo>
                  <a:cubicBezTo>
                    <a:pt x="47" y="234"/>
                    <a:pt x="49" y="235"/>
                    <a:pt x="50" y="235"/>
                  </a:cubicBezTo>
                  <a:cubicBezTo>
                    <a:pt x="63" y="239"/>
                    <a:pt x="69" y="219"/>
                    <a:pt x="56" y="214"/>
                  </a:cubicBezTo>
                  <a:cubicBezTo>
                    <a:pt x="52" y="213"/>
                    <a:pt x="48" y="213"/>
                    <a:pt x="45" y="212"/>
                  </a:cubicBezTo>
                  <a:cubicBezTo>
                    <a:pt x="44" y="202"/>
                    <a:pt x="43" y="193"/>
                    <a:pt x="43" y="183"/>
                  </a:cubicBezTo>
                  <a:cubicBezTo>
                    <a:pt x="47" y="182"/>
                    <a:pt x="52" y="182"/>
                    <a:pt x="57" y="182"/>
                  </a:cubicBezTo>
                  <a:cubicBezTo>
                    <a:pt x="70" y="182"/>
                    <a:pt x="70" y="160"/>
                    <a:pt x="57" y="161"/>
                  </a:cubicBezTo>
                  <a:cubicBezTo>
                    <a:pt x="51" y="161"/>
                    <a:pt x="46" y="161"/>
                    <a:pt x="41" y="162"/>
                  </a:cubicBezTo>
                  <a:cubicBezTo>
                    <a:pt x="41" y="154"/>
                    <a:pt x="40" y="147"/>
                    <a:pt x="40" y="139"/>
                  </a:cubicBezTo>
                  <a:cubicBezTo>
                    <a:pt x="57" y="139"/>
                    <a:pt x="57" y="139"/>
                    <a:pt x="57" y="139"/>
                  </a:cubicBezTo>
                  <a:cubicBezTo>
                    <a:pt x="70" y="139"/>
                    <a:pt x="70" y="118"/>
                    <a:pt x="57" y="118"/>
                  </a:cubicBezTo>
                  <a:cubicBezTo>
                    <a:pt x="39" y="118"/>
                    <a:pt x="39" y="118"/>
                    <a:pt x="39" y="118"/>
                  </a:cubicBezTo>
                  <a:cubicBezTo>
                    <a:pt x="38" y="109"/>
                    <a:pt x="37" y="101"/>
                    <a:pt x="37" y="93"/>
                  </a:cubicBezTo>
                  <a:cubicBezTo>
                    <a:pt x="49" y="93"/>
                    <a:pt x="49" y="93"/>
                    <a:pt x="49" y="93"/>
                  </a:cubicBezTo>
                  <a:cubicBezTo>
                    <a:pt x="63" y="93"/>
                    <a:pt x="63" y="71"/>
                    <a:pt x="49" y="71"/>
                  </a:cubicBezTo>
                  <a:cubicBezTo>
                    <a:pt x="36" y="71"/>
                    <a:pt x="36" y="71"/>
                    <a:pt x="36" y="71"/>
                  </a:cubicBezTo>
                  <a:cubicBezTo>
                    <a:pt x="35" y="61"/>
                    <a:pt x="34" y="50"/>
                    <a:pt x="34" y="40"/>
                  </a:cubicBezTo>
                  <a:cubicBezTo>
                    <a:pt x="93" y="20"/>
                    <a:pt x="157" y="14"/>
                    <a:pt x="220" y="13"/>
                  </a:cubicBezTo>
                  <a:cubicBezTo>
                    <a:pt x="285" y="11"/>
                    <a:pt x="351" y="14"/>
                    <a:pt x="415" y="27"/>
                  </a:cubicBezTo>
                  <a:cubicBezTo>
                    <a:pt x="415" y="134"/>
                    <a:pt x="409" y="241"/>
                    <a:pt x="415" y="348"/>
                  </a:cubicBezTo>
                  <a:cubicBezTo>
                    <a:pt x="418" y="387"/>
                    <a:pt x="421" y="425"/>
                    <a:pt x="423" y="464"/>
                  </a:cubicBezTo>
                  <a:cubicBezTo>
                    <a:pt x="425" y="500"/>
                    <a:pt x="427" y="539"/>
                    <a:pt x="415" y="573"/>
                  </a:cubicBezTo>
                  <a:cubicBezTo>
                    <a:pt x="413" y="580"/>
                    <a:pt x="423" y="582"/>
                    <a:pt x="426" y="576"/>
                  </a:cubicBezTo>
                  <a:cubicBezTo>
                    <a:pt x="448" y="507"/>
                    <a:pt x="431" y="425"/>
                    <a:pt x="427" y="3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FCA5C412-0004-479A-BA1F-5747F8D993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402" y="2317"/>
              <a:ext cx="976" cy="67"/>
            </a:xfrm>
            <a:custGeom>
              <a:avLst/>
              <a:gdLst>
                <a:gd name="T0" fmla="*/ 357 w 364"/>
                <a:gd name="T1" fmla="*/ 0 h 25"/>
                <a:gd name="T2" fmla="*/ 7 w 364"/>
                <a:gd name="T3" fmla="*/ 14 h 25"/>
                <a:gd name="T4" fmla="*/ 7 w 364"/>
                <a:gd name="T5" fmla="*/ 25 h 25"/>
                <a:gd name="T6" fmla="*/ 357 w 364"/>
                <a:gd name="T7" fmla="*/ 11 h 25"/>
                <a:gd name="T8" fmla="*/ 357 w 364"/>
                <a:gd name="T9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4" h="25">
                  <a:moveTo>
                    <a:pt x="357" y="0"/>
                  </a:moveTo>
                  <a:cubicBezTo>
                    <a:pt x="241" y="11"/>
                    <a:pt x="124" y="14"/>
                    <a:pt x="7" y="14"/>
                  </a:cubicBezTo>
                  <a:cubicBezTo>
                    <a:pt x="0" y="14"/>
                    <a:pt x="0" y="25"/>
                    <a:pt x="7" y="25"/>
                  </a:cubicBezTo>
                  <a:cubicBezTo>
                    <a:pt x="124" y="25"/>
                    <a:pt x="241" y="22"/>
                    <a:pt x="357" y="11"/>
                  </a:cubicBezTo>
                  <a:cubicBezTo>
                    <a:pt x="364" y="10"/>
                    <a:pt x="364" y="0"/>
                    <a:pt x="35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02166D29-A352-4C41-A64B-73E44810C2D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71" y="1867"/>
              <a:ext cx="400" cy="40"/>
            </a:xfrm>
            <a:custGeom>
              <a:avLst/>
              <a:gdLst>
                <a:gd name="T0" fmla="*/ 143 w 149"/>
                <a:gd name="T1" fmla="*/ 0 h 15"/>
                <a:gd name="T2" fmla="*/ 7 w 149"/>
                <a:gd name="T3" fmla="*/ 4 h 15"/>
                <a:gd name="T4" fmla="*/ 7 w 149"/>
                <a:gd name="T5" fmla="*/ 15 h 15"/>
                <a:gd name="T6" fmla="*/ 143 w 149"/>
                <a:gd name="T7" fmla="*/ 11 h 15"/>
                <a:gd name="T8" fmla="*/ 143 w 149"/>
                <a:gd name="T9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15">
                  <a:moveTo>
                    <a:pt x="143" y="0"/>
                  </a:moveTo>
                  <a:cubicBezTo>
                    <a:pt x="97" y="4"/>
                    <a:pt x="52" y="4"/>
                    <a:pt x="7" y="4"/>
                  </a:cubicBezTo>
                  <a:cubicBezTo>
                    <a:pt x="0" y="4"/>
                    <a:pt x="0" y="15"/>
                    <a:pt x="7" y="15"/>
                  </a:cubicBezTo>
                  <a:cubicBezTo>
                    <a:pt x="52" y="15"/>
                    <a:pt x="97" y="14"/>
                    <a:pt x="143" y="11"/>
                  </a:cubicBezTo>
                  <a:cubicBezTo>
                    <a:pt x="149" y="11"/>
                    <a:pt x="149" y="0"/>
                    <a:pt x="1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B82CDD40-9110-49DD-B2C0-D80FFFF1BE33}"/>
                </a:ext>
              </a:extLst>
            </p:cNvPr>
            <p:cNvSpPr>
              <a:spLocks/>
            </p:cNvSpPr>
            <p:nvPr/>
          </p:nvSpPr>
          <p:spPr bwMode="auto">
            <a:xfrm>
              <a:off x="1863" y="1955"/>
              <a:ext cx="429" cy="38"/>
            </a:xfrm>
            <a:custGeom>
              <a:avLst/>
              <a:gdLst>
                <a:gd name="T0" fmla="*/ 153 w 160"/>
                <a:gd name="T1" fmla="*/ 0 h 14"/>
                <a:gd name="T2" fmla="*/ 6 w 160"/>
                <a:gd name="T3" fmla="*/ 3 h 14"/>
                <a:gd name="T4" fmla="*/ 6 w 160"/>
                <a:gd name="T5" fmla="*/ 14 h 14"/>
                <a:gd name="T6" fmla="*/ 153 w 160"/>
                <a:gd name="T7" fmla="*/ 10 h 14"/>
                <a:gd name="T8" fmla="*/ 153 w 160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" h="14">
                  <a:moveTo>
                    <a:pt x="153" y="0"/>
                  </a:moveTo>
                  <a:cubicBezTo>
                    <a:pt x="104" y="0"/>
                    <a:pt x="55" y="3"/>
                    <a:pt x="6" y="3"/>
                  </a:cubicBezTo>
                  <a:cubicBezTo>
                    <a:pt x="0" y="3"/>
                    <a:pt x="0" y="14"/>
                    <a:pt x="6" y="14"/>
                  </a:cubicBezTo>
                  <a:cubicBezTo>
                    <a:pt x="55" y="14"/>
                    <a:pt x="104" y="11"/>
                    <a:pt x="153" y="10"/>
                  </a:cubicBezTo>
                  <a:cubicBezTo>
                    <a:pt x="160" y="10"/>
                    <a:pt x="160" y="0"/>
                    <a:pt x="15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722C6FE7-4FAB-47EF-9CA8-0251C185BA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834" y="2028"/>
              <a:ext cx="448" cy="51"/>
            </a:xfrm>
            <a:custGeom>
              <a:avLst/>
              <a:gdLst>
                <a:gd name="T0" fmla="*/ 160 w 167"/>
                <a:gd name="T1" fmla="*/ 1 h 19"/>
                <a:gd name="T2" fmla="*/ 7 w 167"/>
                <a:gd name="T3" fmla="*/ 5 h 19"/>
                <a:gd name="T4" fmla="*/ 7 w 167"/>
                <a:gd name="T5" fmla="*/ 15 h 19"/>
                <a:gd name="T6" fmla="*/ 160 w 167"/>
                <a:gd name="T7" fmla="*/ 12 h 19"/>
                <a:gd name="T8" fmla="*/ 160 w 167"/>
                <a:gd name="T9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7" h="19">
                  <a:moveTo>
                    <a:pt x="160" y="1"/>
                  </a:moveTo>
                  <a:cubicBezTo>
                    <a:pt x="109" y="8"/>
                    <a:pt x="58" y="8"/>
                    <a:pt x="7" y="5"/>
                  </a:cubicBezTo>
                  <a:cubicBezTo>
                    <a:pt x="0" y="4"/>
                    <a:pt x="0" y="15"/>
                    <a:pt x="7" y="15"/>
                  </a:cubicBezTo>
                  <a:cubicBezTo>
                    <a:pt x="58" y="19"/>
                    <a:pt x="109" y="19"/>
                    <a:pt x="160" y="12"/>
                  </a:cubicBezTo>
                  <a:cubicBezTo>
                    <a:pt x="167" y="11"/>
                    <a:pt x="167" y="0"/>
                    <a:pt x="16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D5FD6A20-B80A-4E6F-836D-E1872B42BF03}"/>
                </a:ext>
              </a:extLst>
            </p:cNvPr>
            <p:cNvSpPr>
              <a:spLocks/>
            </p:cNvSpPr>
            <p:nvPr/>
          </p:nvSpPr>
          <p:spPr bwMode="auto">
            <a:xfrm>
              <a:off x="1863" y="2119"/>
              <a:ext cx="419" cy="45"/>
            </a:xfrm>
            <a:custGeom>
              <a:avLst/>
              <a:gdLst>
                <a:gd name="T0" fmla="*/ 149 w 156"/>
                <a:gd name="T1" fmla="*/ 3 h 17"/>
                <a:gd name="T2" fmla="*/ 6 w 156"/>
                <a:gd name="T3" fmla="*/ 3 h 17"/>
                <a:gd name="T4" fmla="*/ 6 w 156"/>
                <a:gd name="T5" fmla="*/ 14 h 17"/>
                <a:gd name="T6" fmla="*/ 149 w 156"/>
                <a:gd name="T7" fmla="*/ 14 h 17"/>
                <a:gd name="T8" fmla="*/ 149 w 156"/>
                <a:gd name="T9" fmla="*/ 3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6" h="17">
                  <a:moveTo>
                    <a:pt x="149" y="3"/>
                  </a:moveTo>
                  <a:cubicBezTo>
                    <a:pt x="102" y="0"/>
                    <a:pt x="54" y="6"/>
                    <a:pt x="6" y="3"/>
                  </a:cubicBezTo>
                  <a:cubicBezTo>
                    <a:pt x="0" y="2"/>
                    <a:pt x="0" y="13"/>
                    <a:pt x="6" y="14"/>
                  </a:cubicBezTo>
                  <a:cubicBezTo>
                    <a:pt x="54" y="17"/>
                    <a:pt x="102" y="11"/>
                    <a:pt x="149" y="14"/>
                  </a:cubicBezTo>
                  <a:cubicBezTo>
                    <a:pt x="156" y="14"/>
                    <a:pt x="156" y="3"/>
                    <a:pt x="149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2E81AAC7-AEBC-4D51-AB79-EB7C086318F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69" y="2191"/>
              <a:ext cx="426" cy="49"/>
            </a:xfrm>
            <a:custGeom>
              <a:avLst/>
              <a:gdLst>
                <a:gd name="T0" fmla="*/ 149 w 159"/>
                <a:gd name="T1" fmla="*/ 1 h 18"/>
                <a:gd name="T2" fmla="*/ 9 w 159"/>
                <a:gd name="T3" fmla="*/ 1 h 18"/>
                <a:gd name="T4" fmla="*/ 7 w 159"/>
                <a:gd name="T5" fmla="*/ 11 h 18"/>
                <a:gd name="T6" fmla="*/ 152 w 159"/>
                <a:gd name="T7" fmla="*/ 11 h 18"/>
                <a:gd name="T8" fmla="*/ 149 w 159"/>
                <a:gd name="T9" fmla="*/ 1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18">
                  <a:moveTo>
                    <a:pt x="149" y="1"/>
                  </a:moveTo>
                  <a:cubicBezTo>
                    <a:pt x="103" y="8"/>
                    <a:pt x="56" y="8"/>
                    <a:pt x="9" y="1"/>
                  </a:cubicBezTo>
                  <a:cubicBezTo>
                    <a:pt x="3" y="0"/>
                    <a:pt x="0" y="10"/>
                    <a:pt x="7" y="11"/>
                  </a:cubicBezTo>
                  <a:cubicBezTo>
                    <a:pt x="55" y="18"/>
                    <a:pt x="104" y="18"/>
                    <a:pt x="152" y="11"/>
                  </a:cubicBezTo>
                  <a:cubicBezTo>
                    <a:pt x="159" y="10"/>
                    <a:pt x="156" y="0"/>
                    <a:pt x="149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20" name="矩形 19">
            <a:extLst>
              <a:ext uri="{FF2B5EF4-FFF2-40B4-BE49-F238E27FC236}">
                <a16:creationId xmlns:a16="http://schemas.microsoft.com/office/drawing/2014/main" id="{57F53E05-82B8-498E-BC4B-ED4F1B626F4F}"/>
              </a:ext>
            </a:extLst>
          </p:cNvPr>
          <p:cNvSpPr/>
          <p:nvPr/>
        </p:nvSpPr>
        <p:spPr>
          <a:xfrm rot="2136143">
            <a:off x="10196229" y="4364792"/>
            <a:ext cx="1343027" cy="1065741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000" b="1" dirty="0">
                <a:solidFill>
                  <a:schemeClr val="bg1"/>
                </a:solidFill>
                <a:cs typeface="+mn-ea"/>
                <a:sym typeface="+mn-lt"/>
              </a:rPr>
              <a:t>离散数学</a:t>
            </a:r>
            <a:endParaRPr lang="en-US" altLang="zh-CN" sz="2000" b="1" dirty="0">
              <a:solidFill>
                <a:schemeClr val="bg1"/>
              </a:solidFill>
              <a:cs typeface="+mn-ea"/>
              <a:sym typeface="+mn-lt"/>
            </a:endParaRPr>
          </a:p>
          <a:p>
            <a:pPr algn="ctr">
              <a:lnSpc>
                <a:spcPct val="120000"/>
              </a:lnSpc>
            </a:pPr>
            <a:r>
              <a:rPr lang="en-US" altLang="zh-CN" sz="2000" b="1" dirty="0">
                <a:solidFill>
                  <a:schemeClr val="bg1"/>
                </a:solidFill>
                <a:cs typeface="+mn-ea"/>
                <a:sym typeface="+mn-lt"/>
              </a:rPr>
              <a:t>Discrete </a:t>
            </a:r>
            <a:r>
              <a:rPr lang="en-US" altLang="zh-CN" sz="1400" b="1" dirty="0">
                <a:solidFill>
                  <a:schemeClr val="bg1"/>
                </a:solidFill>
                <a:cs typeface="+mn-ea"/>
                <a:sym typeface="+mn-lt"/>
              </a:rPr>
              <a:t>Mathematics </a:t>
            </a:r>
            <a:endParaRPr lang="en-US" altLang="zh-CN" sz="20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92421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423AEC-297D-4AC6-937F-565891408581}"/>
              </a:ext>
            </a:extLst>
          </p:cNvPr>
          <p:cNvSpPr txBox="1"/>
          <p:nvPr/>
        </p:nvSpPr>
        <p:spPr>
          <a:xfrm>
            <a:off x="1756364" y="97006"/>
            <a:ext cx="1031566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cs typeface="+mn-ea"/>
                <a:sym typeface="+mn-lt"/>
              </a:rPr>
              <a:t>Closures operation of relations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65459A86-2236-4247-9311-D46EC9F8D18D}"/>
              </a:ext>
            </a:extLst>
          </p:cNvPr>
          <p:cNvGrpSpPr/>
          <p:nvPr/>
        </p:nvGrpSpPr>
        <p:grpSpPr>
          <a:xfrm>
            <a:off x="119973" y="397477"/>
            <a:ext cx="1449151" cy="180724"/>
            <a:chOff x="5392832" y="1016000"/>
            <a:chExt cx="1449150" cy="180724"/>
          </a:xfrm>
        </p:grpSpPr>
        <p:sp>
          <p:nvSpPr>
            <p:cNvPr id="7" name="Freeform 45">
              <a:extLst>
                <a:ext uri="{FF2B5EF4-FFF2-40B4-BE49-F238E27FC236}">
                  <a16:creationId xmlns:a16="http://schemas.microsoft.com/office/drawing/2014/main" id="{79F5C682-BDEF-4D53-B481-CCF2EF60A4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8" name="Freeform 46">
              <a:extLst>
                <a:ext uri="{FF2B5EF4-FFF2-40B4-BE49-F238E27FC236}">
                  <a16:creationId xmlns:a16="http://schemas.microsoft.com/office/drawing/2014/main" id="{34E012F1-3888-4574-B83C-160D877B5C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9" name="Freeform 47">
              <a:extLst>
                <a:ext uri="{FF2B5EF4-FFF2-40B4-BE49-F238E27FC236}">
                  <a16:creationId xmlns:a16="http://schemas.microsoft.com/office/drawing/2014/main" id="{92C0B701-D754-4A82-AB31-4E35C971D1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10" name="Freeform 48">
              <a:extLst>
                <a:ext uri="{FF2B5EF4-FFF2-40B4-BE49-F238E27FC236}">
                  <a16:creationId xmlns:a16="http://schemas.microsoft.com/office/drawing/2014/main" id="{60F2428E-B4AC-403A-9F72-86667F8576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11" name="Freeform 49">
              <a:extLst>
                <a:ext uri="{FF2B5EF4-FFF2-40B4-BE49-F238E27FC236}">
                  <a16:creationId xmlns:a16="http://schemas.microsoft.com/office/drawing/2014/main" id="{0C987953-0EFA-465A-B7F9-C0CF22995A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</p:grpSp>
      <p:sp>
        <p:nvSpPr>
          <p:cNvPr id="12" name="灯片编号占位符 1">
            <a:extLst>
              <a:ext uri="{FF2B5EF4-FFF2-40B4-BE49-F238E27FC236}">
                <a16:creationId xmlns:a16="http://schemas.microsoft.com/office/drawing/2014/main" id="{5AEBC6C7-6925-4C9A-B360-18D57EB16C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38416" y="6492875"/>
            <a:ext cx="498022" cy="365125"/>
          </a:xfrm>
        </p:spPr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97B5860-9389-40BC-8CED-DD2AAB23A1E9}" type="slidenum">
              <a:rPr kumimoji="0" lang="zh-CN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Arial Unicode MS" panose="020B0604020202020204" pitchFamily="34" charset="-122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ea typeface="Arial Unicode MS" panose="020B0604020202020204" pitchFamily="34" charset="-122"/>
            </a:endParaRPr>
          </a:p>
        </p:txBody>
      </p:sp>
      <p:sp>
        <p:nvSpPr>
          <p:cNvPr id="14" name="Text Box 5">
            <a:extLst>
              <a:ext uri="{FF2B5EF4-FFF2-40B4-BE49-F238E27FC236}">
                <a16:creationId xmlns:a16="http://schemas.microsoft.com/office/drawing/2014/main" id="{7A80FE01-325F-42A2-83D8-0C9BE14ABD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9682" y="1042931"/>
            <a:ext cx="8709025" cy="212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Franklin Gothic Demi" panose="020B07030201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Franklin Gothic Demi" panose="020B07030201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Franklin Gothic Demi" panose="020B07030201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2400" b="1" i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Theorem</a:t>
            </a: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: let </a:t>
            </a:r>
            <a:r>
              <a:rPr lang="en-US" altLang="zh-CN" sz="2400" b="1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be a set, </a:t>
            </a:r>
            <a:r>
              <a:rPr lang="en-US" altLang="zh-CN" sz="2400" b="1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</a:t>
            </a: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is a relation on </a:t>
            </a:r>
            <a:r>
              <a:rPr lang="en-US" altLang="zh-CN" sz="2400" b="1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 so there is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</a:t>
            </a: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If </a:t>
            </a:r>
            <a:r>
              <a:rPr lang="en-US" altLang="zh-CN" sz="2400" b="1" i="1" dirty="0">
                <a:solidFill>
                  <a:srgbClr val="006699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</a:t>
            </a:r>
            <a:r>
              <a:rPr lang="en-US" altLang="zh-CN" sz="2400" b="1" dirty="0">
                <a:solidFill>
                  <a:srgbClr val="006699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is reflexive</a:t>
            </a: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 then </a:t>
            </a:r>
            <a:r>
              <a:rPr lang="en-US" altLang="zh-CN" sz="2400" b="1" i="1" dirty="0">
                <a:solidFill>
                  <a:srgbClr val="006699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</a:t>
            </a:r>
            <a:r>
              <a:rPr lang="en-US" altLang="zh-CN" sz="2400" b="1" dirty="0">
                <a:solidFill>
                  <a:srgbClr val="006699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400" b="1" i="1" dirty="0">
                <a:solidFill>
                  <a:srgbClr val="006699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</a:t>
            </a:r>
            <a:r>
              <a:rPr lang="en-US" altLang="zh-CN" sz="2400" b="1" dirty="0">
                <a:solidFill>
                  <a:srgbClr val="006699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), </a:t>
            </a:r>
            <a:r>
              <a:rPr lang="en-US" altLang="zh-CN" sz="2400" b="1" i="1" dirty="0">
                <a:solidFill>
                  <a:srgbClr val="006699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</a:t>
            </a:r>
            <a:r>
              <a:rPr lang="en-US" altLang="zh-CN" sz="2400" b="1" dirty="0">
                <a:solidFill>
                  <a:srgbClr val="006699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400" b="1" i="1" dirty="0">
                <a:solidFill>
                  <a:srgbClr val="006699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</a:t>
            </a:r>
            <a:r>
              <a:rPr lang="en-US" altLang="zh-CN" sz="2400" b="1" dirty="0">
                <a:solidFill>
                  <a:srgbClr val="006699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 are reflexive</a:t>
            </a: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；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</a:t>
            </a: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If </a:t>
            </a:r>
            <a:r>
              <a:rPr lang="en-US" altLang="zh-CN" sz="2400" b="1" i="1" dirty="0">
                <a:solidFill>
                  <a:srgbClr val="006699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</a:t>
            </a:r>
            <a:r>
              <a:rPr lang="en-US" altLang="zh-CN" sz="2400" b="1" dirty="0">
                <a:solidFill>
                  <a:srgbClr val="006699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is symmetric</a:t>
            </a: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 then </a:t>
            </a:r>
            <a:r>
              <a:rPr lang="en-US" altLang="zh-CN" sz="2400" b="1" i="1" dirty="0">
                <a:solidFill>
                  <a:srgbClr val="006699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</a:t>
            </a:r>
            <a:r>
              <a:rPr lang="en-US" altLang="zh-CN" sz="2400" b="1" dirty="0">
                <a:solidFill>
                  <a:srgbClr val="006699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400" b="1" i="1" dirty="0">
                <a:solidFill>
                  <a:srgbClr val="006699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</a:t>
            </a:r>
            <a:r>
              <a:rPr lang="en-US" altLang="zh-CN" sz="2400" b="1" dirty="0">
                <a:solidFill>
                  <a:srgbClr val="006699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), </a:t>
            </a:r>
            <a:r>
              <a:rPr lang="en-US" altLang="zh-CN" sz="2400" b="1" i="1" dirty="0">
                <a:solidFill>
                  <a:srgbClr val="006699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</a:t>
            </a:r>
            <a:r>
              <a:rPr lang="en-US" altLang="zh-CN" sz="2400" b="1" dirty="0">
                <a:solidFill>
                  <a:srgbClr val="006699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400" b="1" i="1" dirty="0">
                <a:solidFill>
                  <a:srgbClr val="006699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</a:t>
            </a:r>
            <a:r>
              <a:rPr lang="en-US" altLang="zh-CN" sz="2400" b="1" dirty="0">
                <a:solidFill>
                  <a:srgbClr val="006699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 are symmetric</a:t>
            </a: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；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</a:t>
            </a: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If </a:t>
            </a:r>
            <a:r>
              <a:rPr lang="en-US" altLang="zh-CN" sz="2400" b="1" i="1" dirty="0">
                <a:solidFill>
                  <a:srgbClr val="006699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</a:t>
            </a:r>
            <a:r>
              <a:rPr lang="en-US" altLang="zh-CN" sz="2400" b="1" dirty="0">
                <a:solidFill>
                  <a:srgbClr val="006699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is transitive</a:t>
            </a: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 then </a:t>
            </a:r>
            <a:r>
              <a:rPr lang="en-US" altLang="zh-CN" sz="2400" b="1" i="1" dirty="0">
                <a:solidFill>
                  <a:srgbClr val="006699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</a:t>
            </a:r>
            <a:r>
              <a:rPr lang="en-US" altLang="zh-CN" sz="2400" b="1" dirty="0">
                <a:solidFill>
                  <a:srgbClr val="006699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400" b="1" i="1" dirty="0">
                <a:solidFill>
                  <a:srgbClr val="006699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</a:t>
            </a:r>
            <a:r>
              <a:rPr lang="en-US" altLang="zh-CN" sz="2400" b="1" dirty="0">
                <a:solidFill>
                  <a:srgbClr val="006699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 is transitive</a:t>
            </a: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758D80C-8A50-4737-B92F-52034E2ADE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9444" y="3343490"/>
            <a:ext cx="8669263" cy="3780324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93A75222-70EB-4C56-975B-224B4FAAE640}"/>
              </a:ext>
            </a:extLst>
          </p:cNvPr>
          <p:cNvSpPr/>
          <p:nvPr/>
        </p:nvSpPr>
        <p:spPr>
          <a:xfrm>
            <a:off x="0" y="1037509"/>
            <a:ext cx="1689098" cy="4050596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/>
          </a:bodyPr>
          <a:lstStyle/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FF00"/>
                </a:solidFill>
                <a:cs typeface="+mn-ea"/>
                <a:sym typeface="+mn-lt"/>
              </a:rPr>
              <a:t>关系的性质</a:t>
            </a: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FF00"/>
                </a:solidFill>
                <a:cs typeface="+mn-ea"/>
                <a:sym typeface="+mn-lt"/>
              </a:rPr>
              <a:t>关系的表示</a:t>
            </a: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关系图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关系矩阵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FF00"/>
                </a:solidFill>
                <a:cs typeface="+mn-ea"/>
                <a:sym typeface="+mn-lt"/>
              </a:rPr>
              <a:t>关系的运算</a:t>
            </a: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合成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幂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逆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u="sng" dirty="0">
                <a:solidFill>
                  <a:schemeClr val="bg1"/>
                </a:solidFill>
                <a:cs typeface="+mn-ea"/>
                <a:sym typeface="+mn-lt"/>
              </a:rPr>
              <a:t>闭包</a:t>
            </a:r>
            <a:endParaRPr lang="en-US" altLang="zh-CN" u="sng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17977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500"/>
    </mc:Choice>
    <mc:Fallback xmlns="">
      <p:transition spd="slow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423AEC-297D-4AC6-937F-565891408581}"/>
              </a:ext>
            </a:extLst>
          </p:cNvPr>
          <p:cNvSpPr txBox="1"/>
          <p:nvPr/>
        </p:nvSpPr>
        <p:spPr>
          <a:xfrm>
            <a:off x="1756364" y="97006"/>
            <a:ext cx="1031566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cs typeface="+mn-ea"/>
                <a:sym typeface="+mn-lt"/>
              </a:rPr>
              <a:t>Closures operation of relations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65459A86-2236-4247-9311-D46EC9F8D18D}"/>
              </a:ext>
            </a:extLst>
          </p:cNvPr>
          <p:cNvGrpSpPr/>
          <p:nvPr/>
        </p:nvGrpSpPr>
        <p:grpSpPr>
          <a:xfrm>
            <a:off x="119973" y="397477"/>
            <a:ext cx="1449151" cy="180724"/>
            <a:chOff x="5392832" y="1016000"/>
            <a:chExt cx="1449150" cy="180724"/>
          </a:xfrm>
        </p:grpSpPr>
        <p:sp>
          <p:nvSpPr>
            <p:cNvPr id="7" name="Freeform 45">
              <a:extLst>
                <a:ext uri="{FF2B5EF4-FFF2-40B4-BE49-F238E27FC236}">
                  <a16:creationId xmlns:a16="http://schemas.microsoft.com/office/drawing/2014/main" id="{79F5C682-BDEF-4D53-B481-CCF2EF60A4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8" name="Freeform 46">
              <a:extLst>
                <a:ext uri="{FF2B5EF4-FFF2-40B4-BE49-F238E27FC236}">
                  <a16:creationId xmlns:a16="http://schemas.microsoft.com/office/drawing/2014/main" id="{34E012F1-3888-4574-B83C-160D877B5C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9" name="Freeform 47">
              <a:extLst>
                <a:ext uri="{FF2B5EF4-FFF2-40B4-BE49-F238E27FC236}">
                  <a16:creationId xmlns:a16="http://schemas.microsoft.com/office/drawing/2014/main" id="{92C0B701-D754-4A82-AB31-4E35C971D1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10" name="Freeform 48">
              <a:extLst>
                <a:ext uri="{FF2B5EF4-FFF2-40B4-BE49-F238E27FC236}">
                  <a16:creationId xmlns:a16="http://schemas.microsoft.com/office/drawing/2014/main" id="{60F2428E-B4AC-403A-9F72-86667F8576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11" name="Freeform 49">
              <a:extLst>
                <a:ext uri="{FF2B5EF4-FFF2-40B4-BE49-F238E27FC236}">
                  <a16:creationId xmlns:a16="http://schemas.microsoft.com/office/drawing/2014/main" id="{0C987953-0EFA-465A-B7F9-C0CF22995A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</p:grpSp>
      <p:sp>
        <p:nvSpPr>
          <p:cNvPr id="12" name="灯片编号占位符 1">
            <a:extLst>
              <a:ext uri="{FF2B5EF4-FFF2-40B4-BE49-F238E27FC236}">
                <a16:creationId xmlns:a16="http://schemas.microsoft.com/office/drawing/2014/main" id="{5AEBC6C7-6925-4C9A-B360-18D57EB16C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38416" y="6492875"/>
            <a:ext cx="498022" cy="365125"/>
          </a:xfrm>
        </p:spPr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97B5860-9389-40BC-8CED-DD2AAB23A1E9}" type="slidenum">
              <a:rPr kumimoji="0" lang="zh-CN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Arial Unicode MS" panose="020B0604020202020204" pitchFamily="34" charset="-122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ea typeface="Arial Unicode MS" panose="020B0604020202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B51193E-F8C9-46EE-96DD-6F6F00B7D7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7293" y="1145553"/>
            <a:ext cx="8736325" cy="5712447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EF7FF776-08B0-4196-A08D-8C42B293897A}"/>
              </a:ext>
            </a:extLst>
          </p:cNvPr>
          <p:cNvSpPr/>
          <p:nvPr/>
        </p:nvSpPr>
        <p:spPr>
          <a:xfrm>
            <a:off x="0" y="1037509"/>
            <a:ext cx="1689098" cy="4050596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/>
          </a:bodyPr>
          <a:lstStyle/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FF00"/>
                </a:solidFill>
                <a:cs typeface="+mn-ea"/>
                <a:sym typeface="+mn-lt"/>
              </a:rPr>
              <a:t>关系的性质</a:t>
            </a: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FF00"/>
                </a:solidFill>
                <a:cs typeface="+mn-ea"/>
                <a:sym typeface="+mn-lt"/>
              </a:rPr>
              <a:t>关系的表示</a:t>
            </a: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关系图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关系矩阵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FF00"/>
                </a:solidFill>
                <a:cs typeface="+mn-ea"/>
                <a:sym typeface="+mn-lt"/>
              </a:rPr>
              <a:t>关系的运算</a:t>
            </a: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合成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幂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逆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u="sng" dirty="0">
                <a:solidFill>
                  <a:schemeClr val="bg1"/>
                </a:solidFill>
                <a:cs typeface="+mn-ea"/>
                <a:sym typeface="+mn-lt"/>
              </a:rPr>
              <a:t>闭包</a:t>
            </a:r>
            <a:endParaRPr lang="en-US" altLang="zh-CN" u="sng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60142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500"/>
    </mc:Choice>
    <mc:Fallback xmlns="">
      <p:transition spd="slow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423AEC-297D-4AC6-937F-565891408581}"/>
              </a:ext>
            </a:extLst>
          </p:cNvPr>
          <p:cNvSpPr txBox="1"/>
          <p:nvPr/>
        </p:nvSpPr>
        <p:spPr>
          <a:xfrm>
            <a:off x="1756364" y="97006"/>
            <a:ext cx="1031566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cs typeface="+mn-ea"/>
                <a:sym typeface="+mn-lt"/>
              </a:rPr>
              <a:t>Closures operation of relations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65459A86-2236-4247-9311-D46EC9F8D18D}"/>
              </a:ext>
            </a:extLst>
          </p:cNvPr>
          <p:cNvGrpSpPr/>
          <p:nvPr/>
        </p:nvGrpSpPr>
        <p:grpSpPr>
          <a:xfrm>
            <a:off x="119973" y="397477"/>
            <a:ext cx="1449151" cy="180724"/>
            <a:chOff x="5392832" y="1016000"/>
            <a:chExt cx="1449150" cy="180724"/>
          </a:xfrm>
        </p:grpSpPr>
        <p:sp>
          <p:nvSpPr>
            <p:cNvPr id="7" name="Freeform 45">
              <a:extLst>
                <a:ext uri="{FF2B5EF4-FFF2-40B4-BE49-F238E27FC236}">
                  <a16:creationId xmlns:a16="http://schemas.microsoft.com/office/drawing/2014/main" id="{79F5C682-BDEF-4D53-B481-CCF2EF60A4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8" name="Freeform 46">
              <a:extLst>
                <a:ext uri="{FF2B5EF4-FFF2-40B4-BE49-F238E27FC236}">
                  <a16:creationId xmlns:a16="http://schemas.microsoft.com/office/drawing/2014/main" id="{34E012F1-3888-4574-B83C-160D877B5C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9" name="Freeform 47">
              <a:extLst>
                <a:ext uri="{FF2B5EF4-FFF2-40B4-BE49-F238E27FC236}">
                  <a16:creationId xmlns:a16="http://schemas.microsoft.com/office/drawing/2014/main" id="{92C0B701-D754-4A82-AB31-4E35C971D1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10" name="Freeform 48">
              <a:extLst>
                <a:ext uri="{FF2B5EF4-FFF2-40B4-BE49-F238E27FC236}">
                  <a16:creationId xmlns:a16="http://schemas.microsoft.com/office/drawing/2014/main" id="{60F2428E-B4AC-403A-9F72-86667F8576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11" name="Freeform 49">
              <a:extLst>
                <a:ext uri="{FF2B5EF4-FFF2-40B4-BE49-F238E27FC236}">
                  <a16:creationId xmlns:a16="http://schemas.microsoft.com/office/drawing/2014/main" id="{0C987953-0EFA-465A-B7F9-C0CF22995A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</p:grpSp>
      <p:sp>
        <p:nvSpPr>
          <p:cNvPr id="12" name="灯片编号占位符 1">
            <a:extLst>
              <a:ext uri="{FF2B5EF4-FFF2-40B4-BE49-F238E27FC236}">
                <a16:creationId xmlns:a16="http://schemas.microsoft.com/office/drawing/2014/main" id="{5AEBC6C7-6925-4C9A-B360-18D57EB16C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38416" y="6492875"/>
            <a:ext cx="498022" cy="365125"/>
          </a:xfrm>
        </p:spPr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97B5860-9389-40BC-8CED-DD2AAB23A1E9}" type="slidenum">
              <a:rPr kumimoji="0" lang="zh-CN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Arial Unicode MS" panose="020B0604020202020204" pitchFamily="34" charset="-122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ea typeface="Arial Unicode MS" panose="020B0604020202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C637CED-01E0-4B4D-BD10-D76E91A200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2421" y="1048547"/>
            <a:ext cx="8919221" cy="5712447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D0CF7DA5-0E5B-4A9B-AFC3-47CD5C2F3DBF}"/>
              </a:ext>
            </a:extLst>
          </p:cNvPr>
          <p:cNvSpPr/>
          <p:nvPr/>
        </p:nvSpPr>
        <p:spPr>
          <a:xfrm>
            <a:off x="0" y="1037509"/>
            <a:ext cx="1689098" cy="4050596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/>
          </a:bodyPr>
          <a:lstStyle/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FF00"/>
                </a:solidFill>
                <a:cs typeface="+mn-ea"/>
                <a:sym typeface="+mn-lt"/>
              </a:rPr>
              <a:t>关系的性质</a:t>
            </a: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FF00"/>
                </a:solidFill>
                <a:cs typeface="+mn-ea"/>
                <a:sym typeface="+mn-lt"/>
              </a:rPr>
              <a:t>关系的表示</a:t>
            </a: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关系图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关系矩阵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FF00"/>
                </a:solidFill>
                <a:cs typeface="+mn-ea"/>
                <a:sym typeface="+mn-lt"/>
              </a:rPr>
              <a:t>关系的运算</a:t>
            </a: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合成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幂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逆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u="sng" dirty="0">
                <a:solidFill>
                  <a:schemeClr val="bg1"/>
                </a:solidFill>
                <a:cs typeface="+mn-ea"/>
                <a:sym typeface="+mn-lt"/>
              </a:rPr>
              <a:t>闭包</a:t>
            </a:r>
            <a:endParaRPr lang="en-US" altLang="zh-CN" u="sng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04908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500"/>
    </mc:Choice>
    <mc:Fallback xmlns="">
      <p:transition spd="slow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423AEC-297D-4AC6-937F-565891408581}"/>
              </a:ext>
            </a:extLst>
          </p:cNvPr>
          <p:cNvSpPr txBox="1"/>
          <p:nvPr/>
        </p:nvSpPr>
        <p:spPr>
          <a:xfrm>
            <a:off x="1756364" y="97006"/>
            <a:ext cx="1031566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cs typeface="+mn-ea"/>
                <a:sym typeface="+mn-lt"/>
              </a:rPr>
              <a:t>Closures operation of relations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65459A86-2236-4247-9311-D46EC9F8D18D}"/>
              </a:ext>
            </a:extLst>
          </p:cNvPr>
          <p:cNvGrpSpPr/>
          <p:nvPr/>
        </p:nvGrpSpPr>
        <p:grpSpPr>
          <a:xfrm>
            <a:off x="119973" y="397477"/>
            <a:ext cx="1449151" cy="180724"/>
            <a:chOff x="5392832" y="1016000"/>
            <a:chExt cx="1449150" cy="180724"/>
          </a:xfrm>
        </p:grpSpPr>
        <p:sp>
          <p:nvSpPr>
            <p:cNvPr id="7" name="Freeform 45">
              <a:extLst>
                <a:ext uri="{FF2B5EF4-FFF2-40B4-BE49-F238E27FC236}">
                  <a16:creationId xmlns:a16="http://schemas.microsoft.com/office/drawing/2014/main" id="{79F5C682-BDEF-4D53-B481-CCF2EF60A4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8" name="Freeform 46">
              <a:extLst>
                <a:ext uri="{FF2B5EF4-FFF2-40B4-BE49-F238E27FC236}">
                  <a16:creationId xmlns:a16="http://schemas.microsoft.com/office/drawing/2014/main" id="{34E012F1-3888-4574-B83C-160D877B5C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9" name="Freeform 47">
              <a:extLst>
                <a:ext uri="{FF2B5EF4-FFF2-40B4-BE49-F238E27FC236}">
                  <a16:creationId xmlns:a16="http://schemas.microsoft.com/office/drawing/2014/main" id="{92C0B701-D754-4A82-AB31-4E35C971D1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10" name="Freeform 48">
              <a:extLst>
                <a:ext uri="{FF2B5EF4-FFF2-40B4-BE49-F238E27FC236}">
                  <a16:creationId xmlns:a16="http://schemas.microsoft.com/office/drawing/2014/main" id="{60F2428E-B4AC-403A-9F72-86667F8576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11" name="Freeform 49">
              <a:extLst>
                <a:ext uri="{FF2B5EF4-FFF2-40B4-BE49-F238E27FC236}">
                  <a16:creationId xmlns:a16="http://schemas.microsoft.com/office/drawing/2014/main" id="{0C987953-0EFA-465A-B7F9-C0CF22995A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</p:grpSp>
      <p:sp>
        <p:nvSpPr>
          <p:cNvPr id="12" name="灯片编号占位符 1">
            <a:extLst>
              <a:ext uri="{FF2B5EF4-FFF2-40B4-BE49-F238E27FC236}">
                <a16:creationId xmlns:a16="http://schemas.microsoft.com/office/drawing/2014/main" id="{5AEBC6C7-6925-4C9A-B360-18D57EB16C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38416" y="6492875"/>
            <a:ext cx="498022" cy="365125"/>
          </a:xfrm>
        </p:spPr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97B5860-9389-40BC-8CED-DD2AAB23A1E9}" type="slidenum">
              <a:rPr kumimoji="0" lang="zh-CN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Arial Unicode MS" panose="020B0604020202020204" pitchFamily="34" charset="-122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ea typeface="Arial Unicode MS" panose="020B0604020202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 Box 4">
                <a:extLst>
                  <a:ext uri="{FF2B5EF4-FFF2-40B4-BE49-F238E27FC236}">
                    <a16:creationId xmlns:a16="http://schemas.microsoft.com/office/drawing/2014/main" id="{6D930BD6-0ECB-4E5F-BA22-D919FD26DDF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258568" y="1226376"/>
                <a:ext cx="8991600" cy="240450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Franklin Gothic Demi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Franklin Gothic Demi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Franklin Gothic Demi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Franklin Gothic Demi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Franklin Gothic Demi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Franklin Gothic Demi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Franklin Gothic Demi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Franklin Gothic Demi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Franklin Gothic Demi" pitchFamily="34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FontTx/>
                  <a:buNone/>
                  <a:defRPr/>
                </a:pPr>
                <a:r>
                  <a:rPr lang="en-US" altLang="zh-CN" sz="2800" b="1" i="1" dirty="0">
                    <a:solidFill>
                      <a:schemeClr val="accent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Theorem</a:t>
                </a:r>
                <a:r>
                  <a:rPr lang="en-US" altLang="zh-CN" sz="2800" b="1" dirty="0">
                    <a:solidFill>
                      <a:schemeClr val="accent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: let </a:t>
                </a:r>
                <a:r>
                  <a:rPr lang="en-US" altLang="zh-CN" sz="2800" b="1" i="1" dirty="0">
                    <a:solidFill>
                      <a:schemeClr val="accent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X</a:t>
                </a:r>
                <a:r>
                  <a:rPr lang="en-US" altLang="zh-CN" sz="2800" b="1" dirty="0">
                    <a:solidFill>
                      <a:schemeClr val="accent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 be a set and </a:t>
                </a:r>
                <a:r>
                  <a:rPr lang="en-US" altLang="zh-CN" sz="2800" b="1" i="1" dirty="0">
                    <a:solidFill>
                      <a:schemeClr val="accent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R</a:t>
                </a:r>
                <a:r>
                  <a:rPr lang="en-US" altLang="zh-CN" sz="2800" b="1" dirty="0">
                    <a:solidFill>
                      <a:schemeClr val="accent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 be a binary relation on X. So there is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sz="2800" b="1" i="1" smtClean="0"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zh-CN" altLang="en-US" sz="2800" b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m:rPr>
                          <m:nor/>
                        </m:rPr>
                        <a:rPr lang="zh-CN" altLang="en-US" sz="2800" b="1" i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 </m:t>
                      </m:r>
                      <m:r>
                        <a:rPr lang="zh-CN" altLang="en-US" sz="2800" b="1" i="1" smtClean="0">
                          <a:latin typeface="Cambria Math" panose="02040503050406030204" pitchFamily="18" charset="0"/>
                        </a:rPr>
                        <m:t>𝒓𝒔</m:t>
                      </m:r>
                      <m:r>
                        <a:rPr lang="zh-CN" altLang="en-US" sz="2800" b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sz="2800" b="1" i="1" smtClean="0"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zh-CN" altLang="en-US" sz="2800" b="1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zh-CN" altLang="en-US" sz="2800" b="1" i="1" smtClean="0">
                          <a:latin typeface="Cambria Math" panose="02040503050406030204" pitchFamily="18" charset="0"/>
                        </a:rPr>
                        <m:t>𝒔𝒓</m:t>
                      </m:r>
                      <m:r>
                        <a:rPr lang="zh-CN" altLang="en-US" sz="2800" b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sz="2800" b="1" i="1" smtClean="0"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en-US" altLang="zh-CN" sz="2800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8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sz="2800" b="1" i="1" smtClean="0"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zh-CN" altLang="en-US" sz="2800" b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m:rPr>
                          <m:nor/>
                        </m:rPr>
                        <a:rPr lang="zh-CN" altLang="en-US" sz="2800" b="1" i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 </m:t>
                      </m:r>
                      <m:r>
                        <a:rPr lang="zh-CN" altLang="en-US" sz="2800" b="1" i="1" smtClean="0">
                          <a:latin typeface="Cambria Math" panose="02040503050406030204" pitchFamily="18" charset="0"/>
                        </a:rPr>
                        <m:t>𝒓𝒕</m:t>
                      </m:r>
                      <m:r>
                        <a:rPr lang="zh-CN" altLang="en-US" sz="2800" b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sz="2800" b="1" i="1" smtClean="0"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zh-CN" altLang="en-US" sz="2800" b="1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zh-CN" altLang="en-US" sz="2800" b="1" i="1" smtClean="0">
                          <a:latin typeface="Cambria Math" panose="02040503050406030204" pitchFamily="18" charset="0"/>
                        </a:rPr>
                        <m:t>𝒕𝒓</m:t>
                      </m:r>
                      <m:r>
                        <a:rPr lang="zh-CN" altLang="en-US" sz="2800" b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sz="2800" b="1" i="1" smtClean="0"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en-US" altLang="zh-CN" sz="2800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8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sz="2800" b="1" i="1" smtClean="0">
                          <a:latin typeface="Cambria Math" panose="02040503050406030204" pitchFamily="18" charset="0"/>
                        </a:rPr>
                        <m:t>𝒄</m:t>
                      </m:r>
                      <m:r>
                        <a:rPr lang="zh-CN" altLang="en-US" sz="2800" b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m:rPr>
                          <m:nor/>
                        </m:rPr>
                        <a:rPr lang="zh-CN" altLang="en-US" sz="2800" b="1" i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 </m:t>
                      </m:r>
                      <m:r>
                        <a:rPr lang="zh-CN" altLang="en-US" sz="2800" b="1" i="1" smtClean="0">
                          <a:latin typeface="Cambria Math" panose="02040503050406030204" pitchFamily="18" charset="0"/>
                        </a:rPr>
                        <m:t>𝒕𝒔</m:t>
                      </m:r>
                      <m:r>
                        <a:rPr lang="zh-CN" altLang="en-US" sz="2800" b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sz="2800" b="1" i="1" smtClean="0"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zh-CN" altLang="en-US" sz="2800" b="1" smtClean="0">
                          <a:latin typeface="Cambria Math" panose="02040503050406030204" pitchFamily="18" charset="0"/>
                        </a:rPr>
                        <m:t>)⊇</m:t>
                      </m:r>
                      <m:r>
                        <a:rPr lang="zh-CN" altLang="en-US" sz="2800" b="1" i="1" smtClean="0">
                          <a:latin typeface="Cambria Math" panose="02040503050406030204" pitchFamily="18" charset="0"/>
                        </a:rPr>
                        <m:t>𝒔𝒕</m:t>
                      </m:r>
                      <m:r>
                        <a:rPr lang="zh-CN" altLang="en-US" sz="2800" b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sz="2800" b="1" i="1" smtClean="0"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en-US" altLang="zh-CN" sz="2800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8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Text Box 4">
                <a:extLst>
                  <a:ext uri="{FF2B5EF4-FFF2-40B4-BE49-F238E27FC236}">
                    <a16:creationId xmlns:a16="http://schemas.microsoft.com/office/drawing/2014/main" id="{6D930BD6-0ECB-4E5F-BA22-D919FD26DD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258568" y="1226376"/>
                <a:ext cx="8991600" cy="2404504"/>
              </a:xfrm>
              <a:prstGeom prst="rect">
                <a:avLst/>
              </a:prstGeom>
              <a:blipFill>
                <a:blip r:embed="rId3"/>
                <a:stretch>
                  <a:fillRect l="-1424" t="-253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 Box 7">
            <a:extLst>
              <a:ext uri="{FF2B5EF4-FFF2-40B4-BE49-F238E27FC236}">
                <a16:creationId xmlns:a16="http://schemas.microsoft.com/office/drawing/2014/main" id="{00A63923-F6DC-4756-81E1-B9914FC377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27796" y="3834853"/>
            <a:ext cx="12255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Franklin Gothic Demi" panose="020B07030201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Franklin Gothic Demi" panose="020B07030201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Franklin Gothic Demi" panose="020B07030201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2800" b="1" i="1" dirty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Proof</a:t>
            </a:r>
            <a:r>
              <a:rPr lang="zh-CN" altLang="en-US" sz="2800" b="1" dirty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：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34C95EF-4CEE-46F0-B993-A23F03E43A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8230" y="3990809"/>
            <a:ext cx="6358679" cy="2377646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1D6AA344-40C6-4F8B-86CB-93002F4430C6}"/>
              </a:ext>
            </a:extLst>
          </p:cNvPr>
          <p:cNvSpPr/>
          <p:nvPr/>
        </p:nvSpPr>
        <p:spPr>
          <a:xfrm>
            <a:off x="0" y="1037509"/>
            <a:ext cx="1689098" cy="4050596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/>
          </a:bodyPr>
          <a:lstStyle/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FF00"/>
                </a:solidFill>
                <a:cs typeface="+mn-ea"/>
                <a:sym typeface="+mn-lt"/>
              </a:rPr>
              <a:t>关系的性质</a:t>
            </a: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FF00"/>
                </a:solidFill>
                <a:cs typeface="+mn-ea"/>
                <a:sym typeface="+mn-lt"/>
              </a:rPr>
              <a:t>关系的表示</a:t>
            </a: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关系图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关系矩阵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FF00"/>
                </a:solidFill>
                <a:cs typeface="+mn-ea"/>
                <a:sym typeface="+mn-lt"/>
              </a:rPr>
              <a:t>关系的运算</a:t>
            </a: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合成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幂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逆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u="sng" dirty="0">
                <a:solidFill>
                  <a:schemeClr val="bg1"/>
                </a:solidFill>
                <a:cs typeface="+mn-ea"/>
                <a:sym typeface="+mn-lt"/>
              </a:rPr>
              <a:t>闭包</a:t>
            </a:r>
            <a:endParaRPr lang="en-US" altLang="zh-CN" u="sng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12661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500"/>
    </mc:Choice>
    <mc:Fallback xmlns="">
      <p:transition spd="slow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423AEC-297D-4AC6-937F-565891408581}"/>
              </a:ext>
            </a:extLst>
          </p:cNvPr>
          <p:cNvSpPr txBox="1"/>
          <p:nvPr/>
        </p:nvSpPr>
        <p:spPr>
          <a:xfrm>
            <a:off x="1756364" y="97006"/>
            <a:ext cx="1031566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cs typeface="+mn-ea"/>
                <a:sym typeface="+mn-lt"/>
              </a:rPr>
              <a:t>Closures operation of relations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65459A86-2236-4247-9311-D46EC9F8D18D}"/>
              </a:ext>
            </a:extLst>
          </p:cNvPr>
          <p:cNvGrpSpPr/>
          <p:nvPr/>
        </p:nvGrpSpPr>
        <p:grpSpPr>
          <a:xfrm>
            <a:off x="119973" y="397477"/>
            <a:ext cx="1449151" cy="180724"/>
            <a:chOff x="5392832" y="1016000"/>
            <a:chExt cx="1449150" cy="180724"/>
          </a:xfrm>
        </p:grpSpPr>
        <p:sp>
          <p:nvSpPr>
            <p:cNvPr id="7" name="Freeform 45">
              <a:extLst>
                <a:ext uri="{FF2B5EF4-FFF2-40B4-BE49-F238E27FC236}">
                  <a16:creationId xmlns:a16="http://schemas.microsoft.com/office/drawing/2014/main" id="{79F5C682-BDEF-4D53-B481-CCF2EF60A4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8" name="Freeform 46">
              <a:extLst>
                <a:ext uri="{FF2B5EF4-FFF2-40B4-BE49-F238E27FC236}">
                  <a16:creationId xmlns:a16="http://schemas.microsoft.com/office/drawing/2014/main" id="{34E012F1-3888-4574-B83C-160D877B5C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9" name="Freeform 47">
              <a:extLst>
                <a:ext uri="{FF2B5EF4-FFF2-40B4-BE49-F238E27FC236}">
                  <a16:creationId xmlns:a16="http://schemas.microsoft.com/office/drawing/2014/main" id="{92C0B701-D754-4A82-AB31-4E35C971D1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10" name="Freeform 48">
              <a:extLst>
                <a:ext uri="{FF2B5EF4-FFF2-40B4-BE49-F238E27FC236}">
                  <a16:creationId xmlns:a16="http://schemas.microsoft.com/office/drawing/2014/main" id="{60F2428E-B4AC-403A-9F72-86667F8576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11" name="Freeform 49">
              <a:extLst>
                <a:ext uri="{FF2B5EF4-FFF2-40B4-BE49-F238E27FC236}">
                  <a16:creationId xmlns:a16="http://schemas.microsoft.com/office/drawing/2014/main" id="{0C987953-0EFA-465A-B7F9-C0CF22995A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</p:grpSp>
      <p:sp>
        <p:nvSpPr>
          <p:cNvPr id="12" name="灯片编号占位符 1">
            <a:extLst>
              <a:ext uri="{FF2B5EF4-FFF2-40B4-BE49-F238E27FC236}">
                <a16:creationId xmlns:a16="http://schemas.microsoft.com/office/drawing/2014/main" id="{5AEBC6C7-6925-4C9A-B360-18D57EB16C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38416" y="6492875"/>
            <a:ext cx="498022" cy="365125"/>
          </a:xfrm>
        </p:spPr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97B5860-9389-40BC-8CED-DD2AAB23A1E9}" type="slidenum">
              <a:rPr kumimoji="0" lang="zh-CN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Arial Unicode MS" panose="020B0604020202020204" pitchFamily="34" charset="-122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ea typeface="Arial Unicode MS" panose="020B0604020202020204" pitchFamily="34" charset="-122"/>
            </a:endParaRPr>
          </a:p>
        </p:txBody>
      </p:sp>
      <p:sp>
        <p:nvSpPr>
          <p:cNvPr id="26" name="Rectangle 7">
            <a:extLst>
              <a:ext uri="{FF2B5EF4-FFF2-40B4-BE49-F238E27FC236}">
                <a16:creationId xmlns:a16="http://schemas.microsoft.com/office/drawing/2014/main" id="{FBA64BA3-0A3D-49F9-9E1C-37621A3648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63628" y="3924300"/>
            <a:ext cx="1841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Franklin Gothic Demi" panose="020B07030201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Franklin Gothic Demi" panose="020B07030201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Franklin Gothic Demi" panose="020B07030201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2400" b="1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7" name="Rectangle 9">
            <a:extLst>
              <a:ext uri="{FF2B5EF4-FFF2-40B4-BE49-F238E27FC236}">
                <a16:creationId xmlns:a16="http://schemas.microsoft.com/office/drawing/2014/main" id="{D3C677E2-2786-47C4-9F51-105AAE726E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63628" y="3924300"/>
            <a:ext cx="1841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Franklin Gothic Demi" panose="020B07030201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Franklin Gothic Demi" panose="020B07030201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Franklin Gothic Demi" panose="020B07030201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2400" b="1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8" name="Rectangle 11">
            <a:extLst>
              <a:ext uri="{FF2B5EF4-FFF2-40B4-BE49-F238E27FC236}">
                <a16:creationId xmlns:a16="http://schemas.microsoft.com/office/drawing/2014/main" id="{0BD0FF14-BCA4-4C74-9268-4C8038AF1F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63628" y="3948113"/>
            <a:ext cx="1841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Franklin Gothic Demi" panose="020B07030201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Franklin Gothic Demi" panose="020B07030201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Franklin Gothic Demi" panose="020B07030201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2400" b="1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9" name="Rectangle 13">
            <a:extLst>
              <a:ext uri="{FF2B5EF4-FFF2-40B4-BE49-F238E27FC236}">
                <a16:creationId xmlns:a16="http://schemas.microsoft.com/office/drawing/2014/main" id="{53E42026-88D7-4717-AF95-6DD0DE952B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63628" y="3919538"/>
            <a:ext cx="1841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Franklin Gothic Demi" panose="020B07030201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Franklin Gothic Demi" panose="020B07030201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Franklin Gothic Demi" panose="020B07030201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2400" b="1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0" name="Rectangle 15">
            <a:extLst>
              <a:ext uri="{FF2B5EF4-FFF2-40B4-BE49-F238E27FC236}">
                <a16:creationId xmlns:a16="http://schemas.microsoft.com/office/drawing/2014/main" id="{DEEEC871-63EC-48CA-9BAC-019BABE3EC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63628" y="3924300"/>
            <a:ext cx="1841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Franklin Gothic Demi" panose="020B07030201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Franklin Gothic Demi" panose="020B07030201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Franklin Gothic Demi" panose="020B07030201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2400" b="1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1" name="Rectangle 17">
            <a:extLst>
              <a:ext uri="{FF2B5EF4-FFF2-40B4-BE49-F238E27FC236}">
                <a16:creationId xmlns:a16="http://schemas.microsoft.com/office/drawing/2014/main" id="{F0F8A084-70CC-4274-A7E6-93395B0A68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63628" y="3848100"/>
            <a:ext cx="1841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Franklin Gothic Demi" panose="020B07030201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Franklin Gothic Demi" panose="020B07030201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Franklin Gothic Demi" panose="020B07030201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2400" b="1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32" name="Group 20">
            <a:extLst>
              <a:ext uri="{FF2B5EF4-FFF2-40B4-BE49-F238E27FC236}">
                <a16:creationId xmlns:a16="http://schemas.microsoft.com/office/drawing/2014/main" id="{BDCD74F7-381B-45F1-B7A7-B896FD366CBC}"/>
              </a:ext>
            </a:extLst>
          </p:cNvPr>
          <p:cNvGrpSpPr>
            <a:grpSpLocks/>
          </p:cNvGrpSpPr>
          <p:nvPr/>
        </p:nvGrpSpPr>
        <p:grpSpPr bwMode="auto">
          <a:xfrm>
            <a:off x="2268428" y="1417638"/>
            <a:ext cx="8243888" cy="815975"/>
            <a:chOff x="374" y="449"/>
            <a:chExt cx="5193" cy="514"/>
          </a:xfrm>
        </p:grpSpPr>
        <p:sp>
          <p:nvSpPr>
            <p:cNvPr id="33" name="Text Box 4">
              <a:extLst>
                <a:ext uri="{FF2B5EF4-FFF2-40B4-BE49-F238E27FC236}">
                  <a16:creationId xmlns:a16="http://schemas.microsoft.com/office/drawing/2014/main" id="{2026C577-ECE8-48B8-8F11-C9146DABE85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4" y="535"/>
              <a:ext cx="5193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Franklin Gothic Demi" panose="020B07030201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Franklin Gothic Demi" panose="020B07030201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Franklin Gothic Demi" panose="020B07030201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Franklin Gothic Demi" panose="020B07030201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Franklin Gothic Demi" panose="020B07030201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Franklin Gothic Demi" panose="020B07030201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Franklin Gothic Demi" panose="020B07030201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Franklin Gothic Demi" panose="020B07030201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Franklin Gothic Demi" panose="020B07030201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2800" b="1" i="1" dirty="0">
                  <a:solidFill>
                    <a:schemeClr val="accent2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Proof</a:t>
              </a:r>
              <a:r>
                <a:rPr lang="en-US" altLang="zh-CN" sz="2800" dirty="0">
                  <a:solidFill>
                    <a:schemeClr val="accent2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:</a:t>
              </a:r>
              <a:r>
                <a:rPr lang="zh-CN" altLang="en-US" sz="28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（</a:t>
              </a:r>
              <a:r>
                <a:rPr lang="en-US" altLang="zh-CN" sz="2800" i="1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b</a:t>
              </a:r>
              <a:r>
                <a:rPr lang="zh-CN" altLang="en-US" sz="28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）</a:t>
              </a:r>
              <a:r>
                <a:rPr lang="en-US" altLang="zh-CN" sz="28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because</a:t>
              </a:r>
            </a:p>
          </p:txBody>
        </p:sp>
        <p:graphicFrame>
          <p:nvGraphicFramePr>
            <p:cNvPr id="34" name="Object 16">
              <a:extLst>
                <a:ext uri="{FF2B5EF4-FFF2-40B4-BE49-F238E27FC236}">
                  <a16:creationId xmlns:a16="http://schemas.microsoft.com/office/drawing/2014/main" id="{06872250-0755-49B5-BCD0-86C7262C8092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495" y="449"/>
            <a:ext cx="1815" cy="51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6926" name="Equation" r:id="rId4" imgW="1346200" imgH="381000" progId="Equation.DSMT4">
                    <p:embed/>
                  </p:oleObj>
                </mc:Choice>
                <mc:Fallback>
                  <p:oleObj name="Equation" r:id="rId4" imgW="1346200" imgH="381000" progId="Equation.DSMT4">
                    <p:embed/>
                    <p:pic>
                      <p:nvPicPr>
                        <p:cNvPr id="34" name="Object 16">
                          <a:extLst>
                            <a:ext uri="{FF2B5EF4-FFF2-40B4-BE49-F238E27FC236}">
                              <a16:creationId xmlns:a16="http://schemas.microsoft.com/office/drawing/2014/main" id="{06872250-0755-49B5-BCD0-86C7262C8092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95" y="449"/>
                          <a:ext cx="1815" cy="51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5" name="Text Box 18">
            <a:extLst>
              <a:ext uri="{FF2B5EF4-FFF2-40B4-BE49-F238E27FC236}">
                <a16:creationId xmlns:a16="http://schemas.microsoft.com/office/drawing/2014/main" id="{60BDFA2C-37F5-45EE-BA37-BE25AC7DEE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35153" y="2584192"/>
            <a:ext cx="17970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Franklin Gothic Demi" panose="020B07030201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Franklin Gothic Demi" panose="020B07030201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Franklin Gothic Demi" panose="020B07030201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</a:rPr>
              <a:t>therefore</a:t>
            </a:r>
          </a:p>
        </p:txBody>
      </p:sp>
      <p:graphicFrame>
        <p:nvGraphicFramePr>
          <p:cNvPr id="36" name="Object 19">
            <a:extLst>
              <a:ext uri="{FF2B5EF4-FFF2-40B4-BE49-F238E27FC236}">
                <a16:creationId xmlns:a16="http://schemas.microsoft.com/office/drawing/2014/main" id="{609FF87D-066B-48F9-BE43-025F10BC1BBD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4532203" y="2465388"/>
          <a:ext cx="5688013" cy="2765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6927" name="Equation" r:id="rId6" imgW="2743200" imgH="1333500" progId="Equation.DSMT4">
                  <p:embed/>
                </p:oleObj>
              </mc:Choice>
              <mc:Fallback>
                <p:oleObj name="Equation" r:id="rId6" imgW="2743200" imgH="1333500" progId="Equation.DSMT4">
                  <p:embed/>
                  <p:pic>
                    <p:nvPicPr>
                      <p:cNvPr id="36" name="Object 19">
                        <a:extLst>
                          <a:ext uri="{FF2B5EF4-FFF2-40B4-BE49-F238E27FC236}">
                            <a16:creationId xmlns:a16="http://schemas.microsoft.com/office/drawing/2014/main" id="{609FF87D-066B-48F9-BE43-025F10BC1BB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32203" y="2465388"/>
                        <a:ext cx="5688013" cy="2765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" name="矩形 36">
            <a:extLst>
              <a:ext uri="{FF2B5EF4-FFF2-40B4-BE49-F238E27FC236}">
                <a16:creationId xmlns:a16="http://schemas.microsoft.com/office/drawing/2014/main" id="{6FF783E3-06CE-494E-A777-84D4A78CA64F}"/>
              </a:ext>
            </a:extLst>
          </p:cNvPr>
          <p:cNvSpPr/>
          <p:nvPr/>
        </p:nvSpPr>
        <p:spPr>
          <a:xfrm>
            <a:off x="0" y="1037509"/>
            <a:ext cx="1689098" cy="4050596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/>
          </a:bodyPr>
          <a:lstStyle/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FF00"/>
                </a:solidFill>
                <a:cs typeface="+mn-ea"/>
                <a:sym typeface="+mn-lt"/>
              </a:rPr>
              <a:t>关系的性质</a:t>
            </a: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FF00"/>
                </a:solidFill>
                <a:cs typeface="+mn-ea"/>
                <a:sym typeface="+mn-lt"/>
              </a:rPr>
              <a:t>关系的表示</a:t>
            </a: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关系图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关系矩阵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FF00"/>
                </a:solidFill>
                <a:cs typeface="+mn-ea"/>
                <a:sym typeface="+mn-lt"/>
              </a:rPr>
              <a:t>关系的运算</a:t>
            </a: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合成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幂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逆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u="sng" dirty="0">
                <a:solidFill>
                  <a:schemeClr val="bg1"/>
                </a:solidFill>
                <a:cs typeface="+mn-ea"/>
                <a:sym typeface="+mn-lt"/>
              </a:rPr>
              <a:t>闭包</a:t>
            </a:r>
            <a:endParaRPr lang="en-US" altLang="zh-CN" u="sng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92746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500"/>
    </mc:Choice>
    <mc:Fallback xmlns="">
      <p:transition spd="slow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423AEC-297D-4AC6-937F-565891408581}"/>
              </a:ext>
            </a:extLst>
          </p:cNvPr>
          <p:cNvSpPr txBox="1"/>
          <p:nvPr/>
        </p:nvSpPr>
        <p:spPr>
          <a:xfrm>
            <a:off x="1756364" y="97006"/>
            <a:ext cx="1031566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cs typeface="+mn-ea"/>
                <a:sym typeface="+mn-lt"/>
              </a:rPr>
              <a:t>Closures operation of relations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65459A86-2236-4247-9311-D46EC9F8D18D}"/>
              </a:ext>
            </a:extLst>
          </p:cNvPr>
          <p:cNvGrpSpPr/>
          <p:nvPr/>
        </p:nvGrpSpPr>
        <p:grpSpPr>
          <a:xfrm>
            <a:off x="119973" y="397477"/>
            <a:ext cx="1449151" cy="180724"/>
            <a:chOff x="5392832" y="1016000"/>
            <a:chExt cx="1449150" cy="180724"/>
          </a:xfrm>
        </p:grpSpPr>
        <p:sp>
          <p:nvSpPr>
            <p:cNvPr id="7" name="Freeform 45">
              <a:extLst>
                <a:ext uri="{FF2B5EF4-FFF2-40B4-BE49-F238E27FC236}">
                  <a16:creationId xmlns:a16="http://schemas.microsoft.com/office/drawing/2014/main" id="{79F5C682-BDEF-4D53-B481-CCF2EF60A4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8" name="Freeform 46">
              <a:extLst>
                <a:ext uri="{FF2B5EF4-FFF2-40B4-BE49-F238E27FC236}">
                  <a16:creationId xmlns:a16="http://schemas.microsoft.com/office/drawing/2014/main" id="{34E012F1-3888-4574-B83C-160D877B5C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9" name="Freeform 47">
              <a:extLst>
                <a:ext uri="{FF2B5EF4-FFF2-40B4-BE49-F238E27FC236}">
                  <a16:creationId xmlns:a16="http://schemas.microsoft.com/office/drawing/2014/main" id="{92C0B701-D754-4A82-AB31-4E35C971D1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10" name="Freeform 48">
              <a:extLst>
                <a:ext uri="{FF2B5EF4-FFF2-40B4-BE49-F238E27FC236}">
                  <a16:creationId xmlns:a16="http://schemas.microsoft.com/office/drawing/2014/main" id="{60F2428E-B4AC-403A-9F72-86667F8576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11" name="Freeform 49">
              <a:extLst>
                <a:ext uri="{FF2B5EF4-FFF2-40B4-BE49-F238E27FC236}">
                  <a16:creationId xmlns:a16="http://schemas.microsoft.com/office/drawing/2014/main" id="{0C987953-0EFA-465A-B7F9-C0CF22995A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</p:grpSp>
      <p:sp>
        <p:nvSpPr>
          <p:cNvPr id="12" name="灯片编号占位符 1">
            <a:extLst>
              <a:ext uri="{FF2B5EF4-FFF2-40B4-BE49-F238E27FC236}">
                <a16:creationId xmlns:a16="http://schemas.microsoft.com/office/drawing/2014/main" id="{5AEBC6C7-6925-4C9A-B360-18D57EB16C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38416" y="6492875"/>
            <a:ext cx="498022" cy="365125"/>
          </a:xfrm>
        </p:spPr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97B5860-9389-40BC-8CED-DD2AAB23A1E9}" type="slidenum">
              <a:rPr kumimoji="0" lang="zh-CN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Arial Unicode MS" panose="020B0604020202020204" pitchFamily="34" charset="-122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ea typeface="Arial Unicode MS" panose="020B0604020202020204" pitchFamily="34" charset="-122"/>
            </a:endParaRPr>
          </a:p>
        </p:txBody>
      </p:sp>
      <p:sp>
        <p:nvSpPr>
          <p:cNvPr id="13" name="Rectangle 7">
            <a:extLst>
              <a:ext uri="{FF2B5EF4-FFF2-40B4-BE49-F238E27FC236}">
                <a16:creationId xmlns:a16="http://schemas.microsoft.com/office/drawing/2014/main" id="{E58FA068-4B00-4E7D-B469-EC82B8AD30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93668" y="4165600"/>
            <a:ext cx="1841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Franklin Gothic Demi" panose="020B07030201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Franklin Gothic Demi" panose="020B07030201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Franklin Gothic Demi" panose="020B07030201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2400" b="1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4" name="Rectangle 9">
            <a:extLst>
              <a:ext uri="{FF2B5EF4-FFF2-40B4-BE49-F238E27FC236}">
                <a16:creationId xmlns:a16="http://schemas.microsoft.com/office/drawing/2014/main" id="{3A9B559A-40F1-4A95-AF3D-7672A0A9AC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93668" y="4165600"/>
            <a:ext cx="1841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Franklin Gothic Demi" panose="020B07030201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Franklin Gothic Demi" panose="020B07030201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Franklin Gothic Demi" panose="020B07030201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2400" b="1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5" name="Rectangle 11">
            <a:extLst>
              <a:ext uri="{FF2B5EF4-FFF2-40B4-BE49-F238E27FC236}">
                <a16:creationId xmlns:a16="http://schemas.microsoft.com/office/drawing/2014/main" id="{5FB7343B-06B9-4464-BDAA-237E62C6A5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93668" y="4165600"/>
            <a:ext cx="1841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Franklin Gothic Demi" panose="020B07030201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Franklin Gothic Demi" panose="020B07030201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Franklin Gothic Demi" panose="020B07030201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2400" b="1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6" name="Text Box 5">
            <a:extLst>
              <a:ext uri="{FF2B5EF4-FFF2-40B4-BE49-F238E27FC236}">
                <a16:creationId xmlns:a16="http://schemas.microsoft.com/office/drawing/2014/main" id="{56879C03-20BC-4A23-914E-1A84C92A11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77818" y="1687513"/>
            <a:ext cx="8921750" cy="289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Franklin Gothic Demi" panose="020B07030201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Franklin Gothic Demi" panose="020B07030201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Franklin Gothic Demi" panose="020B07030201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2800" b="1" i="1" dirty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Proof</a:t>
            </a:r>
            <a:r>
              <a:rPr lang="en-US" altLang="zh-CN" sz="2800" dirty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:</a:t>
            </a:r>
            <a:r>
              <a:rPr lang="zh-CN" altLang="en-US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2800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</a:t>
            </a:r>
            <a:r>
              <a:rPr lang="zh-CN" altLang="en-US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</a:t>
            </a: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if</a:t>
            </a:r>
            <a:r>
              <a:rPr lang="zh-CN" altLang="en-US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</a:t>
            </a:r>
            <a:r>
              <a:rPr lang="en-US" altLang="zh-CN" sz="2800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</a:t>
            </a:r>
            <a:r>
              <a:rPr lang="en-US" altLang="zh-CN" sz="2800" baseline="-25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</a:t>
            </a:r>
            <a:r>
              <a:rPr lang="en-US" altLang="zh-CN" sz="2800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R</a:t>
            </a:r>
            <a:r>
              <a:rPr lang="en-US" altLang="zh-CN" sz="2800" baseline="-25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2</a:t>
            </a:r>
            <a:r>
              <a:rPr lang="zh-CN" altLang="en-US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，</a:t>
            </a: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then</a:t>
            </a:r>
            <a:r>
              <a:rPr lang="zh-CN" altLang="en-US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s(</a:t>
            </a:r>
            <a:r>
              <a:rPr lang="en-US" altLang="zh-CN" sz="2800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</a:t>
            </a:r>
            <a:r>
              <a:rPr lang="en-US" altLang="zh-CN" sz="2800" baseline="-25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s(</a:t>
            </a:r>
            <a:r>
              <a:rPr lang="en-US" altLang="zh-CN" sz="2800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R</a:t>
            </a:r>
            <a:r>
              <a:rPr lang="en-US" altLang="zh-CN" sz="2800" baseline="-25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2</a:t>
            </a: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) and </a:t>
            </a: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t(</a:t>
            </a:r>
            <a:r>
              <a:rPr lang="en-US" altLang="zh-CN" sz="2800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</a:t>
            </a:r>
            <a:r>
              <a:rPr lang="en-US" altLang="zh-CN" sz="2800" baseline="-25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t(</a:t>
            </a:r>
            <a:r>
              <a:rPr lang="en-US" altLang="zh-CN" sz="2800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R</a:t>
            </a:r>
            <a:r>
              <a:rPr lang="en-US" altLang="zh-CN" sz="2800" baseline="-25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2</a:t>
            </a: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).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zh-CN" sz="2800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s</a:t>
            </a: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(</a:t>
            </a:r>
            <a:r>
              <a:rPr lang="en-US" altLang="zh-CN" sz="2800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R</a:t>
            </a: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)</a:t>
            </a:r>
            <a:r>
              <a:rPr lang="en-US" altLang="zh-CN" sz="2800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R,</a:t>
            </a: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 so </a:t>
            </a:r>
            <a:r>
              <a:rPr lang="en-US" altLang="zh-CN" sz="2800" i="1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ts</a:t>
            </a: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(</a:t>
            </a:r>
            <a:r>
              <a:rPr lang="en-US" altLang="zh-CN" sz="2800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R</a:t>
            </a: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)</a:t>
            </a:r>
            <a:r>
              <a:rPr lang="en-US" altLang="zh-CN" sz="2800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t</a:t>
            </a: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(</a:t>
            </a:r>
            <a:r>
              <a:rPr lang="en-US" altLang="zh-CN" sz="2800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R</a:t>
            </a: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) and </a:t>
            </a:r>
            <a:r>
              <a:rPr lang="en-US" altLang="zh-CN" sz="2800" i="1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sts</a:t>
            </a: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(</a:t>
            </a:r>
            <a:r>
              <a:rPr lang="en-US" altLang="zh-CN" sz="2800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R</a:t>
            </a: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)</a:t>
            </a:r>
            <a:r>
              <a:rPr lang="en-US" altLang="zh-CN" sz="2800" i="1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st</a:t>
            </a: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(</a:t>
            </a:r>
            <a:r>
              <a:rPr lang="en-US" altLang="zh-CN" sz="2800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R</a:t>
            </a: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). 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zh-CN" sz="2800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s</a:t>
            </a: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(</a:t>
            </a:r>
            <a:r>
              <a:rPr lang="en-US" altLang="zh-CN" sz="2800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R</a:t>
            </a: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) is symmetric, so </a:t>
            </a:r>
            <a:r>
              <a:rPr lang="en-US" altLang="zh-CN" sz="2800" i="1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ts</a:t>
            </a: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(</a:t>
            </a:r>
            <a:r>
              <a:rPr lang="en-US" altLang="zh-CN" sz="2800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R</a:t>
            </a: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) is also symmetric and </a:t>
            </a:r>
            <a:r>
              <a:rPr lang="en-US" altLang="zh-CN" sz="2800" i="1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sts</a:t>
            </a: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(</a:t>
            </a:r>
            <a:r>
              <a:rPr lang="en-US" altLang="zh-CN" sz="2800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R</a:t>
            </a: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)=</a:t>
            </a:r>
            <a:r>
              <a:rPr lang="en-US" altLang="zh-CN" sz="2800" i="1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ts</a:t>
            </a: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(</a:t>
            </a:r>
            <a:r>
              <a:rPr lang="en-US" altLang="zh-CN" sz="2800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R</a:t>
            </a: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).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zh-CN" sz="2800" i="1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ts</a:t>
            </a: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(</a:t>
            </a:r>
            <a:r>
              <a:rPr lang="en-US" altLang="zh-CN" sz="2800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R</a:t>
            </a: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)</a:t>
            </a:r>
            <a:r>
              <a:rPr lang="en-US" altLang="zh-CN" sz="2800" i="1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st</a:t>
            </a: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(</a:t>
            </a:r>
            <a:r>
              <a:rPr lang="en-US" altLang="zh-CN" sz="2800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R</a:t>
            </a: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)</a:t>
            </a:r>
          </a:p>
        </p:txBody>
      </p:sp>
      <p:sp>
        <p:nvSpPr>
          <p:cNvPr id="17" name="Rectangle 15">
            <a:extLst>
              <a:ext uri="{FF2B5EF4-FFF2-40B4-BE49-F238E27FC236}">
                <a16:creationId xmlns:a16="http://schemas.microsoft.com/office/drawing/2014/main" id="{411FF4F8-40C0-4F87-8165-70070BA7FF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93668" y="4179888"/>
            <a:ext cx="1841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Franklin Gothic Demi" panose="020B07030201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Franklin Gothic Demi" panose="020B07030201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Franklin Gothic Demi" panose="020B07030201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2400" b="1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08D3537-B120-473C-9E18-357B25DB40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93668" y="4179888"/>
            <a:ext cx="1841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Franklin Gothic Demi" panose="020B07030201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Franklin Gothic Demi" panose="020B07030201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Franklin Gothic Demi" panose="020B07030201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2400" b="1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9" name="Rectangle 19">
            <a:extLst>
              <a:ext uri="{FF2B5EF4-FFF2-40B4-BE49-F238E27FC236}">
                <a16:creationId xmlns:a16="http://schemas.microsoft.com/office/drawing/2014/main" id="{0427163A-C908-4CE7-A594-4492B8F4DC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93668" y="4179888"/>
            <a:ext cx="1841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Franklin Gothic Demi" panose="020B07030201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Franklin Gothic Demi" panose="020B07030201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Franklin Gothic Demi" panose="020B07030201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2400" b="1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" name="Rectangle 21">
            <a:extLst>
              <a:ext uri="{FF2B5EF4-FFF2-40B4-BE49-F238E27FC236}">
                <a16:creationId xmlns:a16="http://schemas.microsoft.com/office/drawing/2014/main" id="{62C05EF8-CA8F-4D8D-95D3-D007D1F77B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93668" y="4179888"/>
            <a:ext cx="1841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Franklin Gothic Demi" panose="020B07030201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Franklin Gothic Demi" panose="020B07030201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Franklin Gothic Demi" panose="020B07030201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2400" b="1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1" name="Rectangle 23">
            <a:extLst>
              <a:ext uri="{FF2B5EF4-FFF2-40B4-BE49-F238E27FC236}">
                <a16:creationId xmlns:a16="http://schemas.microsoft.com/office/drawing/2014/main" id="{12E194CC-1D83-4377-8B5A-41ED165C43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93668" y="4179888"/>
            <a:ext cx="1841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Franklin Gothic Demi" panose="020B07030201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Franklin Gothic Demi" panose="020B07030201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Franklin Gothic Demi" panose="020B07030201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2400" b="1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2" name="Rectangle 3">
            <a:extLst>
              <a:ext uri="{FF2B5EF4-FFF2-40B4-BE49-F238E27FC236}">
                <a16:creationId xmlns:a16="http://schemas.microsoft.com/office/drawing/2014/main" id="{A1130ED5-CB4C-42D8-9C6B-D0E537900A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22834" y="5088105"/>
            <a:ext cx="4752975" cy="1655762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>
              <a:buFontTx/>
              <a:buNone/>
              <a:defRPr/>
            </a:pPr>
            <a:r>
              <a:rPr lang="en-US" altLang="zh-CN" sz="2800" b="1" kern="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Definition</a:t>
            </a:r>
            <a:r>
              <a:rPr lang="en-US" altLang="zh-CN" sz="2800" kern="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:</a:t>
            </a:r>
          </a:p>
          <a:p>
            <a:pPr eaLnBrk="1" hangingPunct="1">
              <a:buFontTx/>
              <a:buNone/>
              <a:defRPr/>
            </a:pPr>
            <a:r>
              <a:rPr lang="zh-CN" altLang="en-US" sz="2800" kern="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2800" kern="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2800" kern="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</a:t>
            </a:r>
            <a:r>
              <a:rPr lang="en-US" altLang="zh-CN" sz="2800" kern="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800" i="1" kern="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</a:t>
            </a:r>
            <a:r>
              <a:rPr lang="en-US" altLang="zh-CN" sz="2800" kern="0" baseline="30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+</a:t>
            </a:r>
            <a:r>
              <a:rPr lang="en-US" altLang="zh-CN" sz="2800" kern="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=</a:t>
            </a:r>
            <a:r>
              <a:rPr lang="en-US" altLang="zh-CN" sz="2800" i="1" kern="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</a:t>
            </a:r>
            <a:r>
              <a:rPr lang="en-US" altLang="zh-CN" sz="2800" kern="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800" i="1" kern="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</a:t>
            </a:r>
            <a:r>
              <a:rPr lang="en-US" altLang="zh-CN" sz="2800" kern="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 </a:t>
            </a:r>
          </a:p>
          <a:p>
            <a:pPr eaLnBrk="1" hangingPunct="1">
              <a:buFontTx/>
              <a:buNone/>
              <a:defRPr/>
            </a:pPr>
            <a:r>
              <a:rPr lang="zh-CN" altLang="en-US" sz="2800" kern="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2800" kern="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2800" kern="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</a:t>
            </a:r>
            <a:r>
              <a:rPr lang="en-US" altLang="zh-CN" sz="2800" kern="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800" i="1" kern="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</a:t>
            </a:r>
            <a:r>
              <a:rPr lang="en-US" altLang="zh-CN" sz="2800" kern="0" baseline="30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*</a:t>
            </a:r>
            <a:r>
              <a:rPr lang="en-US" altLang="zh-CN" sz="2800" kern="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=</a:t>
            </a:r>
            <a:r>
              <a:rPr lang="en-US" altLang="zh-CN" sz="2800" i="1" kern="0" dirty="0" err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tr</a:t>
            </a:r>
            <a:r>
              <a:rPr lang="en-US" altLang="zh-CN" sz="2800" kern="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800" i="1" kern="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</a:t>
            </a:r>
            <a:r>
              <a:rPr lang="en-US" altLang="zh-CN" sz="2800" kern="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C5D8013C-34A6-4562-84DC-A57E277EB31E}"/>
                  </a:ext>
                </a:extLst>
              </p:cNvPr>
              <p:cNvSpPr txBox="1"/>
              <p:nvPr/>
            </p:nvSpPr>
            <p:spPr>
              <a:xfrm>
                <a:off x="1569124" y="1029958"/>
                <a:ext cx="4647062" cy="5067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zh-CN" altLang="en-US" sz="2400">
                          <a:latin typeface="Cambria Math" panose="02040503050406030204" pitchFamily="18" charset="0"/>
                        </a:rPr>
                        <m:t>)</m:t>
                      </m:r>
                      <m:r>
                        <m:rPr>
                          <m:nor/>
                        </m:rPr>
                        <a:rPr lang="zh-CN" altLang="en-US" sz="2400" i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 </m:t>
                      </m:r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𝑡𝑠</m:t>
                      </m:r>
                      <m:r>
                        <a:rPr lang="zh-CN" altLang="en-US" sz="240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zh-CN" altLang="en-US" sz="2400">
                          <a:latin typeface="Cambria Math" panose="02040503050406030204" pitchFamily="18" charset="0"/>
                        </a:rPr>
                        <m:t>)⊇</m:t>
                      </m:r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𝑠𝑡</m:t>
                      </m:r>
                      <m:r>
                        <a:rPr lang="zh-CN" altLang="en-US" sz="240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C5D8013C-34A6-4562-84DC-A57E277EB3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9124" y="1029958"/>
                <a:ext cx="4647062" cy="50674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矩形 23">
            <a:extLst>
              <a:ext uri="{FF2B5EF4-FFF2-40B4-BE49-F238E27FC236}">
                <a16:creationId xmlns:a16="http://schemas.microsoft.com/office/drawing/2014/main" id="{F9746A31-4AD6-42EE-B2B9-8BFEF4239A9D}"/>
              </a:ext>
            </a:extLst>
          </p:cNvPr>
          <p:cNvSpPr/>
          <p:nvPr/>
        </p:nvSpPr>
        <p:spPr>
          <a:xfrm>
            <a:off x="0" y="1037509"/>
            <a:ext cx="1689098" cy="4050596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/>
          </a:bodyPr>
          <a:lstStyle/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FF00"/>
                </a:solidFill>
                <a:cs typeface="+mn-ea"/>
                <a:sym typeface="+mn-lt"/>
              </a:rPr>
              <a:t>关系的性质</a:t>
            </a: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FF00"/>
                </a:solidFill>
                <a:cs typeface="+mn-ea"/>
                <a:sym typeface="+mn-lt"/>
              </a:rPr>
              <a:t>关系的表示</a:t>
            </a: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关系图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关系矩阵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FF00"/>
                </a:solidFill>
                <a:cs typeface="+mn-ea"/>
                <a:sym typeface="+mn-lt"/>
              </a:rPr>
              <a:t>关系的运算</a:t>
            </a: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合成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幂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逆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u="sng" dirty="0">
                <a:solidFill>
                  <a:schemeClr val="bg1"/>
                </a:solidFill>
                <a:cs typeface="+mn-ea"/>
                <a:sym typeface="+mn-lt"/>
              </a:rPr>
              <a:t>闭包</a:t>
            </a:r>
            <a:endParaRPr lang="en-US" altLang="zh-CN" u="sng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86C6A385-EABF-4EF7-9361-60DC332B617B}"/>
              </a:ext>
            </a:extLst>
          </p:cNvPr>
          <p:cNvGrpSpPr/>
          <p:nvPr/>
        </p:nvGrpSpPr>
        <p:grpSpPr>
          <a:xfrm>
            <a:off x="8248674" y="4245197"/>
            <a:ext cx="1720492" cy="1489652"/>
            <a:chOff x="4319360" y="4021139"/>
            <a:chExt cx="1720492" cy="1489652"/>
          </a:xfrm>
        </p:grpSpPr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09CB12A3-3662-4BC7-88ED-E92AEE82C2D3}"/>
                </a:ext>
              </a:extLst>
            </p:cNvPr>
            <p:cNvSpPr/>
            <p:nvPr/>
          </p:nvSpPr>
          <p:spPr>
            <a:xfrm>
              <a:off x="5640459" y="4212403"/>
              <a:ext cx="399393" cy="38252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3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802C2474-D579-42CE-80E0-2FC185D0DDE7}"/>
                </a:ext>
              </a:extLst>
            </p:cNvPr>
            <p:cNvSpPr/>
            <p:nvPr/>
          </p:nvSpPr>
          <p:spPr>
            <a:xfrm>
              <a:off x="4833710" y="5128262"/>
              <a:ext cx="399393" cy="38252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2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7" name="椭圆 26">
              <a:extLst>
                <a:ext uri="{FF2B5EF4-FFF2-40B4-BE49-F238E27FC236}">
                  <a16:creationId xmlns:a16="http://schemas.microsoft.com/office/drawing/2014/main" id="{B347DBF5-F15F-4078-BB3C-9190AEA48FE9}"/>
                </a:ext>
              </a:extLst>
            </p:cNvPr>
            <p:cNvSpPr/>
            <p:nvPr/>
          </p:nvSpPr>
          <p:spPr>
            <a:xfrm>
              <a:off x="4319360" y="4021139"/>
              <a:ext cx="399393" cy="38252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1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直接箭头连接符 58">
              <a:extLst>
                <a:ext uri="{FF2B5EF4-FFF2-40B4-BE49-F238E27FC236}">
                  <a16:creationId xmlns:a16="http://schemas.microsoft.com/office/drawing/2014/main" id="{1F728E80-8834-4374-BA9C-78BBFD535919}"/>
                </a:ext>
              </a:extLst>
            </p:cNvPr>
            <p:cNvCxnSpPr>
              <a:cxnSpLocks/>
              <a:stCxn id="27" idx="0"/>
              <a:endCxn id="25" idx="1"/>
            </p:cNvCxnSpPr>
            <p:nvPr/>
          </p:nvCxnSpPr>
          <p:spPr>
            <a:xfrm rot="16200000" flipH="1">
              <a:off x="4985361" y="3554835"/>
              <a:ext cx="247284" cy="1179892"/>
            </a:xfrm>
            <a:prstGeom prst="curvedConnector3">
              <a:avLst>
                <a:gd name="adj1" fmla="val -92444"/>
              </a:avLst>
            </a:prstGeom>
            <a:ln w="28575">
              <a:solidFill>
                <a:schemeClr val="accent2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箭头连接符 58">
              <a:extLst>
                <a:ext uri="{FF2B5EF4-FFF2-40B4-BE49-F238E27FC236}">
                  <a16:creationId xmlns:a16="http://schemas.microsoft.com/office/drawing/2014/main" id="{AF85C6B9-B09F-4A13-933B-80CD45487110}"/>
                </a:ext>
              </a:extLst>
            </p:cNvPr>
            <p:cNvCxnSpPr>
              <a:cxnSpLocks/>
              <a:stCxn id="27" idx="2"/>
              <a:endCxn id="26" idx="2"/>
            </p:cNvCxnSpPr>
            <p:nvPr/>
          </p:nvCxnSpPr>
          <p:spPr>
            <a:xfrm rot="10800000" flipH="1" flipV="1">
              <a:off x="4319360" y="4212403"/>
              <a:ext cx="514350" cy="1107123"/>
            </a:xfrm>
            <a:prstGeom prst="curvedConnector3">
              <a:avLst>
                <a:gd name="adj1" fmla="val -44444"/>
              </a:avLst>
            </a:prstGeom>
            <a:ln w="28575">
              <a:solidFill>
                <a:schemeClr val="accent2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48642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4">
            <a:extLst>
              <a:ext uri="{FF2B5EF4-FFF2-40B4-BE49-F238E27FC236}">
                <a16:creationId xmlns:a16="http://schemas.microsoft.com/office/drawing/2014/main" id="{3CD5A73F-81C9-4328-AC1B-5D8078E0F5D1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332414" y="5414174"/>
            <a:ext cx="1527175" cy="273302"/>
            <a:chOff x="2062" y="3556"/>
            <a:chExt cx="1749" cy="313"/>
          </a:xfrm>
        </p:grpSpPr>
        <p:sp>
          <p:nvSpPr>
            <p:cNvPr id="5" name="Freeform 45">
              <a:extLst>
                <a:ext uri="{FF2B5EF4-FFF2-40B4-BE49-F238E27FC236}">
                  <a16:creationId xmlns:a16="http://schemas.microsoft.com/office/drawing/2014/main" id="{B4209274-CEDA-4CF1-95C3-DAF16154AD7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62" y="3562"/>
              <a:ext cx="252" cy="301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" name="Freeform 46">
              <a:extLst>
                <a:ext uri="{FF2B5EF4-FFF2-40B4-BE49-F238E27FC236}">
                  <a16:creationId xmlns:a16="http://schemas.microsoft.com/office/drawing/2014/main" id="{E7090F7D-6EFE-4388-9C68-8BEE6A2DF62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43" y="3562"/>
              <a:ext cx="251" cy="301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" name="Freeform 47">
              <a:extLst>
                <a:ext uri="{FF2B5EF4-FFF2-40B4-BE49-F238E27FC236}">
                  <a16:creationId xmlns:a16="http://schemas.microsoft.com/office/drawing/2014/main" id="{DF03B5F7-56EA-4275-AAC8-5CDA5425E29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20" y="3570"/>
              <a:ext cx="252" cy="299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" name="Freeform 48">
              <a:extLst>
                <a:ext uri="{FF2B5EF4-FFF2-40B4-BE49-F238E27FC236}">
                  <a16:creationId xmlns:a16="http://schemas.microsoft.com/office/drawing/2014/main" id="{4DAD4D92-E8FE-46ED-BE2E-B6408E7DD2D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98" y="3570"/>
              <a:ext cx="251" cy="299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C1E9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Freeform 49">
              <a:extLst>
                <a:ext uri="{FF2B5EF4-FFF2-40B4-BE49-F238E27FC236}">
                  <a16:creationId xmlns:a16="http://schemas.microsoft.com/office/drawing/2014/main" id="{8FFDF5C7-EFCE-474A-8590-6E835951CBA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59" y="3556"/>
              <a:ext cx="252" cy="299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D53B8655-7C44-44E1-8CA6-0B5A3E216FCF}"/>
              </a:ext>
            </a:extLst>
          </p:cNvPr>
          <p:cNvSpPr txBox="1"/>
          <p:nvPr/>
        </p:nvSpPr>
        <p:spPr>
          <a:xfrm>
            <a:off x="-22297" y="2252192"/>
            <a:ext cx="12192000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Chapter 4 Binary Relation</a:t>
            </a:r>
          </a:p>
          <a:p>
            <a:pPr algn="ctr"/>
            <a:endParaRPr lang="en-US" altLang="zh-CN" sz="4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  <a:p>
            <a:pPr algn="ctr"/>
            <a:r>
              <a:rPr lang="en-US" altLang="zh-CN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4.7 Specific relations</a:t>
            </a:r>
          </a:p>
        </p:txBody>
      </p:sp>
    </p:spTree>
    <p:extLst>
      <p:ext uri="{BB962C8B-B14F-4D97-AF65-F5344CB8AC3E}">
        <p14:creationId xmlns:p14="http://schemas.microsoft.com/office/powerpoint/2010/main" val="396450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500"/>
    </mc:Choice>
    <mc:Fallback xmlns="">
      <p:transition spd="slow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423AEC-297D-4AC6-937F-565891408581}"/>
              </a:ext>
            </a:extLst>
          </p:cNvPr>
          <p:cNvSpPr txBox="1"/>
          <p:nvPr/>
        </p:nvSpPr>
        <p:spPr>
          <a:xfrm>
            <a:off x="1756364" y="97006"/>
            <a:ext cx="1031566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cs typeface="+mn-ea"/>
                <a:sym typeface="+mn-lt"/>
              </a:rPr>
              <a:t> Partition(</a:t>
            </a:r>
            <a:r>
              <a:rPr kumimoji="0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cs typeface="+mn-ea"/>
                <a:sym typeface="+mn-lt"/>
              </a:rPr>
              <a:t>划分</a:t>
            </a:r>
            <a:r>
              <a:rPr kumimoji="0" lang="en-US" altLang="zh-CN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cs typeface="+mn-ea"/>
                <a:sym typeface="+mn-lt"/>
              </a:rPr>
              <a:t>) and covering (</a:t>
            </a:r>
            <a:r>
              <a:rPr kumimoji="0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cs typeface="+mn-ea"/>
                <a:sym typeface="+mn-lt"/>
              </a:rPr>
              <a:t>覆盖</a:t>
            </a:r>
            <a:r>
              <a:rPr kumimoji="0" lang="en-US" altLang="zh-CN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cs typeface="+mn-ea"/>
                <a:sym typeface="+mn-lt"/>
              </a:rPr>
              <a:t>)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65459A86-2236-4247-9311-D46EC9F8D18D}"/>
              </a:ext>
            </a:extLst>
          </p:cNvPr>
          <p:cNvGrpSpPr/>
          <p:nvPr/>
        </p:nvGrpSpPr>
        <p:grpSpPr>
          <a:xfrm>
            <a:off x="119973" y="397477"/>
            <a:ext cx="1449151" cy="180724"/>
            <a:chOff x="5392832" y="1016000"/>
            <a:chExt cx="1449150" cy="180724"/>
          </a:xfrm>
        </p:grpSpPr>
        <p:sp>
          <p:nvSpPr>
            <p:cNvPr id="7" name="Freeform 45">
              <a:extLst>
                <a:ext uri="{FF2B5EF4-FFF2-40B4-BE49-F238E27FC236}">
                  <a16:creationId xmlns:a16="http://schemas.microsoft.com/office/drawing/2014/main" id="{79F5C682-BDEF-4D53-B481-CCF2EF60A4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8" name="Freeform 46">
              <a:extLst>
                <a:ext uri="{FF2B5EF4-FFF2-40B4-BE49-F238E27FC236}">
                  <a16:creationId xmlns:a16="http://schemas.microsoft.com/office/drawing/2014/main" id="{34E012F1-3888-4574-B83C-160D877B5C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9" name="Freeform 47">
              <a:extLst>
                <a:ext uri="{FF2B5EF4-FFF2-40B4-BE49-F238E27FC236}">
                  <a16:creationId xmlns:a16="http://schemas.microsoft.com/office/drawing/2014/main" id="{92C0B701-D754-4A82-AB31-4E35C971D1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10" name="Freeform 48">
              <a:extLst>
                <a:ext uri="{FF2B5EF4-FFF2-40B4-BE49-F238E27FC236}">
                  <a16:creationId xmlns:a16="http://schemas.microsoft.com/office/drawing/2014/main" id="{60F2428E-B4AC-403A-9F72-86667F8576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11" name="Freeform 49">
              <a:extLst>
                <a:ext uri="{FF2B5EF4-FFF2-40B4-BE49-F238E27FC236}">
                  <a16:creationId xmlns:a16="http://schemas.microsoft.com/office/drawing/2014/main" id="{0C987953-0EFA-465A-B7F9-C0CF22995A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</p:grpSp>
      <p:sp>
        <p:nvSpPr>
          <p:cNvPr id="12" name="灯片编号占位符 1">
            <a:extLst>
              <a:ext uri="{FF2B5EF4-FFF2-40B4-BE49-F238E27FC236}">
                <a16:creationId xmlns:a16="http://schemas.microsoft.com/office/drawing/2014/main" id="{5AEBC6C7-6925-4C9A-B360-18D57EB16C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38416" y="6492875"/>
            <a:ext cx="498022" cy="365125"/>
          </a:xfrm>
        </p:spPr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97B5860-9389-40BC-8CED-DD2AAB23A1E9}" type="slidenum">
              <a:rPr kumimoji="0" lang="zh-CN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Arial Unicode MS" panose="020B0604020202020204" pitchFamily="34" charset="-122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ea typeface="Arial Unicode MS" panose="020B0604020202020204" pitchFamily="34" charset="-122"/>
            </a:endParaRPr>
          </a:p>
        </p:txBody>
      </p:sp>
      <p:sp>
        <p:nvSpPr>
          <p:cNvPr id="13" name="Rectangle 7">
            <a:extLst>
              <a:ext uri="{FF2B5EF4-FFF2-40B4-BE49-F238E27FC236}">
                <a16:creationId xmlns:a16="http://schemas.microsoft.com/office/drawing/2014/main" id="{E58FA068-4B00-4E7D-B469-EC82B8AD30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93668" y="4165600"/>
            <a:ext cx="1841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Franklin Gothic Demi" panose="020B07030201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Franklin Gothic Demi" panose="020B07030201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Franklin Gothic Demi" panose="020B07030201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2400" b="1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4" name="Rectangle 9">
            <a:extLst>
              <a:ext uri="{FF2B5EF4-FFF2-40B4-BE49-F238E27FC236}">
                <a16:creationId xmlns:a16="http://schemas.microsoft.com/office/drawing/2014/main" id="{3A9B559A-40F1-4A95-AF3D-7672A0A9AC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93668" y="4165600"/>
            <a:ext cx="1841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Franklin Gothic Demi" panose="020B07030201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Franklin Gothic Demi" panose="020B07030201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Franklin Gothic Demi" panose="020B07030201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2400" b="1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5" name="Rectangle 11">
            <a:extLst>
              <a:ext uri="{FF2B5EF4-FFF2-40B4-BE49-F238E27FC236}">
                <a16:creationId xmlns:a16="http://schemas.microsoft.com/office/drawing/2014/main" id="{5FB7343B-06B9-4464-BDAA-237E62C6A5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93668" y="4165600"/>
            <a:ext cx="1841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Franklin Gothic Demi" panose="020B07030201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Franklin Gothic Demi" panose="020B07030201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Franklin Gothic Demi" panose="020B07030201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2400" b="1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7" name="Rectangle 15">
            <a:extLst>
              <a:ext uri="{FF2B5EF4-FFF2-40B4-BE49-F238E27FC236}">
                <a16:creationId xmlns:a16="http://schemas.microsoft.com/office/drawing/2014/main" id="{411FF4F8-40C0-4F87-8165-70070BA7FF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93668" y="4179888"/>
            <a:ext cx="1841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Franklin Gothic Demi" panose="020B07030201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Franklin Gothic Demi" panose="020B07030201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Franklin Gothic Demi" panose="020B07030201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2400" b="1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08D3537-B120-473C-9E18-357B25DB40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93668" y="4179888"/>
            <a:ext cx="1841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Franklin Gothic Demi" panose="020B07030201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Franklin Gothic Demi" panose="020B07030201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Franklin Gothic Demi" panose="020B07030201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2400" b="1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9" name="Rectangle 19">
            <a:extLst>
              <a:ext uri="{FF2B5EF4-FFF2-40B4-BE49-F238E27FC236}">
                <a16:creationId xmlns:a16="http://schemas.microsoft.com/office/drawing/2014/main" id="{0427163A-C908-4CE7-A594-4492B8F4DC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93668" y="4179888"/>
            <a:ext cx="1841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Franklin Gothic Demi" panose="020B07030201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Franklin Gothic Demi" panose="020B07030201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Franklin Gothic Demi" panose="020B07030201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2400" b="1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" name="Rectangle 21">
            <a:extLst>
              <a:ext uri="{FF2B5EF4-FFF2-40B4-BE49-F238E27FC236}">
                <a16:creationId xmlns:a16="http://schemas.microsoft.com/office/drawing/2014/main" id="{62C05EF8-CA8F-4D8D-95D3-D007D1F77B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93668" y="4179888"/>
            <a:ext cx="1841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Franklin Gothic Demi" panose="020B07030201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Franklin Gothic Demi" panose="020B07030201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Franklin Gothic Demi" panose="020B07030201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2400" b="1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1" name="Rectangle 23">
            <a:extLst>
              <a:ext uri="{FF2B5EF4-FFF2-40B4-BE49-F238E27FC236}">
                <a16:creationId xmlns:a16="http://schemas.microsoft.com/office/drawing/2014/main" id="{12E194CC-1D83-4377-8B5A-41ED165C43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93668" y="4179888"/>
            <a:ext cx="1841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Franklin Gothic Demi" panose="020B07030201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Franklin Gothic Demi" panose="020B07030201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Franklin Gothic Demi" panose="020B07030201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2400" b="1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25" name="Object 7">
            <a:extLst>
              <a:ext uri="{FF2B5EF4-FFF2-40B4-BE49-F238E27FC236}">
                <a16:creationId xmlns:a16="http://schemas.microsoft.com/office/drawing/2014/main" id="{00FEA5EB-8496-450C-8D21-6CDC0DC0149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52976214"/>
              </p:ext>
            </p:extLst>
          </p:nvPr>
        </p:nvGraphicFramePr>
        <p:xfrm>
          <a:off x="4969504" y="2376323"/>
          <a:ext cx="3529013" cy="1303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397" name="Equation" r:id="rId4" imgW="1651000" imgH="609600" progId="Equation.DSMT4">
                  <p:embed/>
                </p:oleObj>
              </mc:Choice>
              <mc:Fallback>
                <p:oleObj name="Equation" r:id="rId4" imgW="1651000" imgH="609600" progId="Equation.DSMT4">
                  <p:embed/>
                  <p:pic>
                    <p:nvPicPr>
                      <p:cNvPr id="15367" name="Object 7">
                        <a:extLst>
                          <a:ext uri="{FF2B5EF4-FFF2-40B4-BE49-F238E27FC236}">
                            <a16:creationId xmlns:a16="http://schemas.microsoft.com/office/drawing/2014/main" id="{AB3C1E83-476F-439D-B68F-1E54D3D6C98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69504" y="2376323"/>
                        <a:ext cx="3529013" cy="1303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Text Box 8">
            <a:extLst>
              <a:ext uri="{FF2B5EF4-FFF2-40B4-BE49-F238E27FC236}">
                <a16:creationId xmlns:a16="http://schemas.microsoft.com/office/drawing/2014/main" id="{B247BB31-8B75-4364-8BA0-84FB912151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77818" y="3745638"/>
            <a:ext cx="72739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Franklin Gothic Demi" panose="020B07030201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Franklin Gothic Demi" panose="020B07030201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Franklin Gothic Demi" panose="020B07030201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2800" b="1" dirty="0">
                <a:latin typeface="Times New Roman" panose="02020603050405020304" pitchFamily="18" charset="0"/>
                <a:ea typeface="宋体" panose="02010600030101010101" pitchFamily="2" charset="-122"/>
              </a:rPr>
              <a:t>then set </a:t>
            </a:r>
            <a:r>
              <a:rPr lang="en-US" altLang="zh-CN" sz="2800" b="1" i="1" dirty="0">
                <a:latin typeface="Times New Roman" panose="02020603050405020304" pitchFamily="18" charset="0"/>
                <a:ea typeface="宋体" panose="02010600030101010101" pitchFamily="2" charset="-122"/>
              </a:rPr>
              <a:t>A </a:t>
            </a:r>
            <a:r>
              <a:rPr lang="en-US" altLang="zh-CN" sz="2800" b="1" dirty="0">
                <a:latin typeface="Times New Roman" panose="02020603050405020304" pitchFamily="18" charset="0"/>
                <a:ea typeface="宋体" panose="02010600030101010101" pitchFamily="2" charset="-122"/>
              </a:rPr>
              <a:t>is the 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covering</a:t>
            </a:r>
            <a:r>
              <a:rPr lang="en-US" altLang="zh-CN" sz="2800" b="1" dirty="0">
                <a:latin typeface="Times New Roman" panose="02020603050405020304" pitchFamily="18" charset="0"/>
                <a:ea typeface="宋体" panose="02010600030101010101" pitchFamily="2" charset="-122"/>
              </a:rPr>
              <a:t> of the set </a:t>
            </a:r>
            <a:r>
              <a:rPr lang="en-US" altLang="zh-CN" sz="2800" b="1" i="1" dirty="0">
                <a:latin typeface="Times New Roman" panose="02020603050405020304" pitchFamily="18" charset="0"/>
                <a:ea typeface="宋体" panose="02010600030101010101" pitchFamily="2" charset="-122"/>
              </a:rPr>
              <a:t>S</a:t>
            </a:r>
            <a:r>
              <a:rPr lang="en-US" altLang="zh-CN" sz="2800" b="1" dirty="0">
                <a:latin typeface="Times New Roman" panose="02020603050405020304" pitchFamily="18" charset="0"/>
                <a:ea typeface="宋体" panose="02010600030101010101" pitchFamily="2" charset="-122"/>
              </a:rPr>
              <a:t>.</a:t>
            </a:r>
            <a:endParaRPr lang="zh-CN" altLang="en-US" sz="28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7" name="Text Box 10">
            <a:extLst>
              <a:ext uri="{FF2B5EF4-FFF2-40B4-BE49-F238E27FC236}">
                <a16:creationId xmlns:a16="http://schemas.microsoft.com/office/drawing/2014/main" id="{FC1804E7-3F93-4E45-A605-4407E64ECD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77818" y="4871277"/>
            <a:ext cx="6913562" cy="95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Franklin Gothic Demi" panose="020B07030201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Franklin Gothic Demi" panose="020B07030201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Franklin Gothic Demi" panose="020B07030201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</a:rPr>
              <a:t>For example</a:t>
            </a:r>
            <a:r>
              <a:rPr lang="zh-CN" altLang="en-US" sz="2800" dirty="0">
                <a:latin typeface="Times New Roman" panose="02020603050405020304" pitchFamily="18" charset="0"/>
                <a:ea typeface="宋体" panose="02010600030101010101" pitchFamily="2" charset="-122"/>
              </a:rPr>
              <a:t>：</a:t>
            </a:r>
            <a:r>
              <a:rPr lang="en-US" altLang="zh-CN" sz="2400" i="1" dirty="0">
                <a:latin typeface="Times New Roman" panose="02020603050405020304" pitchFamily="18" charset="0"/>
                <a:ea typeface="宋体" panose="02010600030101010101" pitchFamily="2" charset="-122"/>
              </a:rPr>
              <a:t>S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={</a:t>
            </a:r>
            <a:r>
              <a:rPr lang="en-US" altLang="zh-CN" sz="2400" i="1" dirty="0" err="1">
                <a:latin typeface="Times New Roman" panose="02020603050405020304" pitchFamily="18" charset="0"/>
                <a:ea typeface="宋体" panose="02010600030101010101" pitchFamily="2" charset="-122"/>
              </a:rPr>
              <a:t>a</a:t>
            </a:r>
            <a:r>
              <a:rPr lang="en-US" altLang="zh-CN" sz="24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,</a:t>
            </a:r>
            <a:r>
              <a:rPr lang="en-US" altLang="zh-CN" sz="2400" i="1" dirty="0" err="1">
                <a:latin typeface="Times New Roman" panose="02020603050405020304" pitchFamily="18" charset="0"/>
                <a:ea typeface="宋体" panose="02010600030101010101" pitchFamily="2" charset="-122"/>
              </a:rPr>
              <a:t>b</a:t>
            </a:r>
            <a:r>
              <a:rPr lang="en-US" altLang="zh-CN" sz="24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,</a:t>
            </a:r>
            <a:r>
              <a:rPr lang="en-US" altLang="zh-CN" sz="2400" i="1" dirty="0" err="1">
                <a:latin typeface="Times New Roman" panose="02020603050405020304" pitchFamily="18" charset="0"/>
                <a:ea typeface="宋体" panose="02010600030101010101" pitchFamily="2" charset="-122"/>
              </a:rPr>
              <a:t>c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}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，</a:t>
            </a:r>
            <a:r>
              <a:rPr lang="en-US" altLang="zh-CN" sz="2400" i="1" dirty="0">
                <a:latin typeface="Times New Roman" panose="02020603050405020304" pitchFamily="18" charset="0"/>
                <a:ea typeface="宋体" panose="02010600030101010101" pitchFamily="2" charset="-122"/>
              </a:rPr>
              <a:t>A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 ={{</a:t>
            </a:r>
            <a:r>
              <a:rPr lang="en-US" altLang="zh-CN" sz="2400" i="1" dirty="0" err="1">
                <a:latin typeface="Times New Roman" panose="02020603050405020304" pitchFamily="18" charset="0"/>
                <a:ea typeface="宋体" panose="02010600030101010101" pitchFamily="2" charset="-122"/>
              </a:rPr>
              <a:t>a</a:t>
            </a:r>
            <a:r>
              <a:rPr lang="en-US" altLang="zh-CN" sz="24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,</a:t>
            </a:r>
            <a:r>
              <a:rPr lang="en-US" altLang="zh-CN" sz="2400" i="1" dirty="0" err="1">
                <a:latin typeface="Times New Roman" panose="02020603050405020304" pitchFamily="18" charset="0"/>
                <a:ea typeface="宋体" panose="02010600030101010101" pitchFamily="2" charset="-122"/>
              </a:rPr>
              <a:t>b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},{</a:t>
            </a:r>
            <a:r>
              <a:rPr lang="en-US" altLang="zh-CN" sz="2400" i="1" dirty="0" err="1">
                <a:latin typeface="Times New Roman" panose="02020603050405020304" pitchFamily="18" charset="0"/>
                <a:ea typeface="宋体" panose="02010600030101010101" pitchFamily="2" charset="-122"/>
              </a:rPr>
              <a:t>b</a:t>
            </a:r>
            <a:r>
              <a:rPr lang="en-US" altLang="zh-CN" sz="24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,</a:t>
            </a:r>
            <a:r>
              <a:rPr lang="en-US" altLang="zh-CN" sz="2400" i="1" dirty="0" err="1">
                <a:latin typeface="Times New Roman" panose="02020603050405020304" pitchFamily="18" charset="0"/>
                <a:ea typeface="宋体" panose="02010600030101010101" pitchFamily="2" charset="-122"/>
              </a:rPr>
              <a:t>c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}}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，</a:t>
            </a:r>
            <a:r>
              <a:rPr lang="en-US" altLang="zh-CN" sz="2400" i="1" dirty="0">
                <a:latin typeface="Times New Roman" panose="02020603050405020304" pitchFamily="18" charset="0"/>
                <a:ea typeface="宋体" panose="02010600030101010101" pitchFamily="2" charset="-122"/>
              </a:rPr>
              <a:t>B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={{</a:t>
            </a:r>
            <a:r>
              <a:rPr lang="en-US" altLang="zh-CN" sz="2400" i="1" dirty="0">
                <a:latin typeface="Times New Roman" panose="02020603050405020304" pitchFamily="18" charset="0"/>
                <a:ea typeface="宋体" panose="02010600030101010101" pitchFamily="2" charset="-122"/>
              </a:rPr>
              <a:t>a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},{</a:t>
            </a:r>
            <a:r>
              <a:rPr lang="en-US" altLang="zh-CN" sz="2400" i="1" dirty="0" err="1">
                <a:latin typeface="Times New Roman" panose="02020603050405020304" pitchFamily="18" charset="0"/>
                <a:ea typeface="宋体" panose="02010600030101010101" pitchFamily="2" charset="-122"/>
              </a:rPr>
              <a:t>b</a:t>
            </a:r>
            <a:r>
              <a:rPr lang="en-US" altLang="zh-CN" sz="24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,</a:t>
            </a:r>
            <a:r>
              <a:rPr lang="en-US" altLang="zh-CN" sz="2400" i="1" dirty="0" err="1">
                <a:latin typeface="Times New Roman" panose="02020603050405020304" pitchFamily="18" charset="0"/>
                <a:ea typeface="宋体" panose="02010600030101010101" pitchFamily="2" charset="-122"/>
              </a:rPr>
              <a:t>c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}}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，</a:t>
            </a:r>
            <a:r>
              <a:rPr lang="en-US" altLang="zh-CN" sz="2400" i="1" dirty="0">
                <a:latin typeface="Times New Roman" panose="02020603050405020304" pitchFamily="18" charset="0"/>
                <a:ea typeface="宋体" panose="02010600030101010101" pitchFamily="2" charset="-122"/>
              </a:rPr>
              <a:t>A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 and </a:t>
            </a:r>
            <a:r>
              <a:rPr lang="en-US" altLang="zh-CN" sz="2400" i="1" dirty="0">
                <a:latin typeface="Times New Roman" panose="02020603050405020304" pitchFamily="18" charset="0"/>
                <a:ea typeface="宋体" panose="02010600030101010101" pitchFamily="2" charset="-122"/>
              </a:rPr>
              <a:t>B </a:t>
            </a: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</a:rPr>
              <a:t>are the coverings of </a:t>
            </a:r>
            <a:r>
              <a:rPr lang="en-US" altLang="zh-CN" sz="2400" i="1" dirty="0">
                <a:latin typeface="Times New Roman" panose="02020603050405020304" pitchFamily="18" charset="0"/>
                <a:ea typeface="宋体" panose="02010600030101010101" pitchFamily="2" charset="-122"/>
              </a:rPr>
              <a:t>S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.</a:t>
            </a:r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3" name="Text Box 6">
            <a:extLst>
              <a:ext uri="{FF2B5EF4-FFF2-40B4-BE49-F238E27FC236}">
                <a16:creationId xmlns:a16="http://schemas.microsoft.com/office/drawing/2014/main" id="{E60A08D6-DAB3-99D9-41FE-1E0D53E9F5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77818" y="1234111"/>
            <a:ext cx="8893175" cy="95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Franklin Gothic Demi" panose="020B07030201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Franklin Gothic Demi" panose="020B07030201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Franklin Gothic Demi" panose="020B07030201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Definition</a:t>
            </a:r>
            <a:r>
              <a:rPr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：</a:t>
            </a:r>
            <a:r>
              <a:rPr lang="en-US" altLang="zh-CN" sz="2800" b="1" dirty="0">
                <a:latin typeface="Times New Roman" panose="02020603050405020304" pitchFamily="18" charset="0"/>
                <a:ea typeface="宋体" panose="02010600030101010101" pitchFamily="2" charset="-122"/>
              </a:rPr>
              <a:t>Given nonempty set </a:t>
            </a:r>
            <a:r>
              <a:rPr lang="en-US" altLang="zh-CN" sz="2800" b="1" i="1" dirty="0">
                <a:latin typeface="Times New Roman" panose="02020603050405020304" pitchFamily="18" charset="0"/>
                <a:ea typeface="宋体" panose="02010600030101010101" pitchFamily="2" charset="-122"/>
              </a:rPr>
              <a:t>S</a:t>
            </a:r>
            <a:r>
              <a:rPr lang="zh-CN" altLang="en-US" sz="2800" b="1" dirty="0">
                <a:latin typeface="Times New Roman" panose="02020603050405020304" pitchFamily="18" charset="0"/>
                <a:ea typeface="宋体" panose="02010600030101010101" pitchFamily="2" charset="-122"/>
              </a:rPr>
              <a:t>，</a:t>
            </a:r>
            <a:r>
              <a:rPr lang="en-US" altLang="zh-CN" sz="2800" b="1" dirty="0">
                <a:latin typeface="Times New Roman" panose="02020603050405020304" pitchFamily="18" charset="0"/>
                <a:ea typeface="宋体" panose="02010600030101010101" pitchFamily="2" charset="-122"/>
              </a:rPr>
              <a:t>assume nonempty </a:t>
            </a:r>
            <a:r>
              <a:rPr lang="en-US" altLang="zh-CN" sz="2800" b="1" i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A</a:t>
            </a: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={</a:t>
            </a:r>
            <a:r>
              <a:rPr lang="en-US" altLang="zh-CN" sz="2800" b="1" i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A</a:t>
            </a:r>
            <a:r>
              <a:rPr lang="en-US" altLang="zh-CN" sz="2800" b="1" baseline="-25000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,</a:t>
            </a:r>
            <a:r>
              <a:rPr lang="en-US" altLang="zh-CN" sz="2800" b="1" i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A</a:t>
            </a:r>
            <a:r>
              <a:rPr lang="en-US" altLang="zh-CN" sz="2800" b="1" baseline="-25000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,</a:t>
            </a:r>
            <a:r>
              <a:rPr lang="en-US" altLang="zh-CN" sz="2800" b="1" dirty="0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…, </a:t>
            </a:r>
            <a:r>
              <a:rPr lang="en-US" altLang="zh-CN" sz="2800" b="1" i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A</a:t>
            </a:r>
            <a:r>
              <a:rPr lang="en-US" altLang="zh-CN" sz="2800" b="1" i="1" baseline="-25000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n</a:t>
            </a: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}</a:t>
            </a:r>
            <a:r>
              <a:rPr lang="zh-CN" altLang="en-US" sz="2800" b="1" dirty="0">
                <a:latin typeface="Times New Roman" panose="02020603050405020304" pitchFamily="18" charset="0"/>
                <a:ea typeface="宋体" panose="02010600030101010101" pitchFamily="2" charset="-122"/>
              </a:rPr>
              <a:t>，</a:t>
            </a:r>
            <a:r>
              <a:rPr lang="en-US" altLang="zh-CN" sz="2800" b="1" dirty="0">
                <a:latin typeface="Times New Roman" panose="02020603050405020304" pitchFamily="18" charset="0"/>
                <a:ea typeface="宋体" panose="02010600030101010101" pitchFamily="2" charset="-122"/>
              </a:rPr>
              <a:t>if</a:t>
            </a:r>
            <a:endParaRPr lang="zh-CN" altLang="en-US" sz="28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E8DBC2FA-B6E1-8C65-7731-1323BCB1CB52}"/>
              </a:ext>
            </a:extLst>
          </p:cNvPr>
          <p:cNvSpPr/>
          <p:nvPr/>
        </p:nvSpPr>
        <p:spPr>
          <a:xfrm>
            <a:off x="0" y="1037509"/>
            <a:ext cx="1689098" cy="2388603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/>
          </a:bodyPr>
          <a:lstStyle/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FF00"/>
                </a:solidFill>
                <a:cs typeface="+mn-ea"/>
                <a:sym typeface="+mn-lt"/>
              </a:rPr>
              <a:t>特殊关系</a:t>
            </a: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u="sng" dirty="0">
                <a:solidFill>
                  <a:schemeClr val="bg1"/>
                </a:solidFill>
                <a:cs typeface="+mn-ea"/>
                <a:sym typeface="+mn-lt"/>
              </a:rPr>
              <a:t>集合的划分和覆盖</a:t>
            </a:r>
            <a:endParaRPr lang="en-US" altLang="zh-CN" u="sng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等价关系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相容关系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08087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423AEC-297D-4AC6-937F-565891408581}"/>
              </a:ext>
            </a:extLst>
          </p:cNvPr>
          <p:cNvSpPr txBox="1"/>
          <p:nvPr/>
        </p:nvSpPr>
        <p:spPr>
          <a:xfrm>
            <a:off x="1756364" y="97006"/>
            <a:ext cx="1031566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cs typeface="+mn-ea"/>
                <a:sym typeface="+mn-lt"/>
              </a:rPr>
              <a:t> Partition and covering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65459A86-2236-4247-9311-D46EC9F8D18D}"/>
              </a:ext>
            </a:extLst>
          </p:cNvPr>
          <p:cNvGrpSpPr/>
          <p:nvPr/>
        </p:nvGrpSpPr>
        <p:grpSpPr>
          <a:xfrm>
            <a:off x="119973" y="397477"/>
            <a:ext cx="1449151" cy="180724"/>
            <a:chOff x="5392832" y="1016000"/>
            <a:chExt cx="1449150" cy="180724"/>
          </a:xfrm>
        </p:grpSpPr>
        <p:sp>
          <p:nvSpPr>
            <p:cNvPr id="7" name="Freeform 45">
              <a:extLst>
                <a:ext uri="{FF2B5EF4-FFF2-40B4-BE49-F238E27FC236}">
                  <a16:creationId xmlns:a16="http://schemas.microsoft.com/office/drawing/2014/main" id="{79F5C682-BDEF-4D53-B481-CCF2EF60A4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8" name="Freeform 46">
              <a:extLst>
                <a:ext uri="{FF2B5EF4-FFF2-40B4-BE49-F238E27FC236}">
                  <a16:creationId xmlns:a16="http://schemas.microsoft.com/office/drawing/2014/main" id="{34E012F1-3888-4574-B83C-160D877B5C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9" name="Freeform 47">
              <a:extLst>
                <a:ext uri="{FF2B5EF4-FFF2-40B4-BE49-F238E27FC236}">
                  <a16:creationId xmlns:a16="http://schemas.microsoft.com/office/drawing/2014/main" id="{92C0B701-D754-4A82-AB31-4E35C971D1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10" name="Freeform 48">
              <a:extLst>
                <a:ext uri="{FF2B5EF4-FFF2-40B4-BE49-F238E27FC236}">
                  <a16:creationId xmlns:a16="http://schemas.microsoft.com/office/drawing/2014/main" id="{60F2428E-B4AC-403A-9F72-86667F8576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11" name="Freeform 49">
              <a:extLst>
                <a:ext uri="{FF2B5EF4-FFF2-40B4-BE49-F238E27FC236}">
                  <a16:creationId xmlns:a16="http://schemas.microsoft.com/office/drawing/2014/main" id="{0C987953-0EFA-465A-B7F9-C0CF22995A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</p:grpSp>
      <p:sp>
        <p:nvSpPr>
          <p:cNvPr id="12" name="灯片编号占位符 1">
            <a:extLst>
              <a:ext uri="{FF2B5EF4-FFF2-40B4-BE49-F238E27FC236}">
                <a16:creationId xmlns:a16="http://schemas.microsoft.com/office/drawing/2014/main" id="{5AEBC6C7-6925-4C9A-B360-18D57EB16C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38416" y="6492875"/>
            <a:ext cx="498022" cy="365125"/>
          </a:xfrm>
        </p:spPr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97B5860-9389-40BC-8CED-DD2AAB23A1E9}" type="slidenum">
              <a:rPr kumimoji="0" lang="zh-CN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Arial Unicode MS" panose="020B0604020202020204" pitchFamily="34" charset="-122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ea typeface="Arial Unicode MS" panose="020B0604020202020204" pitchFamily="34" charset="-122"/>
            </a:endParaRPr>
          </a:p>
        </p:txBody>
      </p:sp>
      <p:sp>
        <p:nvSpPr>
          <p:cNvPr id="13" name="Rectangle 7">
            <a:extLst>
              <a:ext uri="{FF2B5EF4-FFF2-40B4-BE49-F238E27FC236}">
                <a16:creationId xmlns:a16="http://schemas.microsoft.com/office/drawing/2014/main" id="{E58FA068-4B00-4E7D-B469-EC82B8AD30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93668" y="4165600"/>
            <a:ext cx="1841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Franklin Gothic Demi" panose="020B07030201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Franklin Gothic Demi" panose="020B07030201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Franklin Gothic Demi" panose="020B07030201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2400" b="1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4" name="Rectangle 9">
            <a:extLst>
              <a:ext uri="{FF2B5EF4-FFF2-40B4-BE49-F238E27FC236}">
                <a16:creationId xmlns:a16="http://schemas.microsoft.com/office/drawing/2014/main" id="{3A9B559A-40F1-4A95-AF3D-7672A0A9AC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93668" y="4165600"/>
            <a:ext cx="1841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Franklin Gothic Demi" panose="020B07030201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Franklin Gothic Demi" panose="020B07030201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Franklin Gothic Demi" panose="020B07030201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2400" b="1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5" name="Rectangle 11">
            <a:extLst>
              <a:ext uri="{FF2B5EF4-FFF2-40B4-BE49-F238E27FC236}">
                <a16:creationId xmlns:a16="http://schemas.microsoft.com/office/drawing/2014/main" id="{5FB7343B-06B9-4464-BDAA-237E62C6A5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93668" y="4165600"/>
            <a:ext cx="1841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Franklin Gothic Demi" panose="020B07030201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Franklin Gothic Demi" panose="020B07030201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Franklin Gothic Demi" panose="020B07030201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2400" b="1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7" name="Rectangle 15">
            <a:extLst>
              <a:ext uri="{FF2B5EF4-FFF2-40B4-BE49-F238E27FC236}">
                <a16:creationId xmlns:a16="http://schemas.microsoft.com/office/drawing/2014/main" id="{411FF4F8-40C0-4F87-8165-70070BA7FF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93668" y="4179888"/>
            <a:ext cx="1841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Franklin Gothic Demi" panose="020B07030201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Franklin Gothic Demi" panose="020B07030201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Franklin Gothic Demi" panose="020B07030201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2400" b="1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08D3537-B120-473C-9E18-357B25DB40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93668" y="4179888"/>
            <a:ext cx="1841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Franklin Gothic Demi" panose="020B07030201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Franklin Gothic Demi" panose="020B07030201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Franklin Gothic Demi" panose="020B07030201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2400" b="1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9" name="Rectangle 19">
            <a:extLst>
              <a:ext uri="{FF2B5EF4-FFF2-40B4-BE49-F238E27FC236}">
                <a16:creationId xmlns:a16="http://schemas.microsoft.com/office/drawing/2014/main" id="{0427163A-C908-4CE7-A594-4492B8F4DC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93668" y="4179888"/>
            <a:ext cx="1841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Franklin Gothic Demi" panose="020B07030201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Franklin Gothic Demi" panose="020B07030201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Franklin Gothic Demi" panose="020B07030201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2400" b="1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" name="Rectangle 21">
            <a:extLst>
              <a:ext uri="{FF2B5EF4-FFF2-40B4-BE49-F238E27FC236}">
                <a16:creationId xmlns:a16="http://schemas.microsoft.com/office/drawing/2014/main" id="{62C05EF8-CA8F-4D8D-95D3-D007D1F77B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93668" y="4179888"/>
            <a:ext cx="1841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Franklin Gothic Demi" panose="020B07030201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Franklin Gothic Demi" panose="020B07030201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Franklin Gothic Demi" panose="020B07030201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2400" b="1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1" name="Rectangle 23">
            <a:extLst>
              <a:ext uri="{FF2B5EF4-FFF2-40B4-BE49-F238E27FC236}">
                <a16:creationId xmlns:a16="http://schemas.microsoft.com/office/drawing/2014/main" id="{12E194CC-1D83-4377-8B5A-41ED165C43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93668" y="4179888"/>
            <a:ext cx="1841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Franklin Gothic Demi" panose="020B07030201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Franklin Gothic Demi" panose="020B07030201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Franklin Gothic Demi" panose="020B07030201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2400" b="1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23" name="Object 7">
            <a:extLst>
              <a:ext uri="{FF2B5EF4-FFF2-40B4-BE49-F238E27FC236}">
                <a16:creationId xmlns:a16="http://schemas.microsoft.com/office/drawing/2014/main" id="{7F6E0836-EE6E-4483-80A2-38DB12DEB92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16697045"/>
              </p:ext>
            </p:extLst>
          </p:nvPr>
        </p:nvGraphicFramePr>
        <p:xfrm>
          <a:off x="3444875" y="2270759"/>
          <a:ext cx="5807075" cy="1827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421" name="Equation" r:id="rId4" imgW="2743200" imgH="863600" progId="Equation.DSMT4">
                  <p:embed/>
                </p:oleObj>
              </mc:Choice>
              <mc:Fallback>
                <p:oleObj name="Equation" r:id="rId4" imgW="2743200" imgH="863600" progId="Equation.DSMT4">
                  <p:embed/>
                  <p:pic>
                    <p:nvPicPr>
                      <p:cNvPr id="17414" name="Object 7">
                        <a:extLst>
                          <a:ext uri="{FF2B5EF4-FFF2-40B4-BE49-F238E27FC236}">
                            <a16:creationId xmlns:a16="http://schemas.microsoft.com/office/drawing/2014/main" id="{B107229B-EB43-48CC-9C34-0B07FF97187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44875" y="2270759"/>
                        <a:ext cx="5807075" cy="18272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" name="Text Box 9">
            <a:extLst>
              <a:ext uri="{FF2B5EF4-FFF2-40B4-BE49-F238E27FC236}">
                <a16:creationId xmlns:a16="http://schemas.microsoft.com/office/drawing/2014/main" id="{80A128C8-A3A0-77FA-B4EC-A9A591BDA0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77818" y="4794830"/>
            <a:ext cx="8378622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Franklin Gothic Demi" panose="020B07030201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Franklin Gothic Demi" panose="020B07030201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Franklin Gothic Demi" panose="020B07030201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9pPr>
          </a:lstStyle>
          <a:p>
            <a:pPr marL="342900" indent="-342900" eaLnBrk="1" hangingPunct="1">
              <a:spcBef>
                <a:spcPct val="50000"/>
              </a:spcBef>
              <a:buFont typeface="Wingdings" panose="05000000000000000000" pitchFamily="2" charset="2"/>
              <a:buChar char="Ø"/>
            </a:pPr>
            <a:r>
              <a:rPr lang="en-US" altLang="zh-CN" sz="2400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Element </a:t>
            </a:r>
            <a:r>
              <a:rPr lang="en-US" altLang="zh-CN" sz="2400" i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A</a:t>
            </a:r>
            <a:r>
              <a:rPr lang="en-US" altLang="zh-CN" sz="2400" i="1" baseline="-25000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 </a:t>
            </a:r>
            <a:r>
              <a:rPr lang="zh-CN" altLang="en-US" sz="2400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in </a:t>
            </a:r>
            <a:r>
              <a:rPr lang="en-US" altLang="zh-CN" sz="2400" i="1" dirty="0">
                <a:latin typeface="Times New Roman" panose="02020603050405020304" pitchFamily="18" charset="0"/>
                <a:ea typeface="宋体" panose="02010600030101010101" pitchFamily="2" charset="-122"/>
              </a:rPr>
              <a:t>A 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is called the 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class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 of the partition</a:t>
            </a:r>
            <a:r>
              <a:rPr lang="en-US" altLang="zh-CN" sz="2400" i="1" dirty="0">
                <a:latin typeface="Times New Roman" panose="02020603050405020304" pitchFamily="18" charset="0"/>
                <a:ea typeface="宋体" panose="02010600030101010101" pitchFamily="2" charset="-122"/>
              </a:rPr>
              <a:t>.</a:t>
            </a:r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342900" indent="-342900" eaLnBrk="1" hangingPunct="1">
              <a:spcBef>
                <a:spcPct val="50000"/>
              </a:spcBef>
              <a:buFont typeface="Wingdings" panose="05000000000000000000" pitchFamily="2" charset="2"/>
              <a:buChar char="Ø"/>
            </a:pP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The </a:t>
            </a:r>
            <a:r>
              <a:rPr lang="en-US" altLang="zh-CN" sz="2400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number of classes 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in </a:t>
            </a:r>
            <a:r>
              <a:rPr lang="en-US" altLang="zh-CN" sz="2400" i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A</a:t>
            </a:r>
            <a:r>
              <a:rPr lang="en-US" altLang="zh-CN" sz="2400" i="1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is called the 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rank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（秩）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 of partition</a:t>
            </a:r>
            <a:r>
              <a:rPr lang="en-US" altLang="zh-CN" sz="2400" i="1" dirty="0">
                <a:latin typeface="Times New Roman" panose="02020603050405020304" pitchFamily="18" charset="0"/>
                <a:ea typeface="宋体" panose="02010600030101010101" pitchFamily="2" charset="-122"/>
              </a:rPr>
              <a:t>.</a:t>
            </a:r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342900" indent="-342900" eaLnBrk="1" hangingPunct="1">
              <a:spcBef>
                <a:spcPct val="50000"/>
              </a:spcBef>
              <a:buFont typeface="Wingdings" panose="05000000000000000000" pitchFamily="2" charset="2"/>
              <a:buChar char="Ø"/>
            </a:pP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Partition is a specific case of covering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，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that all elements in </a:t>
            </a:r>
            <a:r>
              <a:rPr lang="en-US" altLang="zh-CN" sz="2400" b="1" i="1" dirty="0">
                <a:latin typeface="Times New Roman" panose="02020603050405020304" pitchFamily="18" charset="0"/>
                <a:ea typeface="宋体" panose="02010600030101010101" pitchFamily="2" charset="-122"/>
              </a:rPr>
              <a:t>A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 do not intersect with each other.</a:t>
            </a:r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8" name="Text Box 6">
            <a:extLst>
              <a:ext uri="{FF2B5EF4-FFF2-40B4-BE49-F238E27FC236}">
                <a16:creationId xmlns:a16="http://schemas.microsoft.com/office/drawing/2014/main" id="{F10E835B-987E-150E-18CD-48C4FC6D63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69283" y="1068414"/>
            <a:ext cx="9316167" cy="954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Franklin Gothic Demi" panose="020B07030201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Franklin Gothic Demi" panose="020B07030201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Franklin Gothic Demi" panose="020B07030201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Definition</a:t>
            </a:r>
            <a:r>
              <a:rPr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：</a:t>
            </a:r>
            <a:r>
              <a:rPr lang="en-US" altLang="zh-CN" sz="2800" b="1" dirty="0">
                <a:latin typeface="Times New Roman" panose="02020603050405020304" pitchFamily="18" charset="0"/>
                <a:ea typeface="宋体" panose="02010600030101010101" pitchFamily="2" charset="-122"/>
              </a:rPr>
              <a:t>Given nonempty set </a:t>
            </a:r>
            <a:r>
              <a:rPr lang="en-US" altLang="zh-CN" sz="2800" b="1" i="1" dirty="0">
                <a:latin typeface="Times New Roman" panose="02020603050405020304" pitchFamily="18" charset="0"/>
                <a:ea typeface="宋体" panose="02010600030101010101" pitchFamily="2" charset="-122"/>
              </a:rPr>
              <a:t>S</a:t>
            </a:r>
            <a:r>
              <a:rPr lang="zh-CN" altLang="en-US" sz="2800" b="1" dirty="0">
                <a:latin typeface="Times New Roman" panose="02020603050405020304" pitchFamily="18" charset="0"/>
                <a:ea typeface="宋体" panose="02010600030101010101" pitchFamily="2" charset="-122"/>
              </a:rPr>
              <a:t>，</a:t>
            </a:r>
            <a:r>
              <a:rPr lang="en-US" altLang="zh-CN" sz="2800" b="1" dirty="0">
                <a:latin typeface="Times New Roman" panose="02020603050405020304" pitchFamily="18" charset="0"/>
                <a:ea typeface="宋体" panose="02010600030101010101" pitchFamily="2" charset="-122"/>
              </a:rPr>
              <a:t>assume nonempty set </a:t>
            </a:r>
            <a:r>
              <a:rPr lang="en-US" altLang="zh-CN" sz="2800" b="1" i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A</a:t>
            </a: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={</a:t>
            </a:r>
            <a:r>
              <a:rPr lang="en-US" altLang="zh-CN" sz="2800" b="1" i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A</a:t>
            </a:r>
            <a:r>
              <a:rPr lang="en-US" altLang="zh-CN" sz="2800" b="1" baseline="-25000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,</a:t>
            </a:r>
            <a:r>
              <a:rPr lang="en-US" altLang="zh-CN" sz="2800" b="1" i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A</a:t>
            </a:r>
            <a:r>
              <a:rPr lang="en-US" altLang="zh-CN" sz="2800" b="1" baseline="-25000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,…, </a:t>
            </a:r>
            <a:r>
              <a:rPr lang="en-US" altLang="zh-CN" sz="2800" b="1" i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A</a:t>
            </a:r>
            <a:r>
              <a:rPr lang="en-US" altLang="zh-CN" sz="2800" b="1" i="1" baseline="-25000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n</a:t>
            </a: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}</a:t>
            </a:r>
            <a:r>
              <a:rPr lang="zh-CN" altLang="en-US" sz="2800" b="1" dirty="0">
                <a:latin typeface="Times New Roman" panose="02020603050405020304" pitchFamily="18" charset="0"/>
                <a:ea typeface="宋体" panose="02010600030101010101" pitchFamily="2" charset="-122"/>
              </a:rPr>
              <a:t>，</a:t>
            </a:r>
            <a:r>
              <a:rPr lang="en-US" altLang="zh-CN" sz="2800" b="1" dirty="0">
                <a:latin typeface="Times New Roman" panose="02020603050405020304" pitchFamily="18" charset="0"/>
                <a:ea typeface="宋体" panose="02010600030101010101" pitchFamily="2" charset="-122"/>
              </a:rPr>
              <a:t>if</a:t>
            </a:r>
            <a:endParaRPr lang="zh-CN" altLang="en-US" sz="28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0" name="Text Box 8">
            <a:extLst>
              <a:ext uri="{FF2B5EF4-FFF2-40B4-BE49-F238E27FC236}">
                <a16:creationId xmlns:a16="http://schemas.microsoft.com/office/drawing/2014/main" id="{3748D18E-D6B3-D650-12E6-874C2BCC43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39388" y="4179888"/>
            <a:ext cx="7488237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Franklin Gothic Demi" panose="020B07030201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Franklin Gothic Demi" panose="020B07030201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Franklin Gothic Demi" panose="020B07030201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2800" b="1" dirty="0">
                <a:latin typeface="Times New Roman" panose="02020603050405020304" pitchFamily="18" charset="0"/>
                <a:ea typeface="宋体" panose="02010600030101010101" pitchFamily="2" charset="-122"/>
              </a:rPr>
              <a:t>then </a:t>
            </a:r>
            <a:r>
              <a:rPr lang="en-US" altLang="zh-CN" sz="2800" b="1" i="1" dirty="0">
                <a:latin typeface="Times New Roman" panose="02020603050405020304" pitchFamily="18" charset="0"/>
                <a:ea typeface="宋体" panose="02010600030101010101" pitchFamily="2" charset="-122"/>
              </a:rPr>
              <a:t>A </a:t>
            </a:r>
            <a:r>
              <a:rPr lang="en-US" altLang="zh-CN" sz="2800" b="1" dirty="0">
                <a:latin typeface="Times New Roman" panose="02020603050405020304" pitchFamily="18" charset="0"/>
                <a:ea typeface="宋体" panose="02010600030101010101" pitchFamily="2" charset="-122"/>
              </a:rPr>
              <a:t>is a 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partition</a:t>
            </a:r>
            <a:r>
              <a:rPr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（划分）</a:t>
            </a:r>
            <a:r>
              <a:rPr lang="en-US" altLang="zh-CN" sz="2800" b="1" dirty="0">
                <a:latin typeface="Times New Roman" panose="02020603050405020304" pitchFamily="18" charset="0"/>
                <a:ea typeface="宋体" panose="02010600030101010101" pitchFamily="2" charset="-122"/>
              </a:rPr>
              <a:t> of </a:t>
            </a:r>
            <a:r>
              <a:rPr lang="en-US" altLang="zh-CN" sz="2800" b="1" i="1" dirty="0">
                <a:latin typeface="Times New Roman" panose="02020603050405020304" pitchFamily="18" charset="0"/>
                <a:ea typeface="宋体" panose="02010600030101010101" pitchFamily="2" charset="-122"/>
              </a:rPr>
              <a:t>S.</a:t>
            </a:r>
            <a:endParaRPr lang="zh-CN" altLang="en-US" sz="28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0B955891-869C-0930-945F-69F3F7AD28B6}"/>
              </a:ext>
            </a:extLst>
          </p:cNvPr>
          <p:cNvSpPr/>
          <p:nvPr/>
        </p:nvSpPr>
        <p:spPr>
          <a:xfrm>
            <a:off x="0" y="1037509"/>
            <a:ext cx="1689098" cy="2388603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/>
          </a:bodyPr>
          <a:lstStyle/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FF00"/>
                </a:solidFill>
                <a:cs typeface="+mn-ea"/>
                <a:sym typeface="+mn-lt"/>
              </a:rPr>
              <a:t>特殊关系</a:t>
            </a: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u="sng" dirty="0">
                <a:solidFill>
                  <a:schemeClr val="bg1"/>
                </a:solidFill>
                <a:cs typeface="+mn-ea"/>
                <a:sym typeface="+mn-lt"/>
              </a:rPr>
              <a:t>集合的划分和覆盖</a:t>
            </a:r>
            <a:endParaRPr lang="en-US" altLang="zh-CN" u="sng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等价关系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相容关系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30782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423AEC-297D-4AC6-937F-565891408581}"/>
              </a:ext>
            </a:extLst>
          </p:cNvPr>
          <p:cNvSpPr txBox="1"/>
          <p:nvPr/>
        </p:nvSpPr>
        <p:spPr>
          <a:xfrm>
            <a:off x="1756364" y="97006"/>
            <a:ext cx="1031566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cs typeface="+mn-ea"/>
                <a:sym typeface="+mn-lt"/>
              </a:rPr>
              <a:t> Partition and covering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65459A86-2236-4247-9311-D46EC9F8D18D}"/>
              </a:ext>
            </a:extLst>
          </p:cNvPr>
          <p:cNvGrpSpPr/>
          <p:nvPr/>
        </p:nvGrpSpPr>
        <p:grpSpPr>
          <a:xfrm>
            <a:off x="119973" y="397477"/>
            <a:ext cx="1449151" cy="180724"/>
            <a:chOff x="5392832" y="1016000"/>
            <a:chExt cx="1449150" cy="180724"/>
          </a:xfrm>
        </p:grpSpPr>
        <p:sp>
          <p:nvSpPr>
            <p:cNvPr id="7" name="Freeform 45">
              <a:extLst>
                <a:ext uri="{FF2B5EF4-FFF2-40B4-BE49-F238E27FC236}">
                  <a16:creationId xmlns:a16="http://schemas.microsoft.com/office/drawing/2014/main" id="{79F5C682-BDEF-4D53-B481-CCF2EF60A4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8" name="Freeform 46">
              <a:extLst>
                <a:ext uri="{FF2B5EF4-FFF2-40B4-BE49-F238E27FC236}">
                  <a16:creationId xmlns:a16="http://schemas.microsoft.com/office/drawing/2014/main" id="{34E012F1-3888-4574-B83C-160D877B5C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9" name="Freeform 47">
              <a:extLst>
                <a:ext uri="{FF2B5EF4-FFF2-40B4-BE49-F238E27FC236}">
                  <a16:creationId xmlns:a16="http://schemas.microsoft.com/office/drawing/2014/main" id="{92C0B701-D754-4A82-AB31-4E35C971D1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10" name="Freeform 48">
              <a:extLst>
                <a:ext uri="{FF2B5EF4-FFF2-40B4-BE49-F238E27FC236}">
                  <a16:creationId xmlns:a16="http://schemas.microsoft.com/office/drawing/2014/main" id="{60F2428E-B4AC-403A-9F72-86667F8576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11" name="Freeform 49">
              <a:extLst>
                <a:ext uri="{FF2B5EF4-FFF2-40B4-BE49-F238E27FC236}">
                  <a16:creationId xmlns:a16="http://schemas.microsoft.com/office/drawing/2014/main" id="{0C987953-0EFA-465A-B7F9-C0CF22995A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</p:grpSp>
      <p:sp>
        <p:nvSpPr>
          <p:cNvPr id="12" name="灯片编号占位符 1">
            <a:extLst>
              <a:ext uri="{FF2B5EF4-FFF2-40B4-BE49-F238E27FC236}">
                <a16:creationId xmlns:a16="http://schemas.microsoft.com/office/drawing/2014/main" id="{5AEBC6C7-6925-4C9A-B360-18D57EB16C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38416" y="6492875"/>
            <a:ext cx="498022" cy="365125"/>
          </a:xfrm>
        </p:spPr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97B5860-9389-40BC-8CED-DD2AAB23A1E9}" type="slidenum">
              <a:rPr kumimoji="0" lang="zh-CN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Arial Unicode MS" panose="020B0604020202020204" pitchFamily="34" charset="-122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ea typeface="Arial Unicode MS" panose="020B0604020202020204" pitchFamily="34" charset="-122"/>
            </a:endParaRPr>
          </a:p>
        </p:txBody>
      </p:sp>
      <p:sp>
        <p:nvSpPr>
          <p:cNvPr id="13" name="Rectangle 7">
            <a:extLst>
              <a:ext uri="{FF2B5EF4-FFF2-40B4-BE49-F238E27FC236}">
                <a16:creationId xmlns:a16="http://schemas.microsoft.com/office/drawing/2014/main" id="{E58FA068-4B00-4E7D-B469-EC82B8AD30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93668" y="4165600"/>
            <a:ext cx="1841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Franklin Gothic Demi" panose="020B07030201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Franklin Gothic Demi" panose="020B07030201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Franklin Gothic Demi" panose="020B07030201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2400" b="1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4" name="Rectangle 9">
            <a:extLst>
              <a:ext uri="{FF2B5EF4-FFF2-40B4-BE49-F238E27FC236}">
                <a16:creationId xmlns:a16="http://schemas.microsoft.com/office/drawing/2014/main" id="{3A9B559A-40F1-4A95-AF3D-7672A0A9AC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93668" y="4165600"/>
            <a:ext cx="1841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Franklin Gothic Demi" panose="020B07030201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Franklin Gothic Demi" panose="020B07030201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Franklin Gothic Demi" panose="020B07030201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2400" b="1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5" name="Rectangle 11">
            <a:extLst>
              <a:ext uri="{FF2B5EF4-FFF2-40B4-BE49-F238E27FC236}">
                <a16:creationId xmlns:a16="http://schemas.microsoft.com/office/drawing/2014/main" id="{5FB7343B-06B9-4464-BDAA-237E62C6A5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93668" y="4165600"/>
            <a:ext cx="1841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Franklin Gothic Demi" panose="020B07030201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Franklin Gothic Demi" panose="020B07030201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Franklin Gothic Demi" panose="020B07030201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2400" b="1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7" name="Rectangle 15">
            <a:extLst>
              <a:ext uri="{FF2B5EF4-FFF2-40B4-BE49-F238E27FC236}">
                <a16:creationId xmlns:a16="http://schemas.microsoft.com/office/drawing/2014/main" id="{411FF4F8-40C0-4F87-8165-70070BA7FF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93668" y="4179888"/>
            <a:ext cx="1841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Franklin Gothic Demi" panose="020B07030201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Franklin Gothic Demi" panose="020B07030201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Franklin Gothic Demi" panose="020B07030201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2400" b="1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08D3537-B120-473C-9E18-357B25DB40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93668" y="4179888"/>
            <a:ext cx="1841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Franklin Gothic Demi" panose="020B07030201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Franklin Gothic Demi" panose="020B07030201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Franklin Gothic Demi" panose="020B07030201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2400" b="1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9" name="Rectangle 19">
            <a:extLst>
              <a:ext uri="{FF2B5EF4-FFF2-40B4-BE49-F238E27FC236}">
                <a16:creationId xmlns:a16="http://schemas.microsoft.com/office/drawing/2014/main" id="{0427163A-C908-4CE7-A594-4492B8F4DC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93668" y="4179888"/>
            <a:ext cx="1841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Franklin Gothic Demi" panose="020B07030201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Franklin Gothic Demi" panose="020B07030201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Franklin Gothic Demi" panose="020B07030201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2400" b="1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" name="Rectangle 21">
            <a:extLst>
              <a:ext uri="{FF2B5EF4-FFF2-40B4-BE49-F238E27FC236}">
                <a16:creationId xmlns:a16="http://schemas.microsoft.com/office/drawing/2014/main" id="{62C05EF8-CA8F-4D8D-95D3-D007D1F77B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93668" y="4179888"/>
            <a:ext cx="1841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Franklin Gothic Demi" panose="020B07030201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Franklin Gothic Demi" panose="020B07030201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Franklin Gothic Demi" panose="020B07030201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2400" b="1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1" name="Rectangle 23">
            <a:extLst>
              <a:ext uri="{FF2B5EF4-FFF2-40B4-BE49-F238E27FC236}">
                <a16:creationId xmlns:a16="http://schemas.microsoft.com/office/drawing/2014/main" id="{12E194CC-1D83-4377-8B5A-41ED165C43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93668" y="4179888"/>
            <a:ext cx="1841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Franklin Gothic Demi" panose="020B07030201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Franklin Gothic Demi" panose="020B07030201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Franklin Gothic Demi" panose="020B07030201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2400" b="1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2" name="Text Box 5">
            <a:extLst>
              <a:ext uri="{FF2B5EF4-FFF2-40B4-BE49-F238E27FC236}">
                <a16:creationId xmlns:a16="http://schemas.microsoft.com/office/drawing/2014/main" id="{F4D44936-EE34-4F22-B476-C8CF22F187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32682" y="1149096"/>
            <a:ext cx="89630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Franklin Gothic Demi" panose="020B07030201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Franklin Gothic Demi" panose="020B07030201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Franklin Gothic Demi" panose="020B07030201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2800" b="1" i="1" dirty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Example</a:t>
            </a:r>
            <a:r>
              <a:rPr lang="zh-CN" altLang="en-US" sz="2800" dirty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：</a:t>
            </a: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</a:rPr>
              <a:t>assume </a:t>
            </a:r>
            <a:r>
              <a:rPr lang="en-US" altLang="zh-CN" sz="2800" i="1" dirty="0">
                <a:latin typeface="Times New Roman" panose="02020603050405020304" pitchFamily="18" charset="0"/>
                <a:ea typeface="宋体" panose="02010600030101010101" pitchFamily="2" charset="-122"/>
              </a:rPr>
              <a:t>S</a:t>
            </a: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</a:rPr>
              <a:t>={</a:t>
            </a:r>
            <a:r>
              <a:rPr lang="en-US" altLang="zh-CN" sz="2800" i="1" dirty="0">
                <a:latin typeface="Times New Roman" panose="02020603050405020304" pitchFamily="18" charset="0"/>
                <a:ea typeface="宋体" panose="02010600030101010101" pitchFamily="2" charset="-122"/>
              </a:rPr>
              <a:t>1,2,3</a:t>
            </a: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</a:rPr>
              <a:t>}</a:t>
            </a:r>
            <a:r>
              <a:rPr lang="zh-CN" altLang="en-US" sz="2800" dirty="0">
                <a:latin typeface="Times New Roman" panose="02020603050405020304" pitchFamily="18" charset="0"/>
                <a:ea typeface="宋体" panose="02010600030101010101" pitchFamily="2" charset="-122"/>
              </a:rPr>
              <a:t>，</a:t>
            </a: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</a:rPr>
              <a:t>consider following sets</a:t>
            </a:r>
            <a:endParaRPr lang="zh-CN" altLang="en-US" sz="28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23" name="Object 6">
            <a:extLst>
              <a:ext uri="{FF2B5EF4-FFF2-40B4-BE49-F238E27FC236}">
                <a16:creationId xmlns:a16="http://schemas.microsoft.com/office/drawing/2014/main" id="{83FB3F8F-5F86-4340-AEB5-F12A4F0438A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45697990"/>
              </p:ext>
            </p:extLst>
          </p:nvPr>
        </p:nvGraphicFramePr>
        <p:xfrm>
          <a:off x="2511310" y="2010538"/>
          <a:ext cx="3313112" cy="3733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444" name="Equation" r:id="rId4" imgW="1397000" imgH="1574800" progId="Equation.DSMT4">
                  <p:embed/>
                </p:oleObj>
              </mc:Choice>
              <mc:Fallback>
                <p:oleObj name="Equation" r:id="rId4" imgW="1397000" imgH="1574800" progId="Equation.DSMT4">
                  <p:embed/>
                  <p:pic>
                    <p:nvPicPr>
                      <p:cNvPr id="18437" name="Object 6">
                        <a:extLst>
                          <a:ext uri="{FF2B5EF4-FFF2-40B4-BE49-F238E27FC236}">
                            <a16:creationId xmlns:a16="http://schemas.microsoft.com/office/drawing/2014/main" id="{E5BBF812-1997-4189-8553-AF629DDE03C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1310" y="2010538"/>
                        <a:ext cx="3313112" cy="3733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Text Box 7">
            <a:extLst>
              <a:ext uri="{FF2B5EF4-FFF2-40B4-BE49-F238E27FC236}">
                <a16:creationId xmlns:a16="http://schemas.microsoft.com/office/drawing/2014/main" id="{601DD3C4-D133-4D0E-935C-D5F804E174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46976" y="2001838"/>
            <a:ext cx="3455987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Franklin Gothic Demi" panose="020B07030201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Franklin Gothic Demi" panose="020B07030201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Franklin Gothic Demi" panose="020B07030201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2400">
                <a:latin typeface="Times New Roman" panose="02020603050405020304" pitchFamily="18" charset="0"/>
                <a:ea typeface="宋体" panose="02010600030101010101" pitchFamily="2" charset="-122"/>
              </a:rPr>
              <a:t>a covering of  </a:t>
            </a:r>
            <a:r>
              <a:rPr lang="en-US" altLang="zh-CN" sz="2400" i="1">
                <a:latin typeface="Times New Roman" panose="02020603050405020304" pitchFamily="18" charset="0"/>
                <a:ea typeface="宋体" panose="02010600030101010101" pitchFamily="2" charset="-122"/>
              </a:rPr>
              <a:t>S</a:t>
            </a:r>
            <a:endParaRPr lang="zh-CN" altLang="en-US" sz="2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5" name="Text Box 8">
            <a:extLst>
              <a:ext uri="{FF2B5EF4-FFF2-40B4-BE49-F238E27FC236}">
                <a16:creationId xmlns:a16="http://schemas.microsoft.com/office/drawing/2014/main" id="{96B82F3A-5AA3-47DC-88D9-6105391F4D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46976" y="2582863"/>
            <a:ext cx="3167062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Franklin Gothic Demi" panose="020B07030201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Franklin Gothic Demi" panose="020B07030201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Franklin Gothic Demi" panose="020B07030201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2400">
                <a:latin typeface="Times New Roman" panose="02020603050405020304" pitchFamily="18" charset="0"/>
                <a:ea typeface="宋体" panose="02010600030101010101" pitchFamily="2" charset="-122"/>
              </a:rPr>
              <a:t>a covering of  </a:t>
            </a:r>
            <a:r>
              <a:rPr lang="en-US" altLang="zh-CN" sz="2400" i="1">
                <a:latin typeface="Times New Roman" panose="02020603050405020304" pitchFamily="18" charset="0"/>
                <a:ea typeface="宋体" panose="02010600030101010101" pitchFamily="2" charset="-122"/>
              </a:rPr>
              <a:t>S</a:t>
            </a:r>
            <a:endParaRPr lang="zh-CN" altLang="en-US" sz="2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6" name="Text Box 9">
            <a:extLst>
              <a:ext uri="{FF2B5EF4-FFF2-40B4-BE49-F238E27FC236}">
                <a16:creationId xmlns:a16="http://schemas.microsoft.com/office/drawing/2014/main" id="{B39DE661-0CDC-4E24-AD7C-0584B4FEEB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16738" y="3070225"/>
            <a:ext cx="50387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Franklin Gothic Demi" panose="020B07030201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Franklin Gothic Demi" panose="020B07030201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Franklin Gothic Demi" panose="020B07030201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2400">
                <a:latin typeface="Times New Roman" panose="02020603050405020304" pitchFamily="18" charset="0"/>
                <a:ea typeface="宋体" panose="02010600030101010101" pitchFamily="2" charset="-122"/>
              </a:rPr>
              <a:t>a partition of </a:t>
            </a:r>
            <a:r>
              <a:rPr lang="en-US" altLang="zh-CN" sz="2400" i="1">
                <a:latin typeface="Times New Roman" panose="02020603050405020304" pitchFamily="18" charset="0"/>
                <a:ea typeface="宋体" panose="02010600030101010101" pitchFamily="2" charset="-122"/>
              </a:rPr>
              <a:t>S, </a:t>
            </a:r>
            <a:r>
              <a:rPr lang="en-US" altLang="zh-CN" sz="2400">
                <a:latin typeface="Times New Roman" panose="02020603050405020304" pitchFamily="18" charset="0"/>
                <a:ea typeface="宋体" panose="02010600030101010101" pitchFamily="2" charset="-122"/>
              </a:rPr>
              <a:t>the</a:t>
            </a:r>
            <a:r>
              <a:rPr lang="zh-CN" altLang="en-US" sz="240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2400">
                <a:latin typeface="Times New Roman" panose="02020603050405020304" pitchFamily="18" charset="0"/>
                <a:ea typeface="宋体" panose="02010600030101010101" pitchFamily="2" charset="-122"/>
              </a:rPr>
              <a:t>rank is 2</a:t>
            </a:r>
          </a:p>
        </p:txBody>
      </p:sp>
      <p:sp>
        <p:nvSpPr>
          <p:cNvPr id="27" name="Text Box 10">
            <a:extLst>
              <a:ext uri="{FF2B5EF4-FFF2-40B4-BE49-F238E27FC236}">
                <a16:creationId xmlns:a16="http://schemas.microsoft.com/office/drawing/2014/main" id="{3EB8A7A8-2ED0-4053-956B-F046795111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54676" y="3603625"/>
            <a:ext cx="6481762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Franklin Gothic Demi" panose="020B07030201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Franklin Gothic Demi" panose="020B07030201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Franklin Gothic Demi" panose="020B07030201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2400">
                <a:latin typeface="Times New Roman" panose="02020603050405020304" pitchFamily="18" charset="0"/>
                <a:ea typeface="宋体" panose="02010600030101010101" pitchFamily="2" charset="-122"/>
              </a:rPr>
              <a:t>a partition of </a:t>
            </a:r>
            <a:r>
              <a:rPr lang="en-US" altLang="zh-CN" sz="2400" i="1">
                <a:latin typeface="Times New Roman" panose="02020603050405020304" pitchFamily="18" charset="0"/>
                <a:ea typeface="宋体" panose="02010600030101010101" pitchFamily="2" charset="-122"/>
              </a:rPr>
              <a:t>S, </a:t>
            </a:r>
            <a:r>
              <a:rPr lang="en-US" altLang="zh-CN" sz="2400">
                <a:latin typeface="Times New Roman" panose="02020603050405020304" pitchFamily="18" charset="0"/>
                <a:ea typeface="宋体" panose="02010600030101010101" pitchFamily="2" charset="-122"/>
              </a:rPr>
              <a:t>the</a:t>
            </a:r>
            <a:r>
              <a:rPr lang="zh-CN" altLang="en-US" sz="240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2400">
                <a:latin typeface="Times New Roman" panose="02020603050405020304" pitchFamily="18" charset="0"/>
                <a:ea typeface="宋体" panose="02010600030101010101" pitchFamily="2" charset="-122"/>
              </a:rPr>
              <a:t>rank is 1 </a:t>
            </a:r>
            <a:r>
              <a:rPr lang="zh-CN" altLang="en-US" sz="2400">
                <a:latin typeface="Times New Roman" panose="02020603050405020304" pitchFamily="18" charset="0"/>
                <a:ea typeface="宋体" panose="02010600030101010101" pitchFamily="2" charset="-122"/>
              </a:rPr>
              <a:t>，</a:t>
            </a:r>
            <a:r>
              <a:rPr lang="en-US" altLang="zh-CN" sz="2400">
                <a:latin typeface="Times New Roman" panose="02020603050405020304" pitchFamily="18" charset="0"/>
                <a:ea typeface="宋体" panose="02010600030101010101" pitchFamily="2" charset="-122"/>
              </a:rPr>
              <a:t>minimum partition</a:t>
            </a:r>
            <a:endParaRPr lang="zh-CN" altLang="en-US" sz="2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8" name="Text Box 11">
            <a:extLst>
              <a:ext uri="{FF2B5EF4-FFF2-40B4-BE49-F238E27FC236}">
                <a16:creationId xmlns:a16="http://schemas.microsoft.com/office/drawing/2014/main" id="{97BC732B-800E-4D6B-8493-9D9180E7B4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22926" y="4179888"/>
            <a:ext cx="6513512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Franklin Gothic Demi" panose="020B07030201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Franklin Gothic Demi" panose="020B07030201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Franklin Gothic Demi" panose="020B07030201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2400">
                <a:latin typeface="Times New Roman" panose="02020603050405020304" pitchFamily="18" charset="0"/>
                <a:ea typeface="宋体" panose="02010600030101010101" pitchFamily="2" charset="-122"/>
              </a:rPr>
              <a:t>a partition of </a:t>
            </a:r>
            <a:r>
              <a:rPr lang="en-US" altLang="zh-CN" sz="2400" i="1">
                <a:latin typeface="Times New Roman" panose="02020603050405020304" pitchFamily="18" charset="0"/>
                <a:ea typeface="宋体" panose="02010600030101010101" pitchFamily="2" charset="-122"/>
              </a:rPr>
              <a:t>S, </a:t>
            </a:r>
            <a:r>
              <a:rPr lang="en-US" altLang="zh-CN" sz="2400">
                <a:latin typeface="Times New Roman" panose="02020603050405020304" pitchFamily="18" charset="0"/>
                <a:ea typeface="宋体" panose="02010600030101010101" pitchFamily="2" charset="-122"/>
              </a:rPr>
              <a:t>the</a:t>
            </a:r>
            <a:r>
              <a:rPr lang="zh-CN" altLang="en-US" sz="240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2400">
                <a:latin typeface="Times New Roman" panose="02020603050405020304" pitchFamily="18" charset="0"/>
                <a:ea typeface="宋体" panose="02010600030101010101" pitchFamily="2" charset="-122"/>
              </a:rPr>
              <a:t>rank is 3 </a:t>
            </a:r>
            <a:r>
              <a:rPr lang="zh-CN" altLang="en-US" sz="2400">
                <a:latin typeface="Times New Roman" panose="02020603050405020304" pitchFamily="18" charset="0"/>
                <a:ea typeface="宋体" panose="02010600030101010101" pitchFamily="2" charset="-122"/>
              </a:rPr>
              <a:t>，</a:t>
            </a:r>
            <a:r>
              <a:rPr lang="en-US" altLang="zh-CN" sz="2400">
                <a:latin typeface="Times New Roman" panose="02020603050405020304" pitchFamily="18" charset="0"/>
                <a:ea typeface="宋体" panose="02010600030101010101" pitchFamily="2" charset="-122"/>
              </a:rPr>
              <a:t>maximum partition</a:t>
            </a:r>
            <a:endParaRPr lang="zh-CN" altLang="en-US" sz="2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98B9A0BD-3A4A-213B-A55B-E195A4CB5ABF}"/>
              </a:ext>
            </a:extLst>
          </p:cNvPr>
          <p:cNvSpPr/>
          <p:nvPr/>
        </p:nvSpPr>
        <p:spPr>
          <a:xfrm>
            <a:off x="0" y="1037509"/>
            <a:ext cx="1689098" cy="2388603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/>
          </a:bodyPr>
          <a:lstStyle/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FF00"/>
                </a:solidFill>
                <a:cs typeface="+mn-ea"/>
                <a:sym typeface="+mn-lt"/>
              </a:rPr>
              <a:t>特殊关系</a:t>
            </a: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u="sng" dirty="0">
                <a:solidFill>
                  <a:schemeClr val="bg1"/>
                </a:solidFill>
                <a:cs typeface="+mn-ea"/>
                <a:sym typeface="+mn-lt"/>
              </a:rPr>
              <a:t>集合的划分和覆盖</a:t>
            </a:r>
            <a:endParaRPr lang="en-US" altLang="zh-CN" u="sng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等价关系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相容关系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80512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6" grpId="0"/>
      <p:bldP spid="27" grpId="0"/>
      <p:bldP spid="2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423AEC-297D-4AC6-937F-565891408581}"/>
              </a:ext>
            </a:extLst>
          </p:cNvPr>
          <p:cNvSpPr txBox="1"/>
          <p:nvPr/>
        </p:nvSpPr>
        <p:spPr>
          <a:xfrm>
            <a:off x="1756364" y="103852"/>
            <a:ext cx="1031566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cs typeface="+mn-ea"/>
                <a:sym typeface="+mn-lt"/>
              </a:rPr>
              <a:t>Review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/>
              <a:cs typeface="+mn-ea"/>
              <a:sym typeface="+mn-lt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65459A86-2236-4247-9311-D46EC9F8D18D}"/>
              </a:ext>
            </a:extLst>
          </p:cNvPr>
          <p:cNvGrpSpPr/>
          <p:nvPr/>
        </p:nvGrpSpPr>
        <p:grpSpPr>
          <a:xfrm>
            <a:off x="119973" y="397477"/>
            <a:ext cx="1449151" cy="180724"/>
            <a:chOff x="5392832" y="1016000"/>
            <a:chExt cx="1449150" cy="180724"/>
          </a:xfrm>
        </p:grpSpPr>
        <p:sp>
          <p:nvSpPr>
            <p:cNvPr id="7" name="Freeform 45">
              <a:extLst>
                <a:ext uri="{FF2B5EF4-FFF2-40B4-BE49-F238E27FC236}">
                  <a16:creationId xmlns:a16="http://schemas.microsoft.com/office/drawing/2014/main" id="{79F5C682-BDEF-4D53-B481-CCF2EF60A4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8" name="Freeform 46">
              <a:extLst>
                <a:ext uri="{FF2B5EF4-FFF2-40B4-BE49-F238E27FC236}">
                  <a16:creationId xmlns:a16="http://schemas.microsoft.com/office/drawing/2014/main" id="{34E012F1-3888-4574-B83C-160D877B5C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9" name="Freeform 47">
              <a:extLst>
                <a:ext uri="{FF2B5EF4-FFF2-40B4-BE49-F238E27FC236}">
                  <a16:creationId xmlns:a16="http://schemas.microsoft.com/office/drawing/2014/main" id="{92C0B701-D754-4A82-AB31-4E35C971D1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10" name="Freeform 48">
              <a:extLst>
                <a:ext uri="{FF2B5EF4-FFF2-40B4-BE49-F238E27FC236}">
                  <a16:creationId xmlns:a16="http://schemas.microsoft.com/office/drawing/2014/main" id="{60F2428E-B4AC-403A-9F72-86667F8576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11" name="Freeform 49">
              <a:extLst>
                <a:ext uri="{FF2B5EF4-FFF2-40B4-BE49-F238E27FC236}">
                  <a16:creationId xmlns:a16="http://schemas.microsoft.com/office/drawing/2014/main" id="{0C987953-0EFA-465A-B7F9-C0CF22995A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</p:grpSp>
      <p:sp>
        <p:nvSpPr>
          <p:cNvPr id="12" name="灯片编号占位符 1">
            <a:extLst>
              <a:ext uri="{FF2B5EF4-FFF2-40B4-BE49-F238E27FC236}">
                <a16:creationId xmlns:a16="http://schemas.microsoft.com/office/drawing/2014/main" id="{5AEBC6C7-6925-4C9A-B360-18D57EB16C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38416" y="6492875"/>
            <a:ext cx="498022" cy="365125"/>
          </a:xfrm>
        </p:spPr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97B5860-9389-40BC-8CED-DD2AAB23A1E9}" type="slidenum">
              <a:rPr kumimoji="0" lang="zh-CN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Arial Unicode MS" panose="020B0604020202020204" pitchFamily="34" charset="-122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ea typeface="Arial Unicode MS" panose="020B0604020202020204" pitchFamily="34" charset="-122"/>
            </a:endParaRPr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42A4FB6E-89D5-48BB-8975-3520E356069B}"/>
              </a:ext>
            </a:extLst>
          </p:cNvPr>
          <p:cNvSpPr txBox="1">
            <a:spLocks noChangeArrowheads="1"/>
          </p:cNvSpPr>
          <p:nvPr/>
        </p:nvSpPr>
        <p:spPr>
          <a:xfrm>
            <a:off x="2095500" y="1338072"/>
            <a:ext cx="9302602" cy="505209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l"/>
              <a:defRPr/>
            </a:pPr>
            <a:r>
              <a:rPr lang="en-US" altLang="zh-CN" b="1" dirty="0">
                <a:ea typeface="宋体" panose="02010600030101010101" pitchFamily="2" charset="-122"/>
              </a:rPr>
              <a:t>Representation method of relation</a:t>
            </a:r>
            <a:endParaRPr lang="zh-CN" altLang="en-US" b="1" dirty="0">
              <a:ea typeface="宋体" panose="02010600030101010101" pitchFamily="2" charset="-122"/>
            </a:endParaRPr>
          </a:p>
          <a:p>
            <a:pPr lvl="1">
              <a:defRPr/>
            </a:pPr>
            <a:r>
              <a:rPr lang="en-US" altLang="zh-CN" b="1" dirty="0"/>
              <a:t>Digraph</a:t>
            </a:r>
            <a:endParaRPr lang="zh-CN" altLang="en-US" b="1" dirty="0">
              <a:ea typeface="宋体" panose="02010600030101010101" pitchFamily="2" charset="-122"/>
            </a:endParaRPr>
          </a:p>
          <a:p>
            <a:pPr lvl="1">
              <a:defRPr/>
            </a:pPr>
            <a:r>
              <a:rPr lang="en-US" altLang="zh-CN" b="1" dirty="0"/>
              <a:t>Matrix</a:t>
            </a:r>
            <a:endParaRPr lang="zh-CN" altLang="en-US" b="1" dirty="0">
              <a:ea typeface="宋体" panose="02010600030101010101" pitchFamily="2" charset="-122"/>
            </a:endParaRPr>
          </a:p>
          <a:p>
            <a:pPr>
              <a:buFont typeface="Wingdings" panose="05000000000000000000" pitchFamily="2" charset="2"/>
              <a:buChar char="l"/>
              <a:defRPr/>
            </a:pPr>
            <a:r>
              <a:rPr lang="en-US" altLang="zh-CN" b="1" dirty="0">
                <a:ea typeface="宋体" panose="02010600030101010101" pitchFamily="2" charset="-122"/>
              </a:rPr>
              <a:t>Relation operations</a:t>
            </a:r>
            <a:endParaRPr lang="zh-CN" altLang="en-US" b="1" dirty="0">
              <a:ea typeface="宋体" panose="02010600030101010101" pitchFamily="2" charset="-122"/>
            </a:endParaRPr>
          </a:p>
          <a:p>
            <a:pPr lvl="1">
              <a:defRPr/>
            </a:pPr>
            <a:r>
              <a:rPr lang="en-US" altLang="zh-CN" b="1" dirty="0"/>
              <a:t>Composite of relations</a:t>
            </a:r>
          </a:p>
          <a:p>
            <a:pPr lvl="1">
              <a:defRPr/>
            </a:pPr>
            <a:r>
              <a:rPr lang="en-US" altLang="zh-CN" b="1" dirty="0"/>
              <a:t>Powers of relation</a:t>
            </a:r>
          </a:p>
          <a:p>
            <a:pPr lvl="1">
              <a:defRPr/>
            </a:pPr>
            <a:r>
              <a:rPr lang="en-US" altLang="zh-CN" b="1" dirty="0"/>
              <a:t>Matrix representation and diagram of composite relations</a:t>
            </a:r>
          </a:p>
          <a:p>
            <a:pPr lvl="1">
              <a:defRPr/>
            </a:pPr>
            <a:r>
              <a:rPr lang="en-US" altLang="zh-CN" b="1" dirty="0"/>
              <a:t>Inverse of relation</a:t>
            </a:r>
          </a:p>
          <a:p>
            <a:pPr marL="457200" lvl="1" indent="0">
              <a:buFontTx/>
              <a:buNone/>
              <a:defRPr/>
            </a:pPr>
            <a:endParaRPr lang="en-US" altLang="zh-CN" b="1" dirty="0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60429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500"/>
    </mc:Choice>
    <mc:Fallback xmlns="">
      <p:transition spd="slow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423AEC-297D-4AC6-937F-565891408581}"/>
              </a:ext>
            </a:extLst>
          </p:cNvPr>
          <p:cNvSpPr txBox="1"/>
          <p:nvPr/>
        </p:nvSpPr>
        <p:spPr>
          <a:xfrm>
            <a:off x="1756364" y="97006"/>
            <a:ext cx="1031566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cs typeface="+mn-ea"/>
                <a:sym typeface="+mn-lt"/>
              </a:rPr>
              <a:t> Partition and covering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65459A86-2236-4247-9311-D46EC9F8D18D}"/>
              </a:ext>
            </a:extLst>
          </p:cNvPr>
          <p:cNvGrpSpPr/>
          <p:nvPr/>
        </p:nvGrpSpPr>
        <p:grpSpPr>
          <a:xfrm>
            <a:off x="119973" y="397477"/>
            <a:ext cx="1449151" cy="180724"/>
            <a:chOff x="5392832" y="1016000"/>
            <a:chExt cx="1449150" cy="180724"/>
          </a:xfrm>
        </p:grpSpPr>
        <p:sp>
          <p:nvSpPr>
            <p:cNvPr id="7" name="Freeform 45">
              <a:extLst>
                <a:ext uri="{FF2B5EF4-FFF2-40B4-BE49-F238E27FC236}">
                  <a16:creationId xmlns:a16="http://schemas.microsoft.com/office/drawing/2014/main" id="{79F5C682-BDEF-4D53-B481-CCF2EF60A4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8" name="Freeform 46">
              <a:extLst>
                <a:ext uri="{FF2B5EF4-FFF2-40B4-BE49-F238E27FC236}">
                  <a16:creationId xmlns:a16="http://schemas.microsoft.com/office/drawing/2014/main" id="{34E012F1-3888-4574-B83C-160D877B5C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9" name="Freeform 47">
              <a:extLst>
                <a:ext uri="{FF2B5EF4-FFF2-40B4-BE49-F238E27FC236}">
                  <a16:creationId xmlns:a16="http://schemas.microsoft.com/office/drawing/2014/main" id="{92C0B701-D754-4A82-AB31-4E35C971D1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10" name="Freeform 48">
              <a:extLst>
                <a:ext uri="{FF2B5EF4-FFF2-40B4-BE49-F238E27FC236}">
                  <a16:creationId xmlns:a16="http://schemas.microsoft.com/office/drawing/2014/main" id="{60F2428E-B4AC-403A-9F72-86667F8576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11" name="Freeform 49">
              <a:extLst>
                <a:ext uri="{FF2B5EF4-FFF2-40B4-BE49-F238E27FC236}">
                  <a16:creationId xmlns:a16="http://schemas.microsoft.com/office/drawing/2014/main" id="{0C987953-0EFA-465A-B7F9-C0CF22995A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</p:grpSp>
      <p:sp>
        <p:nvSpPr>
          <p:cNvPr id="12" name="灯片编号占位符 1">
            <a:extLst>
              <a:ext uri="{FF2B5EF4-FFF2-40B4-BE49-F238E27FC236}">
                <a16:creationId xmlns:a16="http://schemas.microsoft.com/office/drawing/2014/main" id="{5AEBC6C7-6925-4C9A-B360-18D57EB16C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38416" y="6492875"/>
            <a:ext cx="498022" cy="365125"/>
          </a:xfrm>
        </p:spPr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97B5860-9389-40BC-8CED-DD2AAB23A1E9}" type="slidenum">
              <a:rPr kumimoji="0" lang="zh-CN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Arial Unicode MS" panose="020B0604020202020204" pitchFamily="34" charset="-122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ea typeface="Arial Unicode MS" panose="020B0604020202020204" pitchFamily="34" charset="-122"/>
            </a:endParaRPr>
          </a:p>
        </p:txBody>
      </p:sp>
      <p:sp>
        <p:nvSpPr>
          <p:cNvPr id="13" name="Rectangle 7">
            <a:extLst>
              <a:ext uri="{FF2B5EF4-FFF2-40B4-BE49-F238E27FC236}">
                <a16:creationId xmlns:a16="http://schemas.microsoft.com/office/drawing/2014/main" id="{E58FA068-4B00-4E7D-B469-EC82B8AD30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93668" y="4165600"/>
            <a:ext cx="1841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Franklin Gothic Demi" panose="020B07030201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Franklin Gothic Demi" panose="020B07030201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Franklin Gothic Demi" panose="020B07030201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2400" b="1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4" name="Rectangle 9">
            <a:extLst>
              <a:ext uri="{FF2B5EF4-FFF2-40B4-BE49-F238E27FC236}">
                <a16:creationId xmlns:a16="http://schemas.microsoft.com/office/drawing/2014/main" id="{3A9B559A-40F1-4A95-AF3D-7672A0A9AC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93668" y="4165600"/>
            <a:ext cx="1841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Franklin Gothic Demi" panose="020B07030201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Franklin Gothic Demi" panose="020B07030201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Franklin Gothic Demi" panose="020B07030201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2400" b="1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5" name="Rectangle 11">
            <a:extLst>
              <a:ext uri="{FF2B5EF4-FFF2-40B4-BE49-F238E27FC236}">
                <a16:creationId xmlns:a16="http://schemas.microsoft.com/office/drawing/2014/main" id="{5FB7343B-06B9-4464-BDAA-237E62C6A5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93668" y="4165600"/>
            <a:ext cx="1841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Franklin Gothic Demi" panose="020B07030201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Franklin Gothic Demi" panose="020B07030201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Franklin Gothic Demi" panose="020B07030201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2400" b="1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7" name="Rectangle 15">
            <a:extLst>
              <a:ext uri="{FF2B5EF4-FFF2-40B4-BE49-F238E27FC236}">
                <a16:creationId xmlns:a16="http://schemas.microsoft.com/office/drawing/2014/main" id="{411FF4F8-40C0-4F87-8165-70070BA7FF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93668" y="4179888"/>
            <a:ext cx="1841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Franklin Gothic Demi" panose="020B07030201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Franklin Gothic Demi" panose="020B07030201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Franklin Gothic Demi" panose="020B07030201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2400" b="1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08D3537-B120-473C-9E18-357B25DB40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93668" y="4179888"/>
            <a:ext cx="1841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Franklin Gothic Demi" panose="020B07030201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Franklin Gothic Demi" panose="020B07030201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Franklin Gothic Demi" panose="020B07030201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2400" b="1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9" name="Rectangle 19">
            <a:extLst>
              <a:ext uri="{FF2B5EF4-FFF2-40B4-BE49-F238E27FC236}">
                <a16:creationId xmlns:a16="http://schemas.microsoft.com/office/drawing/2014/main" id="{0427163A-C908-4CE7-A594-4492B8F4DC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93668" y="4179888"/>
            <a:ext cx="1841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Franklin Gothic Demi" panose="020B07030201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Franklin Gothic Demi" panose="020B07030201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Franklin Gothic Demi" panose="020B07030201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2400" b="1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" name="Rectangle 21">
            <a:extLst>
              <a:ext uri="{FF2B5EF4-FFF2-40B4-BE49-F238E27FC236}">
                <a16:creationId xmlns:a16="http://schemas.microsoft.com/office/drawing/2014/main" id="{62C05EF8-CA8F-4D8D-95D3-D007D1F77B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93668" y="4179888"/>
            <a:ext cx="1841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Franklin Gothic Demi" panose="020B07030201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Franklin Gothic Demi" panose="020B07030201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Franklin Gothic Demi" panose="020B07030201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2400" b="1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1" name="Rectangle 23">
            <a:extLst>
              <a:ext uri="{FF2B5EF4-FFF2-40B4-BE49-F238E27FC236}">
                <a16:creationId xmlns:a16="http://schemas.microsoft.com/office/drawing/2014/main" id="{12E194CC-1D83-4377-8B5A-41ED165C43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93668" y="4179888"/>
            <a:ext cx="1841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Franklin Gothic Demi" panose="020B07030201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Franklin Gothic Demi" panose="020B07030201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Franklin Gothic Demi" panose="020B07030201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2400" b="1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2" name="Rectangle 7">
            <a:extLst>
              <a:ext uri="{FF2B5EF4-FFF2-40B4-BE49-F238E27FC236}">
                <a16:creationId xmlns:a16="http://schemas.microsoft.com/office/drawing/2014/main" id="{535AD92F-04D7-45EC-BD9A-E1326BB387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6364" y="3543872"/>
            <a:ext cx="1841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Franklin Gothic Demi" panose="020B07030201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Franklin Gothic Demi" panose="020B07030201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Franklin Gothic Demi" panose="020B07030201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2400" b="1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4" name="Rectangle 9">
            <a:extLst>
              <a:ext uri="{FF2B5EF4-FFF2-40B4-BE49-F238E27FC236}">
                <a16:creationId xmlns:a16="http://schemas.microsoft.com/office/drawing/2014/main" id="{B7589852-5F5A-4665-9C0A-B5BC414A4C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6364" y="3529584"/>
            <a:ext cx="1841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Franklin Gothic Demi" panose="020B07030201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Franklin Gothic Demi" panose="020B07030201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Franklin Gothic Demi" panose="020B07030201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2400" b="1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6" name="Text Box 5">
            <a:extLst>
              <a:ext uri="{FF2B5EF4-FFF2-40B4-BE49-F238E27FC236}">
                <a16:creationId xmlns:a16="http://schemas.microsoft.com/office/drawing/2014/main" id="{79CD45F8-3057-2A95-E658-AC80FC1D50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77818" y="1174391"/>
            <a:ext cx="10367456" cy="954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Franklin Gothic Demi" panose="020B07030201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Franklin Gothic Demi" panose="020B07030201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Franklin Gothic Demi" panose="020B07030201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2800" b="1" dirty="0">
                <a:solidFill>
                  <a:schemeClr val="accent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Definition</a:t>
            </a:r>
            <a:r>
              <a:rPr lang="zh-CN" altLang="en-US" sz="2800" b="1" dirty="0">
                <a:solidFill>
                  <a:schemeClr val="accent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：</a:t>
            </a:r>
            <a:r>
              <a:rPr lang="en-US" altLang="zh-CN" sz="2800" b="1" dirty="0">
                <a:latin typeface="Times New Roman" panose="02020603050405020304" pitchFamily="18" charset="0"/>
                <a:ea typeface="宋体" panose="02010600030101010101" pitchFamily="2" charset="-122"/>
              </a:rPr>
              <a:t>assume</a:t>
            </a:r>
            <a:r>
              <a:rPr lang="zh-CN" altLang="en-US" sz="2800" b="1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2800" b="1" i="1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A</a:t>
            </a:r>
            <a:r>
              <a:rPr lang="zh-CN" altLang="en-US" sz="2800" b="1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2800" b="1" dirty="0">
                <a:latin typeface="Times New Roman" panose="02020603050405020304" pitchFamily="18" charset="0"/>
                <a:ea typeface="宋体" panose="02010600030101010101" pitchFamily="2" charset="-122"/>
              </a:rPr>
              <a:t>and </a:t>
            </a:r>
            <a:r>
              <a:rPr lang="en-US" altLang="zh-CN" sz="2800" b="1" i="1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A</a:t>
            </a:r>
            <a:r>
              <a:rPr lang="en-US" altLang="zh-CN" sz="2800" b="1" i="1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'  </a:t>
            </a:r>
            <a:r>
              <a:rPr lang="en-US" altLang="zh-CN" sz="2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are two types of </a:t>
            </a:r>
            <a:r>
              <a:rPr lang="en-US" altLang="zh-CN" sz="2800" b="1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partition</a:t>
            </a:r>
            <a:r>
              <a:rPr lang="en-US" altLang="zh-CN" sz="2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of nonempty set</a:t>
            </a:r>
            <a:r>
              <a:rPr lang="en-US" altLang="zh-CN" sz="2800" b="1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800" b="1" i="1" dirty="0">
                <a:latin typeface="Times New Roman" panose="02020603050405020304" pitchFamily="18" charset="0"/>
                <a:ea typeface="宋体" panose="02010600030101010101" pitchFamily="2" charset="-122"/>
              </a:rPr>
              <a:t>S</a:t>
            </a:r>
            <a:r>
              <a:rPr lang="zh-CN" altLang="en-US" sz="2800" b="1" dirty="0">
                <a:latin typeface="Times New Roman" panose="02020603050405020304" pitchFamily="18" charset="0"/>
                <a:ea typeface="宋体" panose="02010600030101010101" pitchFamily="2" charset="-122"/>
              </a:rPr>
              <a:t>，</a:t>
            </a:r>
            <a:r>
              <a:rPr lang="en-US" altLang="zh-CN" sz="2800" b="1" dirty="0">
                <a:latin typeface="Times New Roman" panose="02020603050405020304" pitchFamily="18" charset="0"/>
                <a:ea typeface="宋体" panose="02010600030101010101" pitchFamily="2" charset="-122"/>
              </a:rPr>
              <a:t>and can be expressed as:</a:t>
            </a:r>
            <a:endParaRPr lang="zh-CN" altLang="en-US" sz="28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7" name="Rectangle 7">
            <a:extLst>
              <a:ext uri="{FF2B5EF4-FFF2-40B4-BE49-F238E27FC236}">
                <a16:creationId xmlns:a16="http://schemas.microsoft.com/office/drawing/2014/main" id="{A62BFEA8-1A65-D1A5-8DB1-43B9565DBD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58112" y="3629216"/>
            <a:ext cx="1841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Franklin Gothic Demi" panose="020B07030201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Franklin Gothic Demi" panose="020B07030201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Franklin Gothic Demi" panose="020B07030201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2400" b="1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28" name="Object 6">
            <a:extLst>
              <a:ext uri="{FF2B5EF4-FFF2-40B4-BE49-F238E27FC236}">
                <a16:creationId xmlns:a16="http://schemas.microsoft.com/office/drawing/2014/main" id="{437C2FF7-69E7-74B8-424F-7B3880DC7B3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62167481"/>
              </p:ext>
            </p:extLst>
          </p:nvPr>
        </p:nvGraphicFramePr>
        <p:xfrm>
          <a:off x="4215638" y="2259893"/>
          <a:ext cx="1223963" cy="874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506" name="Equation" r:id="rId4" imgW="596900" imgH="431800" progId="Equation.DSMT4">
                  <p:embed/>
                </p:oleObj>
              </mc:Choice>
              <mc:Fallback>
                <p:oleObj name="Equation" r:id="rId4" imgW="596900" imgH="431800" progId="Equation.DSMT4">
                  <p:embed/>
                  <p:pic>
                    <p:nvPicPr>
                      <p:cNvPr id="19462" name="Object 6">
                        <a:extLst>
                          <a:ext uri="{FF2B5EF4-FFF2-40B4-BE49-F238E27FC236}">
                            <a16:creationId xmlns:a16="http://schemas.microsoft.com/office/drawing/2014/main" id="{3AC4631A-56AB-47B3-972E-CFC91625AFB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15638" y="2259893"/>
                        <a:ext cx="1223963" cy="874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Rectangle 9">
            <a:extLst>
              <a:ext uri="{FF2B5EF4-FFF2-40B4-BE49-F238E27FC236}">
                <a16:creationId xmlns:a16="http://schemas.microsoft.com/office/drawing/2014/main" id="{606C86C5-16BA-2248-CB38-F8C7F2BA4E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58112" y="3614928"/>
            <a:ext cx="1841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Franklin Gothic Demi" panose="020B07030201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Franklin Gothic Demi" panose="020B07030201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Franklin Gothic Demi" panose="020B07030201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2400" b="1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30" name="Object 8">
            <a:extLst>
              <a:ext uri="{FF2B5EF4-FFF2-40B4-BE49-F238E27FC236}">
                <a16:creationId xmlns:a16="http://schemas.microsoft.com/office/drawing/2014/main" id="{47C77643-9425-5D0A-2254-F2B6CEA6E05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39908110"/>
              </p:ext>
            </p:extLst>
          </p:nvPr>
        </p:nvGraphicFramePr>
        <p:xfrm>
          <a:off x="7142544" y="2303428"/>
          <a:ext cx="1222375" cy="850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507" name="Equation" r:id="rId6" imgW="660400" imgH="457200" progId="Equation.DSMT4">
                  <p:embed/>
                </p:oleObj>
              </mc:Choice>
              <mc:Fallback>
                <p:oleObj name="Equation" r:id="rId6" imgW="660400" imgH="457200" progId="Equation.DSMT4">
                  <p:embed/>
                  <p:pic>
                    <p:nvPicPr>
                      <p:cNvPr id="19464" name="Object 8">
                        <a:extLst>
                          <a:ext uri="{FF2B5EF4-FFF2-40B4-BE49-F238E27FC236}">
                            <a16:creationId xmlns:a16="http://schemas.microsoft.com/office/drawing/2014/main" id="{69E7BBB5-3C0A-411F-A11F-7BC08E49E7D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42544" y="2303428"/>
                        <a:ext cx="1222375" cy="850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 Box 10">
                <a:extLst>
                  <a:ext uri="{FF2B5EF4-FFF2-40B4-BE49-F238E27FC236}">
                    <a16:creationId xmlns:a16="http://schemas.microsoft.com/office/drawing/2014/main" id="{A95F2A64-8328-E527-B583-2EB3BAEA7FD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136280" y="3377712"/>
                <a:ext cx="9160813" cy="207159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Franklin Gothic Demi" panose="020B07030201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Franklin Gothic Demi" panose="020B07030201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Franklin Gothic Demi" panose="020B07030201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Franklin Gothic Demi" panose="020B07030201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Franklin Gothic Demi" panose="020B07030201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Franklin Gothic Demi" panose="020B07030201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Franklin Gothic Demi" panose="020B07030201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Franklin Gothic Demi" panose="020B07030201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Franklin Gothic Demi" panose="020B0703020102020204" pitchFamily="34" charset="0"/>
                  </a:defRPr>
                </a:lvl9pPr>
              </a:lstStyle>
              <a:p>
                <a:pPr marL="457200" indent="-457200" eaLnBrk="1" hangingPunct="1">
                  <a:spcBef>
                    <a:spcPct val="50000"/>
                  </a:spcBef>
                  <a:buFont typeface="Wingdings" panose="05000000000000000000" pitchFamily="2" charset="2"/>
                  <a:buChar char="Ø"/>
                </a:pPr>
                <a:r>
                  <a:rPr lang="en-US" altLang="zh-CN" sz="28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If each class </a:t>
                </a:r>
                <a:r>
                  <a:rPr lang="en-US" altLang="zh-CN" sz="2800" i="1" dirty="0" err="1">
                    <a:solidFill>
                      <a:srgbClr val="0070C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A’</a:t>
                </a:r>
                <a:r>
                  <a:rPr lang="en-US" altLang="zh-CN" sz="2800" i="1" baseline="-25000" dirty="0" err="1">
                    <a:solidFill>
                      <a:srgbClr val="0070C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j</a:t>
                </a:r>
                <a:r>
                  <a:rPr lang="en-US" altLang="zh-CN" sz="28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2800" i="1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A</m:t>
                        </m:r>
                      </m:e>
                      <m:sup>
                        <m:r>
                          <a:rPr lang="zh-CN" altLang="en-US" sz="2800" i="1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’</m:t>
                        </m:r>
                      </m:sup>
                    </m:sSup>
                  </m:oMath>
                </a14:m>
                <a:r>
                  <a:rPr lang="en-US" altLang="zh-CN" sz="28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 is the </a:t>
                </a:r>
                <a:r>
                  <a:rPr lang="en-US" altLang="zh-CN" sz="2800" dirty="0">
                    <a:solidFill>
                      <a:srgbClr val="0070C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subset</a:t>
                </a:r>
                <a:r>
                  <a:rPr lang="en-US" altLang="zh-CN" sz="28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 of an </a:t>
                </a:r>
                <a:r>
                  <a:rPr lang="en-US" altLang="zh-CN" sz="2800" i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A</a:t>
                </a:r>
                <a:r>
                  <a:rPr lang="en-US" altLang="zh-CN" sz="2800" i="1" baseline="-250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i</a:t>
                </a:r>
                <a:r>
                  <a:rPr lang="en-US" altLang="zh-CN" sz="28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 in </a:t>
                </a:r>
                <a:r>
                  <a:rPr lang="en-US" altLang="zh-CN" sz="2800" i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A</a:t>
                </a:r>
                <a:r>
                  <a:rPr lang="zh-CN" altLang="en-US" sz="28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，</a:t>
                </a:r>
                <a:r>
                  <a:rPr lang="en-US" altLang="zh-CN" sz="28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then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sSup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𝐴</m:t>
                        </m:r>
                      </m:e>
                      <m:sup>
                        <m:r>
                          <a:rPr lang="zh-CN" altLang="en-US" sz="2800" i="1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’</m:t>
                        </m:r>
                      </m:sup>
                    </m:sSup>
                  </m:oMath>
                </a14:m>
                <a:r>
                  <a:rPr lang="en-US" altLang="zh-CN" sz="2800" i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 </a:t>
                </a:r>
                <a:r>
                  <a:rPr lang="en-US" altLang="zh-CN" sz="28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is the </a:t>
                </a:r>
                <a:r>
                  <a:rPr lang="en-US" altLang="zh-CN" sz="28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refinement (</a:t>
                </a:r>
                <a:r>
                  <a:rPr lang="zh-CN" altLang="en-US" sz="28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加细</a:t>
                </a:r>
                <a:r>
                  <a:rPr lang="en-US" altLang="zh-CN" sz="28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)</a:t>
                </a:r>
                <a:r>
                  <a:rPr lang="en-US" altLang="zh-CN" sz="28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 of partition </a:t>
                </a:r>
                <a:r>
                  <a:rPr lang="en-US" altLang="zh-CN" sz="2800" i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A</a:t>
                </a:r>
                <a:r>
                  <a:rPr lang="zh-CN" altLang="en-US" sz="28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，</a:t>
                </a:r>
                <a:r>
                  <a:rPr lang="en-US" altLang="zh-CN" sz="28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called </a:t>
                </a:r>
                <a:r>
                  <a:rPr lang="en-US" altLang="zh-CN" sz="2800" i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A'</a:t>
                </a:r>
                <a:r>
                  <a:rPr lang="en-US" altLang="zh-CN" sz="28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 refines </a:t>
                </a:r>
                <a:r>
                  <a:rPr lang="en-US" altLang="zh-CN" sz="2800" i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A</a:t>
                </a:r>
                <a:r>
                  <a:rPr lang="en-US" altLang="zh-CN" sz="28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. </a:t>
                </a:r>
              </a:p>
              <a:p>
                <a:pPr marL="457200" indent="-457200" eaLnBrk="1" hangingPunct="1">
                  <a:spcBef>
                    <a:spcPct val="50000"/>
                  </a:spcBef>
                  <a:buFont typeface="Wingdings" panose="05000000000000000000" pitchFamily="2" charset="2"/>
                  <a:buChar char="Ø"/>
                </a:pPr>
                <a:r>
                  <a:rPr lang="en-US" altLang="zh-CN" sz="28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sSup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𝐴</m:t>
                        </m:r>
                      </m:e>
                      <m:sup>
                        <m:r>
                          <a:rPr lang="zh-CN" altLang="en-US" sz="2800" i="1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’</m:t>
                        </m:r>
                      </m:sup>
                    </m:sSup>
                  </m:oMath>
                </a14:m>
                <a:r>
                  <a:rPr lang="en-US" altLang="zh-CN" sz="2800" i="1" dirty="0">
                    <a:latin typeface="+mn-lt"/>
                    <a:ea typeface="宋体" panose="02010600030101010101" pitchFamily="2" charset="-122"/>
                  </a:rPr>
                  <a:t> </a:t>
                </a:r>
                <a:r>
                  <a:rPr lang="en-US" altLang="zh-CN" sz="28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is the refinement of </a:t>
                </a:r>
                <a:r>
                  <a:rPr lang="en-US" altLang="zh-CN" sz="2800" i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A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sSup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𝐴</m:t>
                        </m:r>
                      </m:e>
                      <m:sup>
                        <m:r>
                          <a:rPr lang="zh-CN" altLang="en-US" sz="2800" i="1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’</m:t>
                        </m:r>
                      </m:sup>
                    </m:sSup>
                  </m:oMath>
                </a14:m>
                <a:r>
                  <a:rPr lang="en-US" altLang="zh-CN" sz="2800" i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 </a:t>
                </a:r>
                <a:r>
                  <a:rPr lang="en-US" altLang="zh-CN" sz="28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≠</a:t>
                </a:r>
                <a:r>
                  <a:rPr lang="en-US" altLang="zh-CN" sz="2800" i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A</a:t>
                </a:r>
                <a:r>
                  <a:rPr lang="zh-CN" altLang="en-US" sz="28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，</a:t>
                </a:r>
                <a:r>
                  <a:rPr lang="en-US" altLang="zh-CN" sz="28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then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sSup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𝐴</m:t>
                        </m:r>
                      </m:e>
                      <m:sup>
                        <m:r>
                          <a:rPr lang="zh-CN" altLang="en-US" sz="2800" i="1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’</m:t>
                        </m:r>
                      </m:sup>
                    </m:sSup>
                  </m:oMath>
                </a14:m>
                <a:r>
                  <a:rPr lang="zh-CN" altLang="en-US" sz="28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 </a:t>
                </a:r>
                <a:r>
                  <a:rPr lang="en-US" altLang="zh-CN" sz="28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is the </a:t>
                </a:r>
                <a:r>
                  <a:rPr lang="en-US" altLang="zh-CN" sz="2800" dirty="0">
                    <a:solidFill>
                      <a:srgbClr val="006699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true refinement</a:t>
                </a:r>
                <a:r>
                  <a:rPr lang="zh-CN" altLang="en-US" sz="2800" dirty="0">
                    <a:solidFill>
                      <a:srgbClr val="006699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（真加细）</a:t>
                </a:r>
                <a:r>
                  <a:rPr lang="en-US" altLang="zh-CN" sz="2800" dirty="0">
                    <a:solidFill>
                      <a:srgbClr val="006699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 </a:t>
                </a:r>
                <a:r>
                  <a:rPr lang="en-US" altLang="zh-CN" sz="28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of </a:t>
                </a:r>
                <a:r>
                  <a:rPr lang="en-US" altLang="zh-CN" sz="2800" i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A</a:t>
                </a:r>
                <a:r>
                  <a:rPr lang="en-US" altLang="zh-CN" sz="28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.</a:t>
                </a:r>
                <a:endParaRPr lang="zh-CN" altLang="en-US" sz="2800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37" name="Text Box 10">
                <a:extLst>
                  <a:ext uri="{FF2B5EF4-FFF2-40B4-BE49-F238E27FC236}">
                    <a16:creationId xmlns:a16="http://schemas.microsoft.com/office/drawing/2014/main" id="{A95F2A64-8328-E527-B583-2EB3BAEA7F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136280" y="3377712"/>
                <a:ext cx="9160813" cy="2071593"/>
              </a:xfrm>
              <a:prstGeom prst="rect">
                <a:avLst/>
              </a:prstGeom>
              <a:blipFill>
                <a:blip r:embed="rId8"/>
                <a:stretch>
                  <a:fillRect l="-1131" t="-3235" r="-133" b="-7647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7B5663F6-26F9-52C4-D07F-BD9B9E26AE8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68386" y="5712134"/>
            <a:ext cx="6291617" cy="829128"/>
          </a:xfrm>
          <a:prstGeom prst="rect">
            <a:avLst/>
          </a:prstGeom>
        </p:spPr>
      </p:pic>
      <p:sp>
        <p:nvSpPr>
          <p:cNvPr id="40" name="矩形 39">
            <a:extLst>
              <a:ext uri="{FF2B5EF4-FFF2-40B4-BE49-F238E27FC236}">
                <a16:creationId xmlns:a16="http://schemas.microsoft.com/office/drawing/2014/main" id="{1DA07EE1-8085-CAE8-ED0A-0458193FA224}"/>
              </a:ext>
            </a:extLst>
          </p:cNvPr>
          <p:cNvSpPr/>
          <p:nvPr/>
        </p:nvSpPr>
        <p:spPr>
          <a:xfrm>
            <a:off x="0" y="1037509"/>
            <a:ext cx="1689098" cy="2388603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/>
          </a:bodyPr>
          <a:lstStyle/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FF00"/>
                </a:solidFill>
                <a:cs typeface="+mn-ea"/>
                <a:sym typeface="+mn-lt"/>
              </a:rPr>
              <a:t>特殊关系</a:t>
            </a: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u="sng" dirty="0">
                <a:solidFill>
                  <a:schemeClr val="bg1"/>
                </a:solidFill>
                <a:cs typeface="+mn-ea"/>
                <a:sym typeface="+mn-lt"/>
              </a:rPr>
              <a:t>集合的划分和覆盖</a:t>
            </a:r>
            <a:endParaRPr lang="en-US" altLang="zh-CN" u="sng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等价关系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相容关系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33493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500"/>
    </mc:Choice>
    <mc:Fallback xmlns="">
      <p:transition spd="slow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423AEC-297D-4AC6-937F-565891408581}"/>
              </a:ext>
            </a:extLst>
          </p:cNvPr>
          <p:cNvSpPr txBox="1"/>
          <p:nvPr/>
        </p:nvSpPr>
        <p:spPr>
          <a:xfrm>
            <a:off x="1756364" y="97006"/>
            <a:ext cx="1031566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cs typeface="+mn-ea"/>
                <a:sym typeface="+mn-lt"/>
              </a:rPr>
              <a:t> </a:t>
            </a:r>
            <a:r>
              <a:rPr kumimoji="0" lang="en-US" altLang="zh-CN" sz="44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cs typeface="+mn-ea"/>
                <a:sym typeface="+mn-lt"/>
              </a:rPr>
              <a:t>Miniterms</a:t>
            </a:r>
            <a:r>
              <a:rPr kumimoji="0" lang="en-US" altLang="zh-CN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cs typeface="+mn-ea"/>
                <a:sym typeface="+mn-lt"/>
              </a:rPr>
              <a:t> or complete intersection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65459A86-2236-4247-9311-D46EC9F8D18D}"/>
              </a:ext>
            </a:extLst>
          </p:cNvPr>
          <p:cNvGrpSpPr/>
          <p:nvPr/>
        </p:nvGrpSpPr>
        <p:grpSpPr>
          <a:xfrm>
            <a:off x="119973" y="397477"/>
            <a:ext cx="1449151" cy="180724"/>
            <a:chOff x="5392832" y="1016000"/>
            <a:chExt cx="1449150" cy="180724"/>
          </a:xfrm>
        </p:grpSpPr>
        <p:sp>
          <p:nvSpPr>
            <p:cNvPr id="7" name="Freeform 45">
              <a:extLst>
                <a:ext uri="{FF2B5EF4-FFF2-40B4-BE49-F238E27FC236}">
                  <a16:creationId xmlns:a16="http://schemas.microsoft.com/office/drawing/2014/main" id="{79F5C682-BDEF-4D53-B481-CCF2EF60A4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8" name="Freeform 46">
              <a:extLst>
                <a:ext uri="{FF2B5EF4-FFF2-40B4-BE49-F238E27FC236}">
                  <a16:creationId xmlns:a16="http://schemas.microsoft.com/office/drawing/2014/main" id="{34E012F1-3888-4574-B83C-160D877B5C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9" name="Freeform 47">
              <a:extLst>
                <a:ext uri="{FF2B5EF4-FFF2-40B4-BE49-F238E27FC236}">
                  <a16:creationId xmlns:a16="http://schemas.microsoft.com/office/drawing/2014/main" id="{92C0B701-D754-4A82-AB31-4E35C971D1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10" name="Freeform 48">
              <a:extLst>
                <a:ext uri="{FF2B5EF4-FFF2-40B4-BE49-F238E27FC236}">
                  <a16:creationId xmlns:a16="http://schemas.microsoft.com/office/drawing/2014/main" id="{60F2428E-B4AC-403A-9F72-86667F8576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11" name="Freeform 49">
              <a:extLst>
                <a:ext uri="{FF2B5EF4-FFF2-40B4-BE49-F238E27FC236}">
                  <a16:creationId xmlns:a16="http://schemas.microsoft.com/office/drawing/2014/main" id="{0C987953-0EFA-465A-B7F9-C0CF22995A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</p:grpSp>
      <p:sp>
        <p:nvSpPr>
          <p:cNvPr id="12" name="灯片编号占位符 1">
            <a:extLst>
              <a:ext uri="{FF2B5EF4-FFF2-40B4-BE49-F238E27FC236}">
                <a16:creationId xmlns:a16="http://schemas.microsoft.com/office/drawing/2014/main" id="{5AEBC6C7-6925-4C9A-B360-18D57EB16C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38416" y="6492875"/>
            <a:ext cx="498022" cy="365125"/>
          </a:xfrm>
        </p:spPr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97B5860-9389-40BC-8CED-DD2AAB23A1E9}" type="slidenum">
              <a:rPr kumimoji="0" lang="zh-CN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Arial Unicode MS" panose="020B0604020202020204" pitchFamily="34" charset="-122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ea typeface="Arial Unicode MS" panose="020B0604020202020204" pitchFamily="34" charset="-122"/>
            </a:endParaRPr>
          </a:p>
        </p:txBody>
      </p:sp>
      <p:sp>
        <p:nvSpPr>
          <p:cNvPr id="13" name="Rectangle 7">
            <a:extLst>
              <a:ext uri="{FF2B5EF4-FFF2-40B4-BE49-F238E27FC236}">
                <a16:creationId xmlns:a16="http://schemas.microsoft.com/office/drawing/2014/main" id="{E58FA068-4B00-4E7D-B469-EC82B8AD30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93668" y="4165600"/>
            <a:ext cx="1841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Franklin Gothic Demi" panose="020B07030201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Franklin Gothic Demi" panose="020B07030201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Franklin Gothic Demi" panose="020B07030201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2400" b="1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4" name="Rectangle 9">
            <a:extLst>
              <a:ext uri="{FF2B5EF4-FFF2-40B4-BE49-F238E27FC236}">
                <a16:creationId xmlns:a16="http://schemas.microsoft.com/office/drawing/2014/main" id="{3A9B559A-40F1-4A95-AF3D-7672A0A9AC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93668" y="4165600"/>
            <a:ext cx="1841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Franklin Gothic Demi" panose="020B07030201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Franklin Gothic Demi" panose="020B07030201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Franklin Gothic Demi" panose="020B07030201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2400" b="1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5" name="Rectangle 11">
            <a:extLst>
              <a:ext uri="{FF2B5EF4-FFF2-40B4-BE49-F238E27FC236}">
                <a16:creationId xmlns:a16="http://schemas.microsoft.com/office/drawing/2014/main" id="{5FB7343B-06B9-4464-BDAA-237E62C6A5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93668" y="4165600"/>
            <a:ext cx="1841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Franklin Gothic Demi" panose="020B07030201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Franklin Gothic Demi" panose="020B07030201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Franklin Gothic Demi" panose="020B07030201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2400" b="1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7" name="Rectangle 15">
            <a:extLst>
              <a:ext uri="{FF2B5EF4-FFF2-40B4-BE49-F238E27FC236}">
                <a16:creationId xmlns:a16="http://schemas.microsoft.com/office/drawing/2014/main" id="{411FF4F8-40C0-4F87-8165-70070BA7FF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93668" y="4179888"/>
            <a:ext cx="1841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Franklin Gothic Demi" panose="020B07030201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Franklin Gothic Demi" panose="020B07030201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Franklin Gothic Demi" panose="020B07030201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2400" b="1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08D3537-B120-473C-9E18-357B25DB40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93668" y="4179888"/>
            <a:ext cx="1841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Franklin Gothic Demi" panose="020B07030201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Franklin Gothic Demi" panose="020B07030201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Franklin Gothic Demi" panose="020B07030201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2400" b="1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9" name="Rectangle 19">
            <a:extLst>
              <a:ext uri="{FF2B5EF4-FFF2-40B4-BE49-F238E27FC236}">
                <a16:creationId xmlns:a16="http://schemas.microsoft.com/office/drawing/2014/main" id="{0427163A-C908-4CE7-A594-4492B8F4DC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93668" y="4179888"/>
            <a:ext cx="1841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Franklin Gothic Demi" panose="020B07030201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Franklin Gothic Demi" panose="020B07030201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Franklin Gothic Demi" panose="020B07030201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2400" b="1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" name="Rectangle 21">
            <a:extLst>
              <a:ext uri="{FF2B5EF4-FFF2-40B4-BE49-F238E27FC236}">
                <a16:creationId xmlns:a16="http://schemas.microsoft.com/office/drawing/2014/main" id="{62C05EF8-CA8F-4D8D-95D3-D007D1F77B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93668" y="4179888"/>
            <a:ext cx="1841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Franklin Gothic Demi" panose="020B07030201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Franklin Gothic Demi" panose="020B07030201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Franklin Gothic Demi" panose="020B07030201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2400" b="1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1" name="Rectangle 23">
            <a:extLst>
              <a:ext uri="{FF2B5EF4-FFF2-40B4-BE49-F238E27FC236}">
                <a16:creationId xmlns:a16="http://schemas.microsoft.com/office/drawing/2014/main" id="{12E194CC-1D83-4377-8B5A-41ED165C43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93668" y="4179888"/>
            <a:ext cx="1841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Franklin Gothic Demi" panose="020B07030201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Franklin Gothic Demi" panose="020B07030201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Franklin Gothic Demi" panose="020B07030201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2400" b="1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23" name="Object 10">
            <a:extLst>
              <a:ext uri="{FF2B5EF4-FFF2-40B4-BE49-F238E27FC236}">
                <a16:creationId xmlns:a16="http://schemas.microsoft.com/office/drawing/2014/main" id="{33686A0E-86AC-42EA-B488-17BCBD5BACB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14868164"/>
              </p:ext>
            </p:extLst>
          </p:nvPr>
        </p:nvGraphicFramePr>
        <p:xfrm>
          <a:off x="2464562" y="3357562"/>
          <a:ext cx="2327275" cy="3500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7532" name="Equation" r:id="rId4" imgW="1231900" imgH="1854200" progId="Equation.DSMT4">
                  <p:embed/>
                </p:oleObj>
              </mc:Choice>
              <mc:Fallback>
                <p:oleObj name="Equation" r:id="rId4" imgW="1231900" imgH="1854200" progId="Equation.DSMT4">
                  <p:embed/>
                  <p:pic>
                    <p:nvPicPr>
                      <p:cNvPr id="20489" name="Object 10">
                        <a:extLst>
                          <a:ext uri="{FF2B5EF4-FFF2-40B4-BE49-F238E27FC236}">
                            <a16:creationId xmlns:a16="http://schemas.microsoft.com/office/drawing/2014/main" id="{F2563F5C-140F-4664-88F3-2FC8FCB8FF0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64562" y="3357562"/>
                        <a:ext cx="2327275" cy="35004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13">
            <a:extLst>
              <a:ext uri="{FF2B5EF4-FFF2-40B4-BE49-F238E27FC236}">
                <a16:creationId xmlns:a16="http://schemas.microsoft.com/office/drawing/2014/main" id="{9D27318E-C729-4F20-B8E5-590FD3EF5CC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96600840"/>
              </p:ext>
            </p:extLst>
          </p:nvPr>
        </p:nvGraphicFramePr>
        <p:xfrm>
          <a:off x="7163625" y="3250756"/>
          <a:ext cx="2563813" cy="2468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7533" name="Visio" r:id="rId6" imgW="4713021" imgH="5145741" progId="Visio.Drawing.11">
                  <p:embed/>
                </p:oleObj>
              </mc:Choice>
              <mc:Fallback>
                <p:oleObj name="Visio" r:id="rId6" imgW="4713021" imgH="5145741" progId="Visio.Drawing.11">
                  <p:embed/>
                  <p:pic>
                    <p:nvPicPr>
                      <p:cNvPr id="20490" name="Object 13">
                        <a:extLst>
                          <a:ext uri="{FF2B5EF4-FFF2-40B4-BE49-F238E27FC236}">
                            <a16:creationId xmlns:a16="http://schemas.microsoft.com/office/drawing/2014/main" id="{4959CE2D-47EC-4BCC-8AC8-E432D289D7CA}"/>
                          </a:ext>
                        </a:extLst>
                      </p:cNvPr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63625" y="3250756"/>
                        <a:ext cx="2563813" cy="2468563"/>
                      </a:xfrm>
                      <a:prstGeom prst="rect">
                        <a:avLst/>
                      </a:prstGeom>
                      <a:solidFill>
                        <a:srgbClr val="F2F2F2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图片 1">
            <a:extLst>
              <a:ext uri="{FF2B5EF4-FFF2-40B4-BE49-F238E27FC236}">
                <a16:creationId xmlns:a16="http://schemas.microsoft.com/office/drawing/2014/main" id="{9599E189-335D-4090-A410-C802693EE3D1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55823"/>
          <a:stretch/>
        </p:blipFill>
        <p:spPr>
          <a:xfrm>
            <a:off x="5567804" y="6338146"/>
            <a:ext cx="5486876" cy="422848"/>
          </a:xfrm>
          <a:prstGeom prst="rect">
            <a:avLst/>
          </a:prstGeom>
        </p:spPr>
      </p:pic>
      <p:sp>
        <p:nvSpPr>
          <p:cNvPr id="25" name="Text Box 5">
            <a:extLst>
              <a:ext uri="{FF2B5EF4-FFF2-40B4-BE49-F238E27FC236}">
                <a16:creationId xmlns:a16="http://schemas.microsoft.com/office/drawing/2014/main" id="{7DA39D1E-D6B1-C38D-8E40-A9E66F44A9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49230" y="1003987"/>
            <a:ext cx="10342770" cy="2246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altLang="zh-CN" sz="2800" b="1" dirty="0">
                <a:solidFill>
                  <a:srgbClr val="C00000"/>
                </a:solidFill>
                <a:ea typeface="宋体" pitchFamily="2" charset="-122"/>
              </a:rPr>
              <a:t>Definition</a:t>
            </a:r>
            <a:r>
              <a:rPr lang="zh-CN" altLang="en-US" sz="2800" b="1" dirty="0">
                <a:solidFill>
                  <a:srgbClr val="C00000"/>
                </a:solidFill>
                <a:ea typeface="宋体" pitchFamily="2" charset="-122"/>
              </a:rPr>
              <a:t>：</a:t>
            </a:r>
            <a:r>
              <a:rPr lang="en-US" altLang="zh-CN" sz="2800" b="1" dirty="0">
                <a:ea typeface="宋体" pitchFamily="2" charset="-122"/>
              </a:rPr>
              <a:t>The process of partition </a:t>
            </a:r>
            <a:r>
              <a:rPr lang="en-US" altLang="zh-CN" sz="2800" b="1" dirty="0">
                <a:solidFill>
                  <a:srgbClr val="0070C0"/>
                </a:solidFill>
                <a:ea typeface="宋体" pitchFamily="2" charset="-122"/>
              </a:rPr>
              <a:t>universal set </a:t>
            </a:r>
            <a:r>
              <a:rPr lang="en-US" altLang="zh-CN" sz="2800" b="1" i="1" dirty="0">
                <a:solidFill>
                  <a:srgbClr val="0070C0"/>
                </a:solidFill>
                <a:ea typeface="宋体" pitchFamily="2" charset="-122"/>
              </a:rPr>
              <a:t>E</a:t>
            </a:r>
            <a:r>
              <a:rPr lang="en-US" altLang="zh-CN" sz="2800" b="1" dirty="0">
                <a:solidFill>
                  <a:srgbClr val="0070C0"/>
                </a:solidFill>
                <a:ea typeface="宋体" pitchFamily="2" charset="-122"/>
              </a:rPr>
              <a:t> </a:t>
            </a:r>
            <a:r>
              <a:rPr lang="en-US" altLang="zh-CN" sz="2800" b="1" dirty="0">
                <a:ea typeface="宋体" pitchFamily="2" charset="-122"/>
              </a:rPr>
              <a:t>can be seen as drawing the boundary of the Venn graph. Assume </a:t>
            </a:r>
            <a:r>
              <a:rPr lang="en-US" altLang="zh-CN" sz="2800" b="1" i="1" dirty="0">
                <a:ea typeface="宋体" pitchFamily="2" charset="-122"/>
              </a:rPr>
              <a:t>A</a:t>
            </a:r>
            <a:r>
              <a:rPr lang="zh-CN" altLang="en-US" sz="2800" b="1" i="1" dirty="0">
                <a:ea typeface="宋体" pitchFamily="2" charset="-122"/>
              </a:rPr>
              <a:t>，</a:t>
            </a:r>
            <a:r>
              <a:rPr lang="en-US" altLang="zh-CN" sz="2800" b="1" i="1" dirty="0">
                <a:ea typeface="宋体" pitchFamily="2" charset="-122"/>
              </a:rPr>
              <a:t>B</a:t>
            </a:r>
            <a:r>
              <a:rPr lang="zh-CN" altLang="en-US" sz="2800" b="1" i="1" dirty="0">
                <a:ea typeface="宋体" pitchFamily="2" charset="-122"/>
              </a:rPr>
              <a:t>，</a:t>
            </a:r>
            <a:r>
              <a:rPr lang="en-US" altLang="zh-CN" sz="2800" b="1" i="1" dirty="0">
                <a:ea typeface="宋体" pitchFamily="2" charset="-122"/>
              </a:rPr>
              <a:t>C</a:t>
            </a:r>
            <a:r>
              <a:rPr lang="zh-CN" altLang="en-US" sz="2800" b="1" dirty="0">
                <a:ea typeface="宋体" pitchFamily="2" charset="-122"/>
              </a:rPr>
              <a:t> </a:t>
            </a:r>
            <a:r>
              <a:rPr lang="en-US" altLang="zh-CN" sz="2800" b="1" dirty="0">
                <a:ea typeface="宋体" pitchFamily="2" charset="-122"/>
              </a:rPr>
              <a:t>are the subsets of universal set</a:t>
            </a:r>
            <a:r>
              <a:rPr lang="en-US" altLang="zh-CN" sz="2800" b="1" i="1" dirty="0">
                <a:ea typeface="宋体" pitchFamily="2" charset="-122"/>
              </a:rPr>
              <a:t>. </a:t>
            </a:r>
            <a:r>
              <a:rPr lang="en-US" altLang="zh-CN" sz="2800" b="1" dirty="0">
                <a:ea typeface="宋体" pitchFamily="2" charset="-122"/>
              </a:rPr>
              <a:t>The classes partitioned by</a:t>
            </a:r>
            <a:r>
              <a:rPr lang="en-US" altLang="zh-CN" sz="2800" b="1" i="1" dirty="0">
                <a:ea typeface="宋体" pitchFamily="2" charset="-122"/>
              </a:rPr>
              <a:t> A,</a:t>
            </a:r>
            <a:r>
              <a:rPr lang="zh-CN" altLang="en-US" sz="2800" b="1" i="1" dirty="0">
                <a:ea typeface="宋体" pitchFamily="2" charset="-122"/>
              </a:rPr>
              <a:t> </a:t>
            </a:r>
            <a:r>
              <a:rPr lang="en-US" altLang="zh-CN" sz="2800" b="1" i="1" dirty="0">
                <a:ea typeface="宋体" pitchFamily="2" charset="-122"/>
              </a:rPr>
              <a:t>B,</a:t>
            </a:r>
            <a:r>
              <a:rPr lang="zh-CN" altLang="en-US" sz="2800" b="1" dirty="0">
                <a:ea typeface="宋体" pitchFamily="2" charset="-122"/>
              </a:rPr>
              <a:t> </a:t>
            </a:r>
            <a:r>
              <a:rPr lang="en-US" altLang="zh-CN" sz="2800" b="1" dirty="0">
                <a:ea typeface="宋体" pitchFamily="2" charset="-122"/>
              </a:rPr>
              <a:t>and </a:t>
            </a:r>
            <a:r>
              <a:rPr lang="en-US" altLang="zh-CN" sz="2800" b="1" i="1" dirty="0">
                <a:ea typeface="宋体" pitchFamily="2" charset="-122"/>
              </a:rPr>
              <a:t>C </a:t>
            </a:r>
            <a:r>
              <a:rPr lang="en-US" altLang="zh-CN" sz="2800" b="1" dirty="0">
                <a:ea typeface="宋体" pitchFamily="2" charset="-122"/>
              </a:rPr>
              <a:t>are called </a:t>
            </a:r>
            <a:r>
              <a:rPr lang="en-US" altLang="zh-CN" sz="2800" b="1" u="sng" dirty="0" err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宋体" pitchFamily="2" charset="-122"/>
              </a:rPr>
              <a:t>minterm</a:t>
            </a:r>
            <a:r>
              <a:rPr lang="en-US" altLang="zh-CN" sz="2800" b="1" u="sng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宋体" pitchFamily="2" charset="-122"/>
              </a:rPr>
              <a:t> (</a:t>
            </a:r>
            <a:r>
              <a:rPr lang="zh-CN" altLang="en-US" sz="2800" b="1" u="sng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宋体" pitchFamily="2" charset="-122"/>
              </a:rPr>
              <a:t>极小项</a:t>
            </a:r>
            <a:r>
              <a:rPr lang="en-US" altLang="zh-CN" sz="2800" b="1" u="sng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宋体" pitchFamily="2" charset="-122"/>
              </a:rPr>
              <a:t>) or complete intersection</a:t>
            </a:r>
            <a:r>
              <a:rPr lang="zh-CN" altLang="en-US" sz="2800" b="1" u="sng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宋体" pitchFamily="2" charset="-122"/>
              </a:rPr>
              <a:t>（完全交集）</a:t>
            </a:r>
            <a:r>
              <a:rPr lang="en-US" altLang="zh-CN" sz="2800" b="1" dirty="0"/>
              <a:t>.</a:t>
            </a:r>
            <a:endParaRPr lang="zh-CN" altLang="en-US" b="1" dirty="0">
              <a:ea typeface="宋体" pitchFamily="2" charset="-122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E9FC5608-743A-3F22-2CB8-C62FA90D2799}"/>
              </a:ext>
            </a:extLst>
          </p:cNvPr>
          <p:cNvSpPr/>
          <p:nvPr/>
        </p:nvSpPr>
        <p:spPr>
          <a:xfrm>
            <a:off x="0" y="1037509"/>
            <a:ext cx="1689098" cy="2388603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/>
          </a:bodyPr>
          <a:lstStyle/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FF00"/>
                </a:solidFill>
                <a:cs typeface="+mn-ea"/>
                <a:sym typeface="+mn-lt"/>
              </a:rPr>
              <a:t>特殊关系</a:t>
            </a: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u="sng" dirty="0">
                <a:solidFill>
                  <a:schemeClr val="bg1"/>
                </a:solidFill>
                <a:cs typeface="+mn-ea"/>
                <a:sym typeface="+mn-lt"/>
              </a:rPr>
              <a:t>集合的划分和覆盖</a:t>
            </a:r>
            <a:endParaRPr lang="en-US" altLang="zh-CN" u="sng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等价关系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相容关系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E7631B5-F516-4508-99BD-E6B37D53756B}"/>
              </a:ext>
            </a:extLst>
          </p:cNvPr>
          <p:cNvSpPr txBox="1"/>
          <p:nvPr/>
        </p:nvSpPr>
        <p:spPr>
          <a:xfrm>
            <a:off x="5470071" y="5854013"/>
            <a:ext cx="56823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subsets can generate 2</a:t>
            </a:r>
            <a:r>
              <a:rPr lang="en-US" altLang="zh-CN" sz="2800" i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minterms</a:t>
            </a:r>
            <a:endParaRPr lang="zh-CN" altLang="en-US" sz="2800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2570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500"/>
    </mc:Choice>
    <mc:Fallback xmlns="">
      <p:transition spd="slow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423AEC-297D-4AC6-937F-565891408581}"/>
              </a:ext>
            </a:extLst>
          </p:cNvPr>
          <p:cNvSpPr txBox="1"/>
          <p:nvPr/>
        </p:nvSpPr>
        <p:spPr>
          <a:xfrm>
            <a:off x="1756364" y="97006"/>
            <a:ext cx="1031566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zh-CN" sz="4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 Partition and covering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65459A86-2236-4247-9311-D46EC9F8D18D}"/>
              </a:ext>
            </a:extLst>
          </p:cNvPr>
          <p:cNvGrpSpPr/>
          <p:nvPr/>
        </p:nvGrpSpPr>
        <p:grpSpPr>
          <a:xfrm>
            <a:off x="119973" y="397477"/>
            <a:ext cx="1449151" cy="180724"/>
            <a:chOff x="5392832" y="1016000"/>
            <a:chExt cx="1449150" cy="180724"/>
          </a:xfrm>
        </p:grpSpPr>
        <p:sp>
          <p:nvSpPr>
            <p:cNvPr id="7" name="Freeform 45">
              <a:extLst>
                <a:ext uri="{FF2B5EF4-FFF2-40B4-BE49-F238E27FC236}">
                  <a16:creationId xmlns:a16="http://schemas.microsoft.com/office/drawing/2014/main" id="{79F5C682-BDEF-4D53-B481-CCF2EF60A4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8" name="Freeform 46">
              <a:extLst>
                <a:ext uri="{FF2B5EF4-FFF2-40B4-BE49-F238E27FC236}">
                  <a16:creationId xmlns:a16="http://schemas.microsoft.com/office/drawing/2014/main" id="{34E012F1-3888-4574-B83C-160D877B5C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9" name="Freeform 47">
              <a:extLst>
                <a:ext uri="{FF2B5EF4-FFF2-40B4-BE49-F238E27FC236}">
                  <a16:creationId xmlns:a16="http://schemas.microsoft.com/office/drawing/2014/main" id="{92C0B701-D754-4A82-AB31-4E35C971D1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10" name="Freeform 48">
              <a:extLst>
                <a:ext uri="{FF2B5EF4-FFF2-40B4-BE49-F238E27FC236}">
                  <a16:creationId xmlns:a16="http://schemas.microsoft.com/office/drawing/2014/main" id="{60F2428E-B4AC-403A-9F72-86667F8576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11" name="Freeform 49">
              <a:extLst>
                <a:ext uri="{FF2B5EF4-FFF2-40B4-BE49-F238E27FC236}">
                  <a16:creationId xmlns:a16="http://schemas.microsoft.com/office/drawing/2014/main" id="{0C987953-0EFA-465A-B7F9-C0CF22995A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</p:grpSp>
      <p:sp>
        <p:nvSpPr>
          <p:cNvPr id="12" name="灯片编号占位符 1">
            <a:extLst>
              <a:ext uri="{FF2B5EF4-FFF2-40B4-BE49-F238E27FC236}">
                <a16:creationId xmlns:a16="http://schemas.microsoft.com/office/drawing/2014/main" id="{5AEBC6C7-6925-4C9A-B360-18D57EB16C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38416" y="6492875"/>
            <a:ext cx="498022" cy="365125"/>
          </a:xfrm>
        </p:spPr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97B5860-9389-40BC-8CED-DD2AAB23A1E9}" type="slidenum">
              <a:rPr kumimoji="0" lang="zh-CN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Arial Unicode MS" panose="020B0604020202020204" pitchFamily="34" charset="-122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ea typeface="Arial Unicode MS" panose="020B0604020202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内容占位符 2">
                <a:extLst>
                  <a:ext uri="{FF2B5EF4-FFF2-40B4-BE49-F238E27FC236}">
                    <a16:creationId xmlns:a16="http://schemas.microsoft.com/office/drawing/2014/main" id="{A453B9BC-0CF5-82C1-1244-0F8E2A1E912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96476" y="1229159"/>
                <a:ext cx="10175551" cy="1388855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altLang="zh-CN" b="1" dirty="0">
                    <a:solidFill>
                      <a:srgbClr val="C00000"/>
                    </a:solidFill>
                    <a:cs typeface="Times New Roman" panose="02020603050405020304" pitchFamily="18" charset="0"/>
                  </a:rPr>
                  <a:t>Theory</a:t>
                </a:r>
                <a:r>
                  <a:rPr lang="zh-CN" altLang="en-US" b="1" dirty="0">
                    <a:solidFill>
                      <a:srgbClr val="C00000"/>
                    </a:solidFill>
                    <a:cs typeface="Times New Roman" panose="02020603050405020304" pitchFamily="18" charset="0"/>
                  </a:rPr>
                  <a:t>： </a:t>
                </a:r>
                <a:r>
                  <a:rPr lang="en-US" altLang="zh-CN" b="1" dirty="0">
                    <a:solidFill>
                      <a:srgbClr val="C00000"/>
                    </a:solidFill>
                    <a:cs typeface="Times New Roman" panose="02020603050405020304" pitchFamily="18" charset="0"/>
                  </a:rPr>
                  <a:t>The </a:t>
                </a:r>
                <a:r>
                  <a:rPr lang="en-US" altLang="zh-CN" b="1" dirty="0" err="1">
                    <a:solidFill>
                      <a:srgbClr val="C00000"/>
                    </a:solidFill>
                    <a:cs typeface="Times New Roman" panose="02020603050405020304" pitchFamily="18" charset="0"/>
                  </a:rPr>
                  <a:t>miniterms</a:t>
                </a:r>
                <a:r>
                  <a:rPr lang="en-US" altLang="zh-CN" b="1" dirty="0">
                    <a:solidFill>
                      <a:srgbClr val="C00000"/>
                    </a:solidFill>
                    <a:cs typeface="Times New Roman" panose="02020603050405020304" pitchFamily="18" charset="0"/>
                  </a:rPr>
                  <a:t> generated by the n subsets </a:t>
                </a:r>
                <a14:m>
                  <m:oMath xmlns:m="http://schemas.openxmlformats.org/officeDocument/2006/math"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altLang="zh-CN" b="1" i="1" baseline="-25000" dirty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altLang="zh-CN" b="1" i="1" baseline="-25000" dirty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CN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b="1" dirty="0">
                    <a:solidFill>
                      <a:srgbClr val="C00000"/>
                    </a:solidFill>
                    <a:cs typeface="Times New Roman" panose="02020603050405020304" pitchFamily="18" charset="0"/>
                  </a:rPr>
                  <a:t>of universal set </a:t>
                </a:r>
                <a:r>
                  <a:rPr lang="en-US" altLang="zh-CN" b="1" i="1" dirty="0">
                    <a:solidFill>
                      <a:srgbClr val="0070C0"/>
                    </a:solidFill>
                    <a:cs typeface="Times New Roman" panose="02020603050405020304" pitchFamily="18" charset="0"/>
                  </a:rPr>
                  <a:t>E are a partition of E. </a:t>
                </a:r>
                <a:r>
                  <a:rPr lang="zh-CN" altLang="en-US" b="1" dirty="0">
                    <a:cs typeface="Times New Roman" panose="02020603050405020304" pitchFamily="18" charset="0"/>
                  </a:rPr>
                  <a:t> </a:t>
                </a:r>
                <a:endParaRPr lang="en-US" altLang="zh-CN" b="1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CN" b="1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CN" b="1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CN" b="1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2" name="内容占位符 2">
                <a:extLst>
                  <a:ext uri="{FF2B5EF4-FFF2-40B4-BE49-F238E27FC236}">
                    <a16:creationId xmlns:a16="http://schemas.microsoft.com/office/drawing/2014/main" id="{A453B9BC-0CF5-82C1-1244-0F8E2A1E91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6476" y="1229159"/>
                <a:ext cx="10175551" cy="1388855"/>
              </a:xfrm>
              <a:prstGeom prst="rect">
                <a:avLst/>
              </a:prstGeom>
              <a:blipFill>
                <a:blip r:embed="rId4"/>
                <a:stretch>
                  <a:fillRect l="-1198" t="-83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矩形 27">
            <a:extLst>
              <a:ext uri="{FF2B5EF4-FFF2-40B4-BE49-F238E27FC236}">
                <a16:creationId xmlns:a16="http://schemas.microsoft.com/office/drawing/2014/main" id="{62DCD1B6-B9CE-8606-93AE-1307DB268EC7}"/>
              </a:ext>
            </a:extLst>
          </p:cNvPr>
          <p:cNvSpPr/>
          <p:nvPr/>
        </p:nvSpPr>
        <p:spPr>
          <a:xfrm>
            <a:off x="0" y="1037509"/>
            <a:ext cx="1689098" cy="2388603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/>
          </a:bodyPr>
          <a:lstStyle/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FF00"/>
                </a:solidFill>
                <a:cs typeface="+mn-ea"/>
                <a:sym typeface="+mn-lt"/>
              </a:rPr>
              <a:t>特殊关系</a:t>
            </a: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u="sng" dirty="0">
                <a:solidFill>
                  <a:schemeClr val="bg1"/>
                </a:solidFill>
                <a:cs typeface="+mn-ea"/>
                <a:sym typeface="+mn-lt"/>
              </a:rPr>
              <a:t>集合的划分和覆盖</a:t>
            </a:r>
            <a:endParaRPr lang="en-US" altLang="zh-CN" u="sng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等价关系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相容关系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</p:txBody>
      </p:sp>
      <p:graphicFrame>
        <p:nvGraphicFramePr>
          <p:cNvPr id="13" name="Object 10">
            <a:extLst>
              <a:ext uri="{FF2B5EF4-FFF2-40B4-BE49-F238E27FC236}">
                <a16:creationId xmlns:a16="http://schemas.microsoft.com/office/drawing/2014/main" id="{478C31DC-6244-4625-9886-910B91FE3C7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09329882"/>
              </p:ext>
            </p:extLst>
          </p:nvPr>
        </p:nvGraphicFramePr>
        <p:xfrm>
          <a:off x="4026662" y="2813276"/>
          <a:ext cx="2327275" cy="3500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914" name="Equation" r:id="rId5" imgW="1231900" imgH="1854200" progId="Equation.DSMT4">
                  <p:embed/>
                </p:oleObj>
              </mc:Choice>
              <mc:Fallback>
                <p:oleObj name="Equation" r:id="rId5" imgW="1231900" imgH="1854200" progId="Equation.DSMT4">
                  <p:embed/>
                  <p:pic>
                    <p:nvPicPr>
                      <p:cNvPr id="23" name="Object 10">
                        <a:extLst>
                          <a:ext uri="{FF2B5EF4-FFF2-40B4-BE49-F238E27FC236}">
                            <a16:creationId xmlns:a16="http://schemas.microsoft.com/office/drawing/2014/main" id="{33686A0E-86AC-42EA-B488-17BCBD5BACB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26662" y="2813276"/>
                        <a:ext cx="2327275" cy="35004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>
            <a:extLst>
              <a:ext uri="{FF2B5EF4-FFF2-40B4-BE49-F238E27FC236}">
                <a16:creationId xmlns:a16="http://schemas.microsoft.com/office/drawing/2014/main" id="{520908A6-5B00-46C2-B011-C4525D92EE5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71727411"/>
              </p:ext>
            </p:extLst>
          </p:nvPr>
        </p:nvGraphicFramePr>
        <p:xfrm>
          <a:off x="7403111" y="3426112"/>
          <a:ext cx="2563813" cy="2468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915" name="Visio" r:id="rId7" imgW="4713021" imgH="5145741" progId="Visio.Drawing.11">
                  <p:embed/>
                </p:oleObj>
              </mc:Choice>
              <mc:Fallback>
                <p:oleObj name="Visio" r:id="rId7" imgW="4713021" imgH="5145741" progId="Visio.Drawing.11">
                  <p:embed/>
                  <p:pic>
                    <p:nvPicPr>
                      <p:cNvPr id="24" name="Object 13">
                        <a:extLst>
                          <a:ext uri="{FF2B5EF4-FFF2-40B4-BE49-F238E27FC236}">
                            <a16:creationId xmlns:a16="http://schemas.microsoft.com/office/drawing/2014/main" id="{9D27318E-C729-4F20-B8E5-590FD3EF5CC2}"/>
                          </a:ext>
                        </a:extLst>
                      </p:cNvPr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03111" y="3426112"/>
                        <a:ext cx="2563813" cy="2468563"/>
                      </a:xfrm>
                      <a:prstGeom prst="rect">
                        <a:avLst/>
                      </a:prstGeom>
                      <a:solidFill>
                        <a:srgbClr val="F2F2F2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3727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500"/>
    </mc:Choice>
    <mc:Fallback xmlns="">
      <p:transition spd="slow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423AEC-297D-4AC6-937F-565891408581}"/>
              </a:ext>
            </a:extLst>
          </p:cNvPr>
          <p:cNvSpPr txBox="1"/>
          <p:nvPr/>
        </p:nvSpPr>
        <p:spPr>
          <a:xfrm>
            <a:off x="1756364" y="97006"/>
            <a:ext cx="1031566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cs typeface="+mn-ea"/>
                <a:sym typeface="+mn-lt"/>
              </a:rPr>
              <a:t>Equivalence Relation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65459A86-2236-4247-9311-D46EC9F8D18D}"/>
              </a:ext>
            </a:extLst>
          </p:cNvPr>
          <p:cNvGrpSpPr/>
          <p:nvPr/>
        </p:nvGrpSpPr>
        <p:grpSpPr>
          <a:xfrm>
            <a:off x="119973" y="397477"/>
            <a:ext cx="1449151" cy="180724"/>
            <a:chOff x="5392832" y="1016000"/>
            <a:chExt cx="1449150" cy="180724"/>
          </a:xfrm>
        </p:grpSpPr>
        <p:sp>
          <p:nvSpPr>
            <p:cNvPr id="7" name="Freeform 45">
              <a:extLst>
                <a:ext uri="{FF2B5EF4-FFF2-40B4-BE49-F238E27FC236}">
                  <a16:creationId xmlns:a16="http://schemas.microsoft.com/office/drawing/2014/main" id="{79F5C682-BDEF-4D53-B481-CCF2EF60A4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8" name="Freeform 46">
              <a:extLst>
                <a:ext uri="{FF2B5EF4-FFF2-40B4-BE49-F238E27FC236}">
                  <a16:creationId xmlns:a16="http://schemas.microsoft.com/office/drawing/2014/main" id="{34E012F1-3888-4574-B83C-160D877B5C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9" name="Freeform 47">
              <a:extLst>
                <a:ext uri="{FF2B5EF4-FFF2-40B4-BE49-F238E27FC236}">
                  <a16:creationId xmlns:a16="http://schemas.microsoft.com/office/drawing/2014/main" id="{92C0B701-D754-4A82-AB31-4E35C971D1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10" name="Freeform 48">
              <a:extLst>
                <a:ext uri="{FF2B5EF4-FFF2-40B4-BE49-F238E27FC236}">
                  <a16:creationId xmlns:a16="http://schemas.microsoft.com/office/drawing/2014/main" id="{60F2428E-B4AC-403A-9F72-86667F8576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11" name="Freeform 49">
              <a:extLst>
                <a:ext uri="{FF2B5EF4-FFF2-40B4-BE49-F238E27FC236}">
                  <a16:creationId xmlns:a16="http://schemas.microsoft.com/office/drawing/2014/main" id="{0C987953-0EFA-465A-B7F9-C0CF22995A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</p:grpSp>
      <p:sp>
        <p:nvSpPr>
          <p:cNvPr id="12" name="灯片编号占位符 1">
            <a:extLst>
              <a:ext uri="{FF2B5EF4-FFF2-40B4-BE49-F238E27FC236}">
                <a16:creationId xmlns:a16="http://schemas.microsoft.com/office/drawing/2014/main" id="{5AEBC6C7-6925-4C9A-B360-18D57EB16C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38416" y="6492875"/>
            <a:ext cx="498022" cy="365125"/>
          </a:xfrm>
        </p:spPr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97B5860-9389-40BC-8CED-DD2AAB23A1E9}" type="slidenum">
              <a:rPr kumimoji="0" lang="zh-CN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Arial Unicode MS" panose="020B0604020202020204" pitchFamily="34" charset="-122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ea typeface="Arial Unicode MS" panose="020B0604020202020204" pitchFamily="34" charset="-122"/>
            </a:endParaRPr>
          </a:p>
        </p:txBody>
      </p:sp>
      <p:sp>
        <p:nvSpPr>
          <p:cNvPr id="23" name="Text Box 4">
            <a:extLst>
              <a:ext uri="{FF2B5EF4-FFF2-40B4-BE49-F238E27FC236}">
                <a16:creationId xmlns:a16="http://schemas.microsoft.com/office/drawing/2014/main" id="{BF35ACF8-86FC-7D0E-2A5D-D5303D89DD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07635" y="1130929"/>
            <a:ext cx="10315663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None/>
            </a:pPr>
            <a:r>
              <a:rPr kumimoji="0" lang="en-US" altLang="zh-CN" sz="2800" b="1" dirty="0">
                <a:solidFill>
                  <a:schemeClr val="accent1"/>
                </a:solidFill>
                <a:latin typeface="+mn-lt"/>
              </a:rPr>
              <a:t>Definition</a:t>
            </a:r>
            <a:r>
              <a:rPr kumimoji="0" lang="zh-CN" altLang="en-US" sz="2800" b="1" dirty="0">
                <a:latin typeface="+mn-lt"/>
              </a:rPr>
              <a:t>：</a:t>
            </a:r>
            <a:r>
              <a:rPr kumimoji="0" lang="en-US" altLang="zh-CN" sz="2800" b="1" dirty="0">
                <a:latin typeface="+mn-lt"/>
              </a:rPr>
              <a:t>A relation</a:t>
            </a:r>
            <a:r>
              <a:rPr kumimoji="0" lang="en-US" altLang="zh-CN" sz="2800" b="1" i="1" dirty="0"/>
              <a:t> R</a:t>
            </a:r>
            <a:r>
              <a:rPr kumimoji="0" lang="en-US" altLang="zh-CN" sz="2800" b="1" dirty="0">
                <a:latin typeface="+mn-lt"/>
              </a:rPr>
              <a:t> on a set </a:t>
            </a:r>
            <a:r>
              <a:rPr kumimoji="0" lang="en-US" altLang="zh-CN" sz="2800" b="1" i="1" dirty="0">
                <a:latin typeface="+mn-lt"/>
              </a:rPr>
              <a:t>X</a:t>
            </a:r>
            <a:r>
              <a:rPr kumimoji="0" lang="en-US" altLang="zh-CN" sz="2800" b="1" dirty="0">
                <a:latin typeface="+mn-lt"/>
              </a:rPr>
              <a:t> is called an </a:t>
            </a:r>
            <a:r>
              <a:rPr kumimoji="0" lang="en-US" altLang="zh-CN" sz="2800" b="1" dirty="0">
                <a:solidFill>
                  <a:srgbClr val="FF0000"/>
                </a:solidFill>
                <a:latin typeface="+mn-lt"/>
              </a:rPr>
              <a:t>equivalence relation</a:t>
            </a:r>
            <a:r>
              <a:rPr kumimoji="0" lang="en-US" altLang="zh-CN" sz="2800" b="1" dirty="0">
                <a:latin typeface="+mn-lt"/>
              </a:rPr>
              <a:t> if it is </a:t>
            </a:r>
            <a:r>
              <a:rPr kumimoji="0" lang="en-US" altLang="zh-CN" sz="2800" b="1" dirty="0">
                <a:solidFill>
                  <a:srgbClr val="FF0000"/>
                </a:solidFill>
                <a:latin typeface="+mn-lt"/>
              </a:rPr>
              <a:t>reflexive, symmetric, and transitive</a:t>
            </a:r>
            <a:r>
              <a:rPr kumimoji="0" lang="en-US" altLang="zh-CN" sz="2800" b="1" dirty="0">
                <a:latin typeface="+mn-lt"/>
              </a:rPr>
              <a:t>. </a:t>
            </a:r>
            <a:endParaRPr kumimoji="0" lang="zh-CN" altLang="en-US" sz="2800" b="1" dirty="0">
              <a:latin typeface="+mn-lt"/>
            </a:endParaRPr>
          </a:p>
        </p:txBody>
      </p:sp>
      <p:graphicFrame>
        <p:nvGraphicFramePr>
          <p:cNvPr id="24" name="Object 5">
            <a:extLst>
              <a:ext uri="{FF2B5EF4-FFF2-40B4-BE49-F238E27FC236}">
                <a16:creationId xmlns:a16="http://schemas.microsoft.com/office/drawing/2014/main" id="{F2418A35-5724-6A16-B59C-45496A09B0A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2322317"/>
              </p:ext>
            </p:extLst>
          </p:nvPr>
        </p:nvGraphicFramePr>
        <p:xfrm>
          <a:off x="2439436" y="2138991"/>
          <a:ext cx="8027987" cy="1368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6708" name="Equation" r:id="rId4" imgW="3873500" imgH="660400" progId="Equation.DSMT4">
                  <p:embed/>
                </p:oleObj>
              </mc:Choice>
              <mc:Fallback>
                <p:oleObj name="Equation" r:id="rId4" imgW="3873500" imgH="660400" progId="Equation.DSMT4">
                  <p:embed/>
                  <p:pic>
                    <p:nvPicPr>
                      <p:cNvPr id="12294" name="Object 5">
                        <a:extLst>
                          <a:ext uri="{FF2B5EF4-FFF2-40B4-BE49-F238E27FC236}">
                            <a16:creationId xmlns:a16="http://schemas.microsoft.com/office/drawing/2014/main" id="{8147A2C1-7F5E-4B5A-8A06-23FCEFBC30C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39436" y="2138991"/>
                        <a:ext cx="8027987" cy="1368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Text Box 8">
            <a:extLst>
              <a:ext uri="{FF2B5EF4-FFF2-40B4-BE49-F238E27FC236}">
                <a16:creationId xmlns:a16="http://schemas.microsoft.com/office/drawing/2014/main" id="{A640EDA1-61C3-EFDD-6582-87E0E17703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95864" y="4424380"/>
            <a:ext cx="9442551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400" b="1" i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Example 1</a:t>
            </a:r>
            <a:r>
              <a:rPr kumimoji="0" lang="zh-CN" altLang="en-US" sz="2400" b="1" i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kumimoji="0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equal relation of number</a:t>
            </a:r>
            <a:r>
              <a:rPr kumimoji="0" lang="zh-CN" altLang="en-US" sz="24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kumimoji="0" lang="en-US" altLang="zh-CN" sz="24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kumimoji="0" lang="zh-CN" altLang="en-US" sz="24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  <a:r>
              <a:rPr kumimoji="0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an equivalent relation on any set of numbers.</a:t>
            </a:r>
            <a:endParaRPr kumimoji="0" lang="zh-CN" alt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77342175-BEEB-49F3-8D66-2D955FEB54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07635" y="3507416"/>
            <a:ext cx="8892480" cy="930746"/>
          </a:xfrm>
          <a:prstGeom prst="rect">
            <a:avLst/>
          </a:prstGeom>
        </p:spPr>
      </p:pic>
      <p:sp>
        <p:nvSpPr>
          <p:cNvPr id="27" name="Text Box 9">
            <a:extLst>
              <a:ext uri="{FF2B5EF4-FFF2-40B4-BE49-F238E27FC236}">
                <a16:creationId xmlns:a16="http://schemas.microsoft.com/office/drawing/2014/main" id="{F5C3AF5D-38CB-C9AC-BA70-DCEB1CAED9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95865" y="5196521"/>
            <a:ext cx="9776161" cy="12741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9pPr>
          </a:lstStyle>
          <a:p>
            <a:pPr>
              <a:buFontTx/>
              <a:buNone/>
            </a:pPr>
            <a:r>
              <a:rPr lang="en-US" altLang="zh-CN" sz="2400" b="1" i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Example</a:t>
            </a:r>
            <a:r>
              <a:rPr kumimoji="0" lang="en-US" altLang="zh-CN" sz="24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1" i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kumimoji="0" lang="en-US" altLang="zh-CN" sz="24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kumimoji="0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relation of </a:t>
            </a:r>
            <a:r>
              <a:rPr kumimoji="0" lang="en-US" altLang="zh-CN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same surname</a:t>
            </a:r>
            <a:r>
              <a:rPr kumimoji="0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the set of a group of people is also equivalent. </a:t>
            </a:r>
          </a:p>
          <a:p>
            <a:pPr>
              <a:buFontTx/>
              <a:buNone/>
            </a:pPr>
            <a:r>
              <a:rPr kumimoji="0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But a </a:t>
            </a:r>
            <a:r>
              <a:rPr kumimoji="0" lang="en-US" altLang="zh-CN" sz="2400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relationship of friends </a:t>
            </a:r>
            <a:r>
              <a:rPr kumimoji="0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not equivalent because it is not transitive.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B5C2FE49-4FEC-169E-57A7-30D9C5A3E133}"/>
              </a:ext>
            </a:extLst>
          </p:cNvPr>
          <p:cNvSpPr/>
          <p:nvPr/>
        </p:nvSpPr>
        <p:spPr>
          <a:xfrm>
            <a:off x="0" y="1037509"/>
            <a:ext cx="1689098" cy="2388603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/>
          </a:bodyPr>
          <a:lstStyle/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FF00"/>
                </a:solidFill>
                <a:cs typeface="+mn-ea"/>
                <a:sym typeface="+mn-lt"/>
              </a:rPr>
              <a:t>特殊关系</a:t>
            </a: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集合的划分和覆盖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u="sng" dirty="0">
                <a:solidFill>
                  <a:schemeClr val="bg1"/>
                </a:solidFill>
                <a:cs typeface="+mn-ea"/>
                <a:sym typeface="+mn-lt"/>
              </a:rPr>
              <a:t>等价关系</a:t>
            </a:r>
            <a:endParaRPr lang="en-US" altLang="zh-CN" u="sng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相容关系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01593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utoUpdateAnimBg="0"/>
      <p:bldP spid="27" grpId="0" autoUpdateAnimBg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423AEC-297D-4AC6-937F-565891408581}"/>
              </a:ext>
            </a:extLst>
          </p:cNvPr>
          <p:cNvSpPr txBox="1"/>
          <p:nvPr/>
        </p:nvSpPr>
        <p:spPr>
          <a:xfrm>
            <a:off x="1756364" y="97006"/>
            <a:ext cx="1031566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cs typeface="+mn-ea"/>
                <a:sym typeface="+mn-lt"/>
              </a:rPr>
              <a:t>Equivalence Relation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65459A86-2236-4247-9311-D46EC9F8D18D}"/>
              </a:ext>
            </a:extLst>
          </p:cNvPr>
          <p:cNvGrpSpPr/>
          <p:nvPr/>
        </p:nvGrpSpPr>
        <p:grpSpPr>
          <a:xfrm>
            <a:off x="119973" y="397477"/>
            <a:ext cx="1449151" cy="180724"/>
            <a:chOff x="5392832" y="1016000"/>
            <a:chExt cx="1449150" cy="180724"/>
          </a:xfrm>
        </p:grpSpPr>
        <p:sp>
          <p:nvSpPr>
            <p:cNvPr id="7" name="Freeform 45">
              <a:extLst>
                <a:ext uri="{FF2B5EF4-FFF2-40B4-BE49-F238E27FC236}">
                  <a16:creationId xmlns:a16="http://schemas.microsoft.com/office/drawing/2014/main" id="{79F5C682-BDEF-4D53-B481-CCF2EF60A4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8" name="Freeform 46">
              <a:extLst>
                <a:ext uri="{FF2B5EF4-FFF2-40B4-BE49-F238E27FC236}">
                  <a16:creationId xmlns:a16="http://schemas.microsoft.com/office/drawing/2014/main" id="{34E012F1-3888-4574-B83C-160D877B5C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9" name="Freeform 47">
              <a:extLst>
                <a:ext uri="{FF2B5EF4-FFF2-40B4-BE49-F238E27FC236}">
                  <a16:creationId xmlns:a16="http://schemas.microsoft.com/office/drawing/2014/main" id="{92C0B701-D754-4A82-AB31-4E35C971D1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10" name="Freeform 48">
              <a:extLst>
                <a:ext uri="{FF2B5EF4-FFF2-40B4-BE49-F238E27FC236}">
                  <a16:creationId xmlns:a16="http://schemas.microsoft.com/office/drawing/2014/main" id="{60F2428E-B4AC-403A-9F72-86667F8576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11" name="Freeform 49">
              <a:extLst>
                <a:ext uri="{FF2B5EF4-FFF2-40B4-BE49-F238E27FC236}">
                  <a16:creationId xmlns:a16="http://schemas.microsoft.com/office/drawing/2014/main" id="{0C987953-0EFA-465A-B7F9-C0CF22995A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</p:grpSp>
      <p:sp>
        <p:nvSpPr>
          <p:cNvPr id="12" name="灯片编号占位符 1">
            <a:extLst>
              <a:ext uri="{FF2B5EF4-FFF2-40B4-BE49-F238E27FC236}">
                <a16:creationId xmlns:a16="http://schemas.microsoft.com/office/drawing/2014/main" id="{5AEBC6C7-6925-4C9A-B360-18D57EB16C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38416" y="6492875"/>
            <a:ext cx="498022" cy="365125"/>
          </a:xfrm>
        </p:spPr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97B5860-9389-40BC-8CED-DD2AAB23A1E9}" type="slidenum">
              <a:rPr kumimoji="0" lang="zh-CN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Arial Unicode MS" panose="020B0604020202020204" pitchFamily="34" charset="-122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ea typeface="Arial Unicode MS" panose="020B0604020202020204" pitchFamily="34" charset="-122"/>
            </a:endParaRPr>
          </a:p>
        </p:txBody>
      </p:sp>
      <p:sp>
        <p:nvSpPr>
          <p:cNvPr id="28" name="Text Box 6">
            <a:extLst>
              <a:ext uri="{FF2B5EF4-FFF2-40B4-BE49-F238E27FC236}">
                <a16:creationId xmlns:a16="http://schemas.microsoft.com/office/drawing/2014/main" id="{6C6F0116-8E9E-A9BA-B2E3-EAADB0CE96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12950" y="1112391"/>
            <a:ext cx="89598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0" lang="en-US" altLang="zh-CN" sz="2800" b="1" i="1" dirty="0">
                <a:solidFill>
                  <a:schemeClr val="accent2"/>
                </a:solidFill>
                <a:latin typeface="Times New Roman" panose="02020603050405020304" pitchFamily="18" charset="0"/>
              </a:rPr>
              <a:t>Example</a:t>
            </a:r>
            <a:r>
              <a:rPr kumimoji="0" lang="zh-CN" altLang="en-US" sz="2800" b="1" dirty="0">
                <a:latin typeface="Times New Roman" panose="02020603050405020304" pitchFamily="18" charset="0"/>
              </a:rPr>
              <a:t>：</a:t>
            </a:r>
            <a:r>
              <a:rPr kumimoji="0" lang="en-US" altLang="zh-CN" sz="2800" b="1" dirty="0">
                <a:latin typeface="Times New Roman" panose="02020603050405020304" pitchFamily="18" charset="0"/>
              </a:rPr>
              <a:t>Let</a:t>
            </a:r>
            <a:r>
              <a:rPr kumimoji="0" lang="zh-CN" altLang="en-US" sz="2800" b="1" dirty="0">
                <a:latin typeface="Times New Roman" panose="02020603050405020304" pitchFamily="18" charset="0"/>
              </a:rPr>
              <a:t> </a:t>
            </a:r>
            <a:r>
              <a:rPr kumimoji="0" lang="en-US" altLang="zh-CN" sz="2800" b="1" dirty="0">
                <a:latin typeface="Times New Roman" panose="02020603050405020304" pitchFamily="18" charset="0"/>
              </a:rPr>
              <a:t>set </a:t>
            </a:r>
            <a:r>
              <a:rPr kumimoji="0" lang="en-US" altLang="zh-CN" sz="2800" b="1" i="1" dirty="0">
                <a:latin typeface="Times New Roman" panose="02020603050405020304" pitchFamily="18" charset="0"/>
              </a:rPr>
              <a:t>A</a:t>
            </a:r>
            <a:r>
              <a:rPr kumimoji="0" lang="en-US" altLang="zh-CN" sz="2800" b="1" dirty="0">
                <a:latin typeface="Times New Roman" panose="02020603050405020304" pitchFamily="18" charset="0"/>
              </a:rPr>
              <a:t>={1,2,</a:t>
            </a:r>
            <a:r>
              <a:rPr kumimoji="0" lang="en-US" altLang="zh-CN" sz="2800" b="1" dirty="0">
                <a:latin typeface="宋体" panose="02010600030101010101" pitchFamily="2" charset="-122"/>
              </a:rPr>
              <a:t>…,7</a:t>
            </a:r>
            <a:r>
              <a:rPr kumimoji="0" lang="en-US" altLang="zh-CN" sz="2800" b="1" dirty="0">
                <a:latin typeface="Times New Roman" panose="02020603050405020304" pitchFamily="18" charset="0"/>
              </a:rPr>
              <a:t>},</a:t>
            </a:r>
            <a:r>
              <a:rPr kumimoji="0" lang="zh-CN" altLang="en-US" sz="2800" b="1" dirty="0">
                <a:latin typeface="Times New Roman" panose="02020603050405020304" pitchFamily="18" charset="0"/>
              </a:rPr>
              <a:t> </a:t>
            </a:r>
            <a:r>
              <a:rPr kumimoji="0" lang="en-US" altLang="zh-CN" sz="2800" b="1" i="1" dirty="0">
                <a:latin typeface="Times New Roman" panose="02020603050405020304" pitchFamily="18" charset="0"/>
              </a:rPr>
              <a:t>R </a:t>
            </a:r>
            <a:r>
              <a:rPr kumimoji="0" lang="en-US" altLang="zh-CN" sz="2800" b="1" dirty="0">
                <a:latin typeface="Times New Roman" panose="02020603050405020304" pitchFamily="18" charset="0"/>
              </a:rPr>
              <a:t>is a relation on </a:t>
            </a:r>
            <a:r>
              <a:rPr kumimoji="0" lang="en-US" altLang="zh-CN" sz="2800" b="1" i="1" dirty="0">
                <a:latin typeface="Times New Roman" panose="02020603050405020304" pitchFamily="18" charset="0"/>
              </a:rPr>
              <a:t>A</a:t>
            </a:r>
            <a:endParaRPr kumimoji="0" lang="zh-CN" altLang="en-US" sz="2800" b="1" dirty="0">
              <a:latin typeface="Times New Roman" panose="02020603050405020304" pitchFamily="18" charset="0"/>
            </a:endParaRPr>
          </a:p>
        </p:txBody>
      </p:sp>
      <p:sp>
        <p:nvSpPr>
          <p:cNvPr id="29" name="Rectangle 8">
            <a:extLst>
              <a:ext uri="{FF2B5EF4-FFF2-40B4-BE49-F238E27FC236}">
                <a16:creationId xmlns:a16="http://schemas.microsoft.com/office/drawing/2014/main" id="{2B5ACF18-A41C-285E-0217-C50914422F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8800" y="3676204"/>
            <a:ext cx="1841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kumimoji="0" lang="zh-CN" altLang="en-US" sz="2400" b="1">
              <a:latin typeface="Times New Roman" panose="02020603050405020304" pitchFamily="18" charset="0"/>
            </a:endParaRPr>
          </a:p>
        </p:txBody>
      </p:sp>
      <p:sp>
        <p:nvSpPr>
          <p:cNvPr id="30" name="Text Box 9">
            <a:extLst>
              <a:ext uri="{FF2B5EF4-FFF2-40B4-BE49-F238E27FC236}">
                <a16:creationId xmlns:a16="http://schemas.microsoft.com/office/drawing/2014/main" id="{F224A8E0-5EC1-6193-242B-6B090C1463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30413" y="2172841"/>
            <a:ext cx="67468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0" lang="en-US" altLang="zh-CN" sz="2800" b="1" dirty="0">
                <a:latin typeface="Times New Roman" panose="02020603050405020304" pitchFamily="18" charset="0"/>
              </a:rPr>
              <a:t>Show that </a:t>
            </a:r>
            <a:r>
              <a:rPr kumimoji="0" lang="en-US" altLang="zh-CN" sz="2800" b="1" i="1" dirty="0">
                <a:latin typeface="Times New Roman" panose="02020603050405020304" pitchFamily="18" charset="0"/>
              </a:rPr>
              <a:t>R </a:t>
            </a:r>
            <a:r>
              <a:rPr kumimoji="0" lang="en-US" altLang="zh-CN" sz="2800" b="1" dirty="0">
                <a:latin typeface="Times New Roman" panose="02020603050405020304" pitchFamily="18" charset="0"/>
              </a:rPr>
              <a:t>is </a:t>
            </a:r>
            <a:r>
              <a:rPr kumimoji="0" lang="en-US" altLang="zh-CN" sz="2800" b="1" dirty="0">
                <a:solidFill>
                  <a:srgbClr val="0070C0"/>
                </a:solidFill>
                <a:latin typeface="Times New Roman" panose="02020603050405020304" pitchFamily="18" charset="0"/>
              </a:rPr>
              <a:t>an equivalence relation</a:t>
            </a:r>
            <a:r>
              <a:rPr kumimoji="0" lang="en-US" altLang="zh-CN" sz="2800" b="1" dirty="0">
                <a:latin typeface="Times New Roman" panose="02020603050405020304" pitchFamily="18" charset="0"/>
              </a:rPr>
              <a:t>.</a:t>
            </a:r>
            <a:endParaRPr kumimoji="0" lang="zh-CN" altLang="en-US" sz="2800" b="1" dirty="0">
              <a:latin typeface="Times New Roman" panose="02020603050405020304" pitchFamily="18" charset="0"/>
            </a:endParaRPr>
          </a:p>
        </p:txBody>
      </p:sp>
      <p:sp>
        <p:nvSpPr>
          <p:cNvPr id="31" name="Text Box 10">
            <a:extLst>
              <a:ext uri="{FF2B5EF4-FFF2-40B4-BE49-F238E27FC236}">
                <a16:creationId xmlns:a16="http://schemas.microsoft.com/office/drawing/2014/main" id="{E593AF5C-1739-4CE0-B45F-3550DFEEFE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3450" y="2904679"/>
            <a:ext cx="403383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0" lang="en-US" altLang="zh-CN" sz="2400" b="1" i="1" dirty="0">
                <a:solidFill>
                  <a:schemeClr val="accent2"/>
                </a:solidFill>
                <a:latin typeface="Times New Roman" panose="02020603050405020304" pitchFamily="18" charset="0"/>
              </a:rPr>
              <a:t>Proof</a:t>
            </a:r>
            <a:r>
              <a:rPr kumimoji="0" lang="zh-CN" altLang="en-US" sz="24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：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the matrices of </a:t>
            </a:r>
            <a:r>
              <a:rPr kumimoji="0" lang="en-US" altLang="zh-CN" sz="2400" i="1" dirty="0">
                <a:latin typeface="Times New Roman" panose="02020603050405020304" pitchFamily="18" charset="0"/>
              </a:rPr>
              <a:t>R 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： </a:t>
            </a:r>
            <a:endParaRPr kumimoji="0" lang="en-US" altLang="zh-CN" sz="2400" dirty="0">
              <a:latin typeface="Times New Roman" panose="02020603050405020304" pitchFamily="18" charset="0"/>
            </a:endParaRPr>
          </a:p>
        </p:txBody>
      </p:sp>
      <p:graphicFrame>
        <p:nvGraphicFramePr>
          <p:cNvPr id="32" name="Object 11">
            <a:extLst>
              <a:ext uri="{FF2B5EF4-FFF2-40B4-BE49-F238E27FC236}">
                <a16:creationId xmlns:a16="http://schemas.microsoft.com/office/drawing/2014/main" id="{B952914A-A5E7-5631-90A0-5F7ABE82ABE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10166542"/>
              </p:ext>
            </p:extLst>
          </p:nvPr>
        </p:nvGraphicFramePr>
        <p:xfrm>
          <a:off x="2152724" y="3632200"/>
          <a:ext cx="3455988" cy="2860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9541" name="Equation" r:id="rId4" imgW="1930400" imgH="1600200" progId="Equation.DSMT4">
                  <p:embed/>
                </p:oleObj>
              </mc:Choice>
              <mc:Fallback>
                <p:oleObj name="Equation" r:id="rId4" imgW="1930400" imgH="1600200" progId="Equation.DSMT4">
                  <p:embed/>
                  <p:pic>
                    <p:nvPicPr>
                      <p:cNvPr id="19459" name="Object 11">
                        <a:extLst>
                          <a:ext uri="{FF2B5EF4-FFF2-40B4-BE49-F238E27FC236}">
                            <a16:creationId xmlns:a16="http://schemas.microsoft.com/office/drawing/2014/main" id="{843C29F2-895C-43F4-A512-3146A7B857D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52724" y="3632200"/>
                        <a:ext cx="3455988" cy="2860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3" name="Picture 13">
            <a:extLst>
              <a:ext uri="{FF2B5EF4-FFF2-40B4-BE49-F238E27FC236}">
                <a16:creationId xmlns:a16="http://schemas.microsoft.com/office/drawing/2014/main" id="{AD983086-A31B-C3F5-B2D1-E0D633D2FF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7132" y="3907185"/>
            <a:ext cx="5040312" cy="2109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Text Box 14">
            <a:extLst>
              <a:ext uri="{FF2B5EF4-FFF2-40B4-BE49-F238E27FC236}">
                <a16:creationId xmlns:a16="http://schemas.microsoft.com/office/drawing/2014/main" id="{D4093071-0822-D000-42B9-E6449AA9F2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08825" y="2888011"/>
            <a:ext cx="28797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0" lang="en-US" altLang="zh-CN" sz="2400" dirty="0">
                <a:latin typeface="Times New Roman" panose="02020603050405020304" pitchFamily="18" charset="0"/>
              </a:rPr>
              <a:t>the digraph of </a:t>
            </a:r>
            <a:r>
              <a:rPr kumimoji="0" lang="en-US" altLang="zh-CN" sz="2400" i="1" dirty="0">
                <a:latin typeface="Times New Roman" panose="02020603050405020304" pitchFamily="18" charset="0"/>
              </a:rPr>
              <a:t>R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：</a:t>
            </a:r>
          </a:p>
        </p:txBody>
      </p:sp>
      <p:sp>
        <p:nvSpPr>
          <p:cNvPr id="35" name="Text Box 6">
            <a:extLst>
              <a:ext uri="{FF2B5EF4-FFF2-40B4-BE49-F238E27FC236}">
                <a16:creationId xmlns:a16="http://schemas.microsoft.com/office/drawing/2014/main" id="{A7131516-0372-82B6-02FD-F41FFE1C63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5000" y="1615629"/>
            <a:ext cx="92202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kumimoji="0" lang="en-US" altLang="zh-CN" sz="2800" b="1" i="1" dirty="0">
                <a:latin typeface="Times New Roman" panose="02020603050405020304" pitchFamily="18" charset="0"/>
              </a:rPr>
              <a:t>R</a:t>
            </a:r>
            <a:r>
              <a:rPr kumimoji="0" lang="en-US" altLang="zh-CN" sz="2800" b="1" dirty="0">
                <a:latin typeface="Times New Roman" panose="02020603050405020304" pitchFamily="18" charset="0"/>
              </a:rPr>
              <a:t>={&lt;</a:t>
            </a:r>
            <a:r>
              <a:rPr kumimoji="0" lang="en-US" altLang="zh-CN" sz="2800" b="1" i="1" dirty="0" err="1">
                <a:latin typeface="Times New Roman" panose="02020603050405020304" pitchFamily="18" charset="0"/>
              </a:rPr>
              <a:t>x</a:t>
            </a:r>
            <a:r>
              <a:rPr kumimoji="0" lang="en-US" altLang="zh-CN" sz="2800" b="1" dirty="0" err="1">
                <a:latin typeface="Times New Roman" panose="02020603050405020304" pitchFamily="18" charset="0"/>
              </a:rPr>
              <a:t>,</a:t>
            </a:r>
            <a:r>
              <a:rPr kumimoji="0" lang="en-US" altLang="zh-CN" sz="2800" b="1" i="1" dirty="0" err="1">
                <a:latin typeface="Times New Roman" panose="02020603050405020304" pitchFamily="18" charset="0"/>
              </a:rPr>
              <a:t>y</a:t>
            </a:r>
            <a:r>
              <a:rPr kumimoji="0" lang="en-US" altLang="zh-CN" sz="2800" b="1" dirty="0">
                <a:latin typeface="Times New Roman" panose="02020603050405020304" pitchFamily="18" charset="0"/>
              </a:rPr>
              <a:t>&gt; | </a:t>
            </a:r>
            <a:r>
              <a:rPr kumimoji="0" lang="en-US" altLang="zh-CN" sz="2800" b="1" i="1" dirty="0" err="1">
                <a:latin typeface="Times New Roman" panose="02020603050405020304" pitchFamily="18" charset="0"/>
              </a:rPr>
              <a:t>x</a:t>
            </a:r>
            <a:r>
              <a:rPr kumimoji="0" lang="en-US" altLang="zh-CN" sz="2800" b="1" dirty="0" err="1">
                <a:latin typeface="Times New Roman" panose="02020603050405020304" pitchFamily="18" charset="0"/>
                <a:sym typeface="Symbol" panose="05050102010706020507" pitchFamily="18" charset="2"/>
              </a:rPr>
              <a:t></a:t>
            </a:r>
            <a:r>
              <a:rPr kumimoji="0" lang="en-US" altLang="zh-CN" sz="2800" b="1" i="1" dirty="0" err="1">
                <a:latin typeface="Times New Roman" panose="02020603050405020304" pitchFamily="18" charset="0"/>
              </a:rPr>
              <a:t>A</a:t>
            </a:r>
            <a:r>
              <a:rPr kumimoji="0" lang="en-US" altLang="zh-CN" sz="2800" b="1" i="1" dirty="0">
                <a:latin typeface="Times New Roman" panose="02020603050405020304" pitchFamily="18" charset="0"/>
              </a:rPr>
              <a:t> </a:t>
            </a:r>
            <a:r>
              <a:rPr kumimoji="0" lang="en-US" altLang="zh-CN" sz="2800" b="1" dirty="0">
                <a:latin typeface="Times New Roman" panose="02020603050405020304" pitchFamily="18" charset="0"/>
                <a:sym typeface="Symbol" panose="05050102010706020507" pitchFamily="18" charset="2"/>
              </a:rPr>
              <a:t> </a:t>
            </a:r>
            <a:r>
              <a:rPr kumimoji="0" lang="en-US" altLang="zh-CN" sz="2800" b="1" i="1" dirty="0" err="1">
                <a:latin typeface="Times New Roman" panose="02020603050405020304" pitchFamily="18" charset="0"/>
              </a:rPr>
              <a:t>y</a:t>
            </a:r>
            <a:r>
              <a:rPr kumimoji="0" lang="en-US" altLang="zh-CN" sz="2800" b="1" dirty="0" err="1">
                <a:latin typeface="Times New Roman" panose="02020603050405020304" pitchFamily="18" charset="0"/>
                <a:sym typeface="Symbol" panose="05050102010706020507" pitchFamily="18" charset="2"/>
              </a:rPr>
              <a:t></a:t>
            </a:r>
            <a:r>
              <a:rPr kumimoji="0" lang="en-US" altLang="zh-CN" sz="2800" b="1" i="1" dirty="0" err="1">
                <a:latin typeface="Times New Roman" panose="02020603050405020304" pitchFamily="18" charset="0"/>
              </a:rPr>
              <a:t>A</a:t>
            </a:r>
            <a:r>
              <a:rPr kumimoji="0" lang="en-US" altLang="zh-CN" sz="2800" b="1" i="1" dirty="0">
                <a:latin typeface="Times New Roman" panose="02020603050405020304" pitchFamily="18" charset="0"/>
              </a:rPr>
              <a:t> </a:t>
            </a:r>
            <a:r>
              <a:rPr kumimoji="0" lang="en-US" altLang="zh-CN" sz="2800" b="1" dirty="0">
                <a:latin typeface="Times New Roman" panose="02020603050405020304" pitchFamily="18" charset="0"/>
                <a:sym typeface="Symbol" panose="05050102010706020507" pitchFamily="18" charset="2"/>
              </a:rPr>
              <a:t> </a:t>
            </a:r>
            <a:r>
              <a:rPr kumimoji="0" lang="en-US" altLang="zh-CN" sz="2800" b="1" dirty="0">
                <a:solidFill>
                  <a:srgbClr val="0070C0"/>
                </a:solidFill>
                <a:latin typeface="Times New Roman" panose="02020603050405020304" pitchFamily="18" charset="0"/>
              </a:rPr>
              <a:t>(</a:t>
            </a:r>
            <a:r>
              <a:rPr kumimoji="0" lang="en-US" altLang="zh-CN" sz="2800" b="1" i="1" dirty="0">
                <a:solidFill>
                  <a:srgbClr val="0070C0"/>
                </a:solidFill>
                <a:latin typeface="Times New Roman" panose="02020603050405020304" pitchFamily="18" charset="0"/>
              </a:rPr>
              <a:t>x</a:t>
            </a:r>
            <a:r>
              <a:rPr kumimoji="0" lang="en-US" altLang="zh-CN" sz="2800" b="1" dirty="0">
                <a:solidFill>
                  <a:srgbClr val="0070C0"/>
                </a:solidFill>
                <a:latin typeface="Times New Roman" panose="02020603050405020304" pitchFamily="18" charset="0"/>
              </a:rPr>
              <a:t>-</a:t>
            </a:r>
            <a:r>
              <a:rPr kumimoji="0" lang="en-US" altLang="zh-CN" sz="2800" b="1" i="1" dirty="0">
                <a:solidFill>
                  <a:srgbClr val="0070C0"/>
                </a:solidFill>
                <a:latin typeface="Times New Roman" panose="02020603050405020304" pitchFamily="18" charset="0"/>
              </a:rPr>
              <a:t>y</a:t>
            </a:r>
            <a:r>
              <a:rPr kumimoji="0" lang="en-US" altLang="zh-CN" sz="2800" b="1" dirty="0">
                <a:solidFill>
                  <a:srgbClr val="0070C0"/>
                </a:solidFill>
                <a:latin typeface="Times New Roman" panose="02020603050405020304" pitchFamily="18" charset="0"/>
              </a:rPr>
              <a:t>) is divisible by 3</a:t>
            </a:r>
            <a:r>
              <a:rPr kumimoji="0" lang="en-US" altLang="zh-CN" sz="2800" b="1" dirty="0">
                <a:latin typeface="Times New Roman" panose="02020603050405020304" pitchFamily="18" charset="0"/>
              </a:rPr>
              <a:t>}</a:t>
            </a:r>
            <a:endParaRPr kumimoji="0" lang="zh-CN" altLang="en-US" sz="2800" b="1" dirty="0">
              <a:latin typeface="Times New Roman" panose="02020603050405020304" pitchFamily="18" charset="0"/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0B0B9045-1CD2-F47C-9035-F07F5CF5CBA2}"/>
              </a:ext>
            </a:extLst>
          </p:cNvPr>
          <p:cNvSpPr/>
          <p:nvPr/>
        </p:nvSpPr>
        <p:spPr>
          <a:xfrm>
            <a:off x="0" y="1037509"/>
            <a:ext cx="1689098" cy="2388603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/>
          </a:bodyPr>
          <a:lstStyle/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FF00"/>
                </a:solidFill>
                <a:cs typeface="+mn-ea"/>
                <a:sym typeface="+mn-lt"/>
              </a:rPr>
              <a:t>特殊关系</a:t>
            </a: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集合的划分和覆盖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u="sng" dirty="0">
                <a:solidFill>
                  <a:schemeClr val="bg1"/>
                </a:solidFill>
                <a:cs typeface="+mn-ea"/>
                <a:sym typeface="+mn-lt"/>
              </a:rPr>
              <a:t>等价关系</a:t>
            </a:r>
            <a:endParaRPr lang="en-US" altLang="zh-CN" u="sng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相容关系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39558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423AEC-297D-4AC6-937F-565891408581}"/>
              </a:ext>
            </a:extLst>
          </p:cNvPr>
          <p:cNvSpPr txBox="1"/>
          <p:nvPr/>
        </p:nvSpPr>
        <p:spPr>
          <a:xfrm>
            <a:off x="1756364" y="97006"/>
            <a:ext cx="1031566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cs typeface="+mn-ea"/>
                <a:sym typeface="+mn-lt"/>
              </a:rPr>
              <a:t>Equivalence Relation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65459A86-2236-4247-9311-D46EC9F8D18D}"/>
              </a:ext>
            </a:extLst>
          </p:cNvPr>
          <p:cNvGrpSpPr/>
          <p:nvPr/>
        </p:nvGrpSpPr>
        <p:grpSpPr>
          <a:xfrm>
            <a:off x="119973" y="397477"/>
            <a:ext cx="1449151" cy="180724"/>
            <a:chOff x="5392832" y="1016000"/>
            <a:chExt cx="1449150" cy="180724"/>
          </a:xfrm>
        </p:grpSpPr>
        <p:sp>
          <p:nvSpPr>
            <p:cNvPr id="7" name="Freeform 45">
              <a:extLst>
                <a:ext uri="{FF2B5EF4-FFF2-40B4-BE49-F238E27FC236}">
                  <a16:creationId xmlns:a16="http://schemas.microsoft.com/office/drawing/2014/main" id="{79F5C682-BDEF-4D53-B481-CCF2EF60A4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8" name="Freeform 46">
              <a:extLst>
                <a:ext uri="{FF2B5EF4-FFF2-40B4-BE49-F238E27FC236}">
                  <a16:creationId xmlns:a16="http://schemas.microsoft.com/office/drawing/2014/main" id="{34E012F1-3888-4574-B83C-160D877B5C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9" name="Freeform 47">
              <a:extLst>
                <a:ext uri="{FF2B5EF4-FFF2-40B4-BE49-F238E27FC236}">
                  <a16:creationId xmlns:a16="http://schemas.microsoft.com/office/drawing/2014/main" id="{92C0B701-D754-4A82-AB31-4E35C971D1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10" name="Freeform 48">
              <a:extLst>
                <a:ext uri="{FF2B5EF4-FFF2-40B4-BE49-F238E27FC236}">
                  <a16:creationId xmlns:a16="http://schemas.microsoft.com/office/drawing/2014/main" id="{60F2428E-B4AC-403A-9F72-86667F8576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11" name="Freeform 49">
              <a:extLst>
                <a:ext uri="{FF2B5EF4-FFF2-40B4-BE49-F238E27FC236}">
                  <a16:creationId xmlns:a16="http://schemas.microsoft.com/office/drawing/2014/main" id="{0C987953-0EFA-465A-B7F9-C0CF22995A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</p:grpSp>
      <p:sp>
        <p:nvSpPr>
          <p:cNvPr id="12" name="灯片编号占位符 1">
            <a:extLst>
              <a:ext uri="{FF2B5EF4-FFF2-40B4-BE49-F238E27FC236}">
                <a16:creationId xmlns:a16="http://schemas.microsoft.com/office/drawing/2014/main" id="{5AEBC6C7-6925-4C9A-B360-18D57EB16C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38416" y="6492875"/>
            <a:ext cx="498022" cy="365125"/>
          </a:xfrm>
        </p:spPr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97B5860-9389-40BC-8CED-DD2AAB23A1E9}" type="slidenum">
              <a:rPr kumimoji="0" lang="zh-CN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Arial Unicode MS" panose="020B0604020202020204" pitchFamily="34" charset="-122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ea typeface="Arial Unicode MS" panose="020B0604020202020204" pitchFamily="34" charset="-122"/>
            </a:endParaRPr>
          </a:p>
        </p:txBody>
      </p:sp>
      <p:sp>
        <p:nvSpPr>
          <p:cNvPr id="15" name="Rectangle 10">
            <a:extLst>
              <a:ext uri="{FF2B5EF4-FFF2-40B4-BE49-F238E27FC236}">
                <a16:creationId xmlns:a16="http://schemas.microsoft.com/office/drawing/2014/main" id="{F44B74B1-9B90-E721-92B9-45C171B307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6364" y="3706940"/>
            <a:ext cx="1841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kumimoji="0" lang="zh-CN" altLang="en-US" sz="2400" b="1">
              <a:latin typeface="Times New Roman" panose="02020603050405020304" pitchFamily="18" charset="0"/>
            </a:endParaRPr>
          </a:p>
        </p:txBody>
      </p:sp>
      <p:sp>
        <p:nvSpPr>
          <p:cNvPr id="16" name="Text Box 8">
            <a:extLst>
              <a:ext uri="{FF2B5EF4-FFF2-40B4-BE49-F238E27FC236}">
                <a16:creationId xmlns:a16="http://schemas.microsoft.com/office/drawing/2014/main" id="{1E4B4DB2-52C3-48A3-743D-EE4ED4D7E9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48439" y="1026447"/>
            <a:ext cx="10343561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0" lang="en-US" altLang="zh-CN" sz="2800" b="1" dirty="0">
                <a:solidFill>
                  <a:srgbClr val="FF0000"/>
                </a:solidFill>
                <a:latin typeface="+mn-lt"/>
              </a:rPr>
              <a:t>Definition</a:t>
            </a:r>
            <a:r>
              <a:rPr kumimoji="0" lang="zh-CN" altLang="en-US" sz="2800" b="1" dirty="0">
                <a:latin typeface="+mn-lt"/>
              </a:rPr>
              <a:t>：</a:t>
            </a:r>
            <a:r>
              <a:rPr kumimoji="0" lang="en-US" altLang="zh-CN" sz="2800" b="1" dirty="0">
                <a:latin typeface="+mn-lt"/>
              </a:rPr>
              <a:t>Let </a:t>
            </a:r>
            <a:r>
              <a:rPr kumimoji="0" lang="en-US" altLang="zh-CN" sz="2800" b="1" i="1" dirty="0">
                <a:latin typeface="+mn-lt"/>
              </a:rPr>
              <a:t>m </a:t>
            </a:r>
            <a:r>
              <a:rPr kumimoji="0" lang="en-US" altLang="zh-CN" sz="2800" b="1" dirty="0">
                <a:latin typeface="+mn-lt"/>
              </a:rPr>
              <a:t>be a positive integer</a:t>
            </a:r>
            <a:r>
              <a:rPr kumimoji="0" lang="zh-CN" altLang="en-US" sz="2800" b="1" dirty="0">
                <a:latin typeface="+mn-lt"/>
              </a:rPr>
              <a:t> </a:t>
            </a:r>
            <a:r>
              <a:rPr kumimoji="0" lang="en-US" altLang="zh-CN" sz="2800" b="1" dirty="0">
                <a:latin typeface="+mn-lt"/>
              </a:rPr>
              <a:t>and </a:t>
            </a:r>
            <a:r>
              <a:rPr kumimoji="0" lang="en-US" altLang="zh-CN" sz="2800" b="1" i="1" dirty="0">
                <a:latin typeface="+mn-lt"/>
              </a:rPr>
              <a:t>x</a:t>
            </a:r>
            <a:r>
              <a:rPr kumimoji="0" lang="en-US" altLang="zh-CN" sz="2800" b="1" dirty="0">
                <a:latin typeface="+mn-lt"/>
              </a:rPr>
              <a:t>, </a:t>
            </a:r>
            <a:r>
              <a:rPr kumimoji="0" lang="en-US" altLang="zh-CN" sz="2800" b="1" i="1" dirty="0" err="1">
                <a:latin typeface="+mn-lt"/>
              </a:rPr>
              <a:t>y</a:t>
            </a:r>
            <a:r>
              <a:rPr kumimoji="0" lang="en-US" altLang="zh-CN" sz="2800" b="1" dirty="0" err="1">
                <a:latin typeface="+mn-lt"/>
                <a:sym typeface="Symbol" panose="05050102010706020507" pitchFamily="18" charset="2"/>
              </a:rPr>
              <a:t>Z</a:t>
            </a:r>
            <a:r>
              <a:rPr kumimoji="0" lang="en-US" altLang="zh-CN" sz="2800" b="1" dirty="0">
                <a:latin typeface="+mn-lt"/>
                <a:sym typeface="Symbol" panose="05050102010706020507" pitchFamily="18" charset="2"/>
              </a:rPr>
              <a:t>. </a:t>
            </a:r>
            <a:r>
              <a:rPr kumimoji="0" lang="en-US" altLang="zh-CN" sz="2800" b="1" dirty="0">
                <a:latin typeface="+mn-lt"/>
              </a:rPr>
              <a:t>For an integer </a:t>
            </a:r>
            <a:r>
              <a:rPr kumimoji="0" lang="en-US" altLang="zh-CN" sz="2800" b="1" i="1" dirty="0">
                <a:latin typeface="+mn-lt"/>
              </a:rPr>
              <a:t>n</a:t>
            </a:r>
            <a:r>
              <a:rPr kumimoji="0" lang="en-US" altLang="zh-CN" sz="2800" b="1" dirty="0">
                <a:latin typeface="+mn-lt"/>
              </a:rPr>
              <a:t>, if</a:t>
            </a:r>
            <a:r>
              <a:rPr kumimoji="0" lang="zh-CN" altLang="en-US" sz="2800" b="1" dirty="0">
                <a:latin typeface="+mn-lt"/>
              </a:rPr>
              <a:t> </a:t>
            </a:r>
            <a:r>
              <a:rPr kumimoji="0" lang="en-US" altLang="zh-CN" sz="2800" b="1" dirty="0">
                <a:latin typeface="+mn-lt"/>
              </a:rPr>
              <a:t>there is  </a:t>
            </a:r>
            <a:r>
              <a:rPr kumimoji="0" lang="en-US" altLang="zh-CN" sz="2800" b="1" i="1" dirty="0">
                <a:solidFill>
                  <a:srgbClr val="0070C0"/>
                </a:solidFill>
                <a:latin typeface="+mn-lt"/>
              </a:rPr>
              <a:t>x-y = n</a:t>
            </a:r>
            <a:r>
              <a:rPr kumimoji="0" lang="el-GR" altLang="zh-CN" sz="2800" b="1" i="1" dirty="0">
                <a:solidFill>
                  <a:srgbClr val="0070C0"/>
                </a:solidFill>
                <a:latin typeface="+mn-lt"/>
                <a:cs typeface="Times New Roman" panose="02020603050405020304" pitchFamily="18" charset="0"/>
              </a:rPr>
              <a:t>·</a:t>
            </a:r>
            <a:r>
              <a:rPr kumimoji="0" lang="en-US" altLang="zh-CN" sz="2800" b="1" i="1" dirty="0">
                <a:solidFill>
                  <a:srgbClr val="0070C0"/>
                </a:solidFill>
                <a:latin typeface="+mn-lt"/>
                <a:cs typeface="Times New Roman" panose="02020603050405020304" pitchFamily="18" charset="0"/>
              </a:rPr>
              <a:t>m</a:t>
            </a:r>
            <a:r>
              <a:rPr kumimoji="0" lang="en-US" altLang="zh-CN" sz="2800" b="1" dirty="0">
                <a:latin typeface="+mn-lt"/>
              </a:rPr>
              <a:t>, then </a:t>
            </a:r>
            <a:r>
              <a:rPr kumimoji="0" lang="en-US" altLang="zh-CN" sz="2800" b="1" i="1" dirty="0">
                <a:latin typeface="+mn-lt"/>
              </a:rPr>
              <a:t>x </a:t>
            </a:r>
            <a:r>
              <a:rPr kumimoji="0" lang="en-US" altLang="zh-CN" sz="2800" b="1" dirty="0">
                <a:latin typeface="+mn-lt"/>
              </a:rPr>
              <a:t>and</a:t>
            </a:r>
            <a:r>
              <a:rPr kumimoji="0" lang="en-US" altLang="zh-CN" sz="2800" b="1" i="1" dirty="0">
                <a:latin typeface="+mn-lt"/>
              </a:rPr>
              <a:t> y </a:t>
            </a:r>
            <a:r>
              <a:rPr kumimoji="0" lang="en-US" altLang="zh-CN" sz="2800" b="1" dirty="0">
                <a:latin typeface="+mn-lt"/>
              </a:rPr>
              <a:t>are </a:t>
            </a:r>
            <a:r>
              <a:rPr kumimoji="0" lang="en-US" altLang="zh-CN" sz="2800" b="1" dirty="0">
                <a:solidFill>
                  <a:srgbClr val="FF0000"/>
                </a:solidFill>
                <a:latin typeface="+mn-lt"/>
              </a:rPr>
              <a:t>congruence (</a:t>
            </a:r>
            <a:r>
              <a:rPr kumimoji="0" lang="zh-CN" altLang="en-US" sz="2800" b="1" dirty="0">
                <a:solidFill>
                  <a:srgbClr val="FF0000"/>
                </a:solidFill>
                <a:latin typeface="+mn-lt"/>
              </a:rPr>
              <a:t>同余</a:t>
            </a:r>
            <a:r>
              <a:rPr kumimoji="0" lang="en-US" altLang="zh-CN" sz="2800" b="1" dirty="0">
                <a:solidFill>
                  <a:srgbClr val="FF0000"/>
                </a:solidFill>
                <a:latin typeface="+mn-lt"/>
              </a:rPr>
              <a:t>) modulo</a:t>
            </a:r>
            <a:r>
              <a:rPr kumimoji="0" lang="en-US" altLang="zh-CN" sz="2800" b="1" i="1" dirty="0">
                <a:solidFill>
                  <a:srgbClr val="FF0000"/>
                </a:solidFill>
                <a:latin typeface="+mn-lt"/>
              </a:rPr>
              <a:t> m</a:t>
            </a:r>
            <a:r>
              <a:rPr kumimoji="0" lang="en-US" altLang="zh-CN" sz="2800" b="1" i="1" dirty="0">
                <a:latin typeface="+mn-lt"/>
              </a:rPr>
              <a:t> </a:t>
            </a:r>
            <a:r>
              <a:rPr kumimoji="0" lang="en-US" altLang="zh-CN" sz="2800" b="1" dirty="0">
                <a:latin typeface="+mn-lt"/>
              </a:rPr>
              <a:t>and are expressed as:</a:t>
            </a:r>
            <a:r>
              <a:rPr kumimoji="0" lang="zh-CN" altLang="en-US" sz="2800" b="1" dirty="0">
                <a:latin typeface="+mn-lt"/>
              </a:rPr>
              <a:t> </a:t>
            </a:r>
            <a:r>
              <a:rPr kumimoji="0" lang="en-US" altLang="zh-CN" sz="2800" b="1" i="1" dirty="0" err="1">
                <a:solidFill>
                  <a:srgbClr val="FF0000"/>
                </a:solidFill>
                <a:latin typeface="+mn-lt"/>
              </a:rPr>
              <a:t>x</a:t>
            </a:r>
            <a:r>
              <a:rPr kumimoji="0" lang="en-US" altLang="zh-CN" sz="2800" b="1" dirty="0" err="1">
                <a:solidFill>
                  <a:srgbClr val="FF0000"/>
                </a:solidFill>
                <a:latin typeface="+mn-lt"/>
                <a:sym typeface="Symbol" panose="05050102010706020507" pitchFamily="18" charset="2"/>
              </a:rPr>
              <a:t></a:t>
            </a:r>
            <a:r>
              <a:rPr kumimoji="0" lang="en-US" altLang="zh-CN" sz="2800" b="1" i="1" dirty="0" err="1">
                <a:solidFill>
                  <a:srgbClr val="FF0000"/>
                </a:solidFill>
                <a:latin typeface="+mn-lt"/>
                <a:sym typeface="Symbol" panose="05050102010706020507" pitchFamily="18" charset="2"/>
              </a:rPr>
              <a:t>y</a:t>
            </a:r>
            <a:r>
              <a:rPr kumimoji="0" lang="en-US" altLang="zh-CN" sz="2800" b="1" dirty="0">
                <a:solidFill>
                  <a:srgbClr val="FF0000"/>
                </a:solidFill>
                <a:latin typeface="+mn-lt"/>
                <a:sym typeface="Symbol" panose="05050102010706020507" pitchFamily="18" charset="2"/>
              </a:rPr>
              <a:t> (mod </a:t>
            </a:r>
            <a:r>
              <a:rPr kumimoji="0" lang="en-US" altLang="zh-CN" sz="2800" b="1" i="1" dirty="0">
                <a:solidFill>
                  <a:srgbClr val="FF0000"/>
                </a:solidFill>
                <a:latin typeface="+mn-lt"/>
                <a:sym typeface="Symbol" panose="05050102010706020507" pitchFamily="18" charset="2"/>
              </a:rPr>
              <a:t>m</a:t>
            </a:r>
            <a:r>
              <a:rPr kumimoji="0" lang="en-US" altLang="zh-CN" sz="2800" b="1" dirty="0">
                <a:solidFill>
                  <a:srgbClr val="FF0000"/>
                </a:solidFill>
                <a:latin typeface="+mn-lt"/>
                <a:sym typeface="Symbol" panose="05050102010706020507" pitchFamily="18" charset="2"/>
              </a:rPr>
              <a:t>)</a:t>
            </a:r>
            <a:endParaRPr kumimoji="0" lang="zh-CN" altLang="en-US" sz="28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17" name="Rectangle 13">
            <a:extLst>
              <a:ext uri="{FF2B5EF4-FFF2-40B4-BE49-F238E27FC236}">
                <a16:creationId xmlns:a16="http://schemas.microsoft.com/office/drawing/2014/main" id="{1711BAAD-D59B-7CAC-2D48-440144C7CB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6364" y="3706940"/>
            <a:ext cx="1841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kumimoji="0" lang="zh-CN" altLang="en-US" sz="2400" b="1">
              <a:latin typeface="Times New Roman" panose="02020603050405020304" pitchFamily="18" charset="0"/>
            </a:endParaRPr>
          </a:p>
        </p:txBody>
      </p:sp>
      <p:sp>
        <p:nvSpPr>
          <p:cNvPr id="18" name="Rectangle 16">
            <a:extLst>
              <a:ext uri="{FF2B5EF4-FFF2-40B4-BE49-F238E27FC236}">
                <a16:creationId xmlns:a16="http://schemas.microsoft.com/office/drawing/2014/main" id="{34DA1CB4-FC68-944F-46F9-359941E2E7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6364" y="3745040"/>
            <a:ext cx="1841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kumimoji="0" lang="zh-CN" altLang="en-US" sz="2400" b="1">
              <a:latin typeface="Times New Roman" panose="02020603050405020304" pitchFamily="18" charset="0"/>
            </a:endParaRPr>
          </a:p>
        </p:txBody>
      </p:sp>
      <p:sp>
        <p:nvSpPr>
          <p:cNvPr id="19" name="Text Box 5">
            <a:extLst>
              <a:ext uri="{FF2B5EF4-FFF2-40B4-BE49-F238E27FC236}">
                <a16:creationId xmlns:a16="http://schemas.microsoft.com/office/drawing/2014/main" id="{C3F3BDFA-7F8B-13C4-E663-69430CBE49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40513" y="2455150"/>
            <a:ext cx="9707453" cy="954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0" lang="en-US" altLang="zh-CN" sz="2800" b="1" i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Theorem</a:t>
            </a:r>
            <a:r>
              <a:rPr kumimoji="0"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kumimoji="0"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Let </a:t>
            </a:r>
            <a:r>
              <a:rPr kumimoji="0"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kumimoji="0"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be a relation on a subset </a:t>
            </a:r>
            <a:r>
              <a:rPr kumimoji="0"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kumimoji="0"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</a:t>
            </a:r>
            <a:r>
              <a:rPr kumimoji="0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kumimoji="0"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kumimoji="0" lang="en-US" altLang="zh-CN" sz="2800" i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xRy</a:t>
            </a:r>
            <a:r>
              <a:rPr kumimoji="0" lang="en-US" altLang="zh-CN" sz="2800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</a:t>
            </a:r>
            <a:r>
              <a:rPr kumimoji="0" lang="en-US" altLang="zh-CN" sz="2800" i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kumimoji="0" lang="en-US" altLang="zh-CN" sz="2800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</a:t>
            </a:r>
            <a:r>
              <a:rPr kumimoji="0" lang="en-US" altLang="zh-CN" sz="2800" i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y</a:t>
            </a:r>
            <a:r>
              <a:rPr kumimoji="0" lang="en-US" altLang="zh-CN" sz="28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(mod </a:t>
            </a:r>
            <a:r>
              <a:rPr kumimoji="0" lang="en-US" altLang="zh-CN" sz="2800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m</a:t>
            </a:r>
            <a:r>
              <a:rPr kumimoji="0" lang="en-US" altLang="zh-CN" sz="28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). </a:t>
            </a:r>
            <a:r>
              <a:rPr kumimoji="0"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Then </a:t>
            </a:r>
            <a:r>
              <a:rPr kumimoji="0"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R</a:t>
            </a:r>
            <a:r>
              <a:rPr kumimoji="0"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kumimoji="0"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an </a:t>
            </a:r>
            <a:r>
              <a:rPr kumimoji="0"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equivalence relation</a:t>
            </a:r>
            <a:r>
              <a:rPr kumimoji="0"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kumimoji="0"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</a:p>
        </p:txBody>
      </p:sp>
      <p:sp>
        <p:nvSpPr>
          <p:cNvPr id="20" name="Text Box 5">
            <a:extLst>
              <a:ext uri="{FF2B5EF4-FFF2-40B4-BE49-F238E27FC236}">
                <a16:creationId xmlns:a16="http://schemas.microsoft.com/office/drawing/2014/main" id="{048A4672-E6CC-1C84-96C1-15F0B5441D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48439" y="3404714"/>
            <a:ext cx="10666014" cy="483209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kumimoji="0" lang="en-US" altLang="zh-CN" sz="2800" b="1" i="1" dirty="0">
                <a:cs typeface="Times New Roman" panose="02020603050405020304" pitchFamily="18" charset="0"/>
              </a:rPr>
              <a:t>Proof</a:t>
            </a:r>
            <a:r>
              <a:rPr kumimoji="0" lang="en-US" altLang="zh-CN" sz="2800" dirty="0">
                <a:cs typeface="Times New Roman" panose="02020603050405020304" pitchFamily="18" charset="0"/>
                <a:sym typeface="Wingdings" panose="05000000000000000000" pitchFamily="2" charset="2"/>
              </a:rPr>
              <a:t>: (1) If </a:t>
            </a:r>
            <a:r>
              <a:rPr kumimoji="0" lang="en-US" altLang="zh-CN" sz="2800" i="1" dirty="0">
                <a:cs typeface="Times New Roman" panose="02020603050405020304" pitchFamily="18" charset="0"/>
                <a:sym typeface="Wingdings" panose="05000000000000000000" pitchFamily="2" charset="2"/>
              </a:rPr>
              <a:t>A</a:t>
            </a:r>
            <a:r>
              <a:rPr kumimoji="0" lang="en-US" altLang="zh-CN" sz="2800" dirty="0">
                <a:cs typeface="Times New Roman" panose="02020603050405020304" pitchFamily="18" charset="0"/>
                <a:sym typeface="Wingdings" panose="05000000000000000000" pitchFamily="2" charset="2"/>
              </a:rPr>
              <a:t>=</a:t>
            </a:r>
            <a:r>
              <a:rPr kumimoji="0" lang="en-US" altLang="zh-CN" sz="2800" dirty="0">
                <a:cs typeface="Times New Roman" panose="02020603050405020304" pitchFamily="18" charset="0"/>
                <a:sym typeface="Symbol" panose="05050102010706020507" pitchFamily="18" charset="2"/>
              </a:rPr>
              <a:t></a:t>
            </a:r>
            <a:r>
              <a:rPr kumimoji="0" lang="en-US" altLang="zh-CN" sz="2800" dirty="0">
                <a:cs typeface="Times New Roman" panose="02020603050405020304" pitchFamily="18" charset="0"/>
                <a:sym typeface="Wingdings" panose="05000000000000000000" pitchFamily="2" charset="2"/>
              </a:rPr>
              <a:t>, then </a:t>
            </a:r>
            <a:r>
              <a:rPr kumimoji="0" lang="en-US" altLang="zh-CN" sz="2800" i="1" dirty="0">
                <a:cs typeface="Times New Roman" panose="02020603050405020304" pitchFamily="18" charset="0"/>
                <a:sym typeface="Wingdings" panose="05000000000000000000" pitchFamily="2" charset="2"/>
              </a:rPr>
              <a:t>R</a:t>
            </a:r>
            <a:r>
              <a:rPr kumimoji="0" lang="en-US" altLang="zh-CN" sz="2800" dirty="0">
                <a:cs typeface="Times New Roman" panose="02020603050405020304" pitchFamily="18" charset="0"/>
                <a:sym typeface="Wingdings" panose="05000000000000000000" pitchFamily="2" charset="2"/>
              </a:rPr>
              <a:t> is </a:t>
            </a:r>
            <a:r>
              <a:rPr kumimoji="0" lang="en-US" altLang="zh-CN" sz="2800" dirty="0">
                <a:cs typeface="Times New Roman" panose="02020603050405020304" pitchFamily="18" charset="0"/>
              </a:rPr>
              <a:t>an equivalence relation.</a:t>
            </a:r>
          </a:p>
          <a:p>
            <a:pPr eaLnBrk="1" hangingPunct="1">
              <a:spcBef>
                <a:spcPct val="50000"/>
              </a:spcBef>
              <a:defRPr/>
            </a:pPr>
            <a:r>
              <a:rPr kumimoji="0" lang="en-US" altLang="zh-CN" sz="2800" dirty="0">
                <a:cs typeface="Times New Roman" panose="02020603050405020304" pitchFamily="18" charset="0"/>
              </a:rPr>
              <a:t>(2) If </a:t>
            </a:r>
            <a:r>
              <a:rPr kumimoji="0" lang="en-US" altLang="zh-CN" sz="2800" i="1" dirty="0">
                <a:cs typeface="Times New Roman" panose="02020603050405020304" pitchFamily="18" charset="0"/>
              </a:rPr>
              <a:t>A</a:t>
            </a:r>
            <a:r>
              <a:rPr kumimoji="0" lang="en-US" altLang="zh-CN" sz="2800" dirty="0">
                <a:cs typeface="Times New Roman" panose="02020603050405020304" pitchFamily="18" charset="0"/>
                <a:sym typeface="Symbol" panose="05050102010706020507" pitchFamily="18" charset="2"/>
              </a:rPr>
              <a:t>, then</a:t>
            </a:r>
          </a:p>
          <a:p>
            <a:pPr marL="514350" indent="-514350" eaLnBrk="1" hangingPunct="1">
              <a:spcBef>
                <a:spcPct val="50000"/>
              </a:spcBef>
              <a:buFont typeface="+mj-ea"/>
              <a:buAutoNum type="circleNumDbPlain"/>
              <a:defRPr/>
            </a:pPr>
            <a:r>
              <a:rPr kumimoji="0" lang="en-US" altLang="zh-CN" sz="2800" dirty="0"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kumimoji="0" lang="en-US" altLang="zh-CN" sz="2800" i="1" dirty="0" err="1">
                <a:cs typeface="Times New Roman" panose="02020603050405020304" pitchFamily="18" charset="0"/>
                <a:sym typeface="Symbol" panose="05050102010706020507" pitchFamily="18" charset="2"/>
              </a:rPr>
              <a:t>x</a:t>
            </a:r>
            <a:r>
              <a:rPr kumimoji="0" lang="en-US" altLang="zh-CN" sz="2800" dirty="0" err="1">
                <a:cs typeface="Times New Roman" panose="02020603050405020304" pitchFamily="18" charset="0"/>
                <a:sym typeface="Symbol" panose="05050102010706020507" pitchFamily="18" charset="2"/>
              </a:rPr>
              <a:t></a:t>
            </a:r>
            <a:r>
              <a:rPr kumimoji="0" lang="en-US" altLang="zh-CN" sz="2800" i="1" dirty="0" err="1">
                <a:cs typeface="Times New Roman" panose="02020603050405020304" pitchFamily="18" charset="0"/>
                <a:sym typeface="Symbol" panose="05050102010706020507" pitchFamily="18" charset="2"/>
              </a:rPr>
              <a:t>A</a:t>
            </a:r>
            <a:r>
              <a:rPr kumimoji="0" lang="en-US" altLang="zh-CN" sz="2800" dirty="0">
                <a:cs typeface="Times New Roman" panose="02020603050405020304" pitchFamily="18" charset="0"/>
                <a:sym typeface="Symbol" panose="05050102010706020507" pitchFamily="18" charset="2"/>
              </a:rPr>
              <a:t>(</a:t>
            </a:r>
            <a:r>
              <a:rPr kumimoji="0" lang="en-US" altLang="zh-CN" sz="2800" i="1" dirty="0">
                <a:cs typeface="Times New Roman" panose="02020603050405020304" pitchFamily="18" charset="0"/>
                <a:sym typeface="Symbol" panose="05050102010706020507" pitchFamily="18" charset="2"/>
              </a:rPr>
              <a:t>x</a:t>
            </a:r>
            <a:r>
              <a:rPr kumimoji="0" lang="en-US" altLang="zh-CN" sz="2800" dirty="0">
                <a:cs typeface="Times New Roman" panose="02020603050405020304" pitchFamily="18" charset="0"/>
                <a:sym typeface="Symbol" panose="05050102010706020507" pitchFamily="18" charset="2"/>
              </a:rPr>
              <a:t>-</a:t>
            </a:r>
            <a:r>
              <a:rPr kumimoji="0" lang="en-US" altLang="zh-CN" sz="2800" i="1" dirty="0">
                <a:cs typeface="Times New Roman" panose="02020603050405020304" pitchFamily="18" charset="0"/>
                <a:sym typeface="Symbol" panose="05050102010706020507" pitchFamily="18" charset="2"/>
              </a:rPr>
              <a:t>x</a:t>
            </a:r>
            <a:r>
              <a:rPr kumimoji="0" lang="en-US" altLang="zh-CN" sz="2800" dirty="0">
                <a:cs typeface="Times New Roman" panose="02020603050405020304" pitchFamily="18" charset="0"/>
                <a:sym typeface="Symbol" panose="05050102010706020507" pitchFamily="18" charset="2"/>
              </a:rPr>
              <a:t>)=0</a:t>
            </a:r>
            <a:r>
              <a:rPr kumimoji="0" lang="el-GR" altLang="zh-CN" sz="2800" i="1" dirty="0">
                <a:cs typeface="Times New Roman" panose="02020603050405020304" pitchFamily="18" charset="0"/>
              </a:rPr>
              <a:t>·</a:t>
            </a:r>
            <a:r>
              <a:rPr kumimoji="0" lang="en-US" altLang="zh-CN" sz="2800" i="1" dirty="0" err="1">
                <a:cs typeface="Times New Roman" panose="02020603050405020304" pitchFamily="18" charset="0"/>
              </a:rPr>
              <a:t>m</a:t>
            </a:r>
            <a:r>
              <a:rPr kumimoji="0" lang="en-US" altLang="zh-CN" sz="2800" dirty="0" err="1">
                <a:sym typeface="Symbol" panose="05050102010706020507" pitchFamily="18" charset="2"/>
              </a:rPr>
              <a:t></a:t>
            </a:r>
            <a:r>
              <a:rPr kumimoji="0" lang="en-US" altLang="zh-CN" sz="2800" i="1" dirty="0" err="1"/>
              <a:t>xRx</a:t>
            </a:r>
            <a:endParaRPr kumimoji="0" lang="en-US" altLang="zh-CN" sz="2800" i="1" dirty="0"/>
          </a:p>
          <a:p>
            <a:pPr marL="514350" indent="-514350" eaLnBrk="1" hangingPunct="1">
              <a:spcBef>
                <a:spcPct val="50000"/>
              </a:spcBef>
              <a:buFont typeface="+mj-ea"/>
              <a:buAutoNum type="circleNumDbPlain"/>
              <a:defRPr/>
            </a:pPr>
            <a:r>
              <a:rPr kumimoji="0" lang="en-US" altLang="zh-CN" sz="2800" dirty="0"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kumimoji="0" lang="en-US" altLang="zh-CN" sz="2800" i="1" dirty="0" err="1">
                <a:cs typeface="Times New Roman" panose="02020603050405020304" pitchFamily="18" charset="0"/>
                <a:sym typeface="Symbol" panose="05050102010706020507" pitchFamily="18" charset="2"/>
              </a:rPr>
              <a:t>x</a:t>
            </a:r>
            <a:r>
              <a:rPr kumimoji="0" lang="en-US" altLang="zh-CN" sz="2800" dirty="0" err="1">
                <a:cs typeface="Times New Roman" panose="02020603050405020304" pitchFamily="18" charset="0"/>
                <a:sym typeface="Symbol" panose="05050102010706020507" pitchFamily="18" charset="2"/>
              </a:rPr>
              <a:t>,</a:t>
            </a:r>
            <a:r>
              <a:rPr kumimoji="0" lang="en-US" altLang="zh-CN" sz="2800" i="1" dirty="0" err="1">
                <a:cs typeface="Times New Roman" panose="02020603050405020304" pitchFamily="18" charset="0"/>
                <a:sym typeface="Symbol" panose="05050102010706020507" pitchFamily="18" charset="2"/>
              </a:rPr>
              <a:t>y</a:t>
            </a:r>
            <a:r>
              <a:rPr kumimoji="0" lang="en-US" altLang="zh-CN" sz="2800" dirty="0" err="1">
                <a:cs typeface="Times New Roman" panose="02020603050405020304" pitchFamily="18" charset="0"/>
                <a:sym typeface="Symbol" panose="05050102010706020507" pitchFamily="18" charset="2"/>
              </a:rPr>
              <a:t></a:t>
            </a:r>
            <a:r>
              <a:rPr kumimoji="0" lang="en-US" altLang="zh-CN" sz="2800" i="1" dirty="0" err="1">
                <a:cs typeface="Times New Roman" panose="02020603050405020304" pitchFamily="18" charset="0"/>
                <a:sym typeface="Symbol" panose="05050102010706020507" pitchFamily="18" charset="2"/>
              </a:rPr>
              <a:t>A</a:t>
            </a:r>
            <a:r>
              <a:rPr kumimoji="0" lang="en-US" altLang="zh-CN" sz="2800" dirty="0" err="1">
                <a:cs typeface="Times New Roman" panose="02020603050405020304" pitchFamily="18" charset="0"/>
                <a:sym typeface="Symbol" panose="05050102010706020507" pitchFamily="18" charset="2"/>
              </a:rPr>
              <a:t></a:t>
            </a:r>
            <a:r>
              <a:rPr kumimoji="0" lang="en-US" altLang="zh-CN" sz="2800" i="1" dirty="0" err="1">
                <a:cs typeface="Times New Roman" panose="02020603050405020304" pitchFamily="18" charset="0"/>
                <a:sym typeface="Symbol" panose="05050102010706020507" pitchFamily="18" charset="2"/>
              </a:rPr>
              <a:t>xRy</a:t>
            </a:r>
            <a:r>
              <a:rPr kumimoji="0" lang="en-US" altLang="zh-CN" sz="2800" dirty="0">
                <a:cs typeface="Times New Roman" panose="02020603050405020304" pitchFamily="18" charset="0"/>
                <a:sym typeface="Symbol" panose="05050102010706020507" pitchFamily="18" charset="2"/>
              </a:rPr>
              <a:t></a:t>
            </a:r>
            <a:r>
              <a:rPr kumimoji="0" lang="en-US" altLang="zh-CN" sz="2800" i="1" dirty="0">
                <a:cs typeface="Times New Roman" panose="02020603050405020304" pitchFamily="18" charset="0"/>
                <a:sym typeface="Symbol" panose="05050102010706020507" pitchFamily="18" charset="2"/>
              </a:rPr>
              <a:t>n</a:t>
            </a:r>
            <a:r>
              <a:rPr kumimoji="0" lang="en-US" altLang="zh-CN" sz="2800" dirty="0">
                <a:cs typeface="Times New Roman" panose="02020603050405020304" pitchFamily="18" charset="0"/>
                <a:sym typeface="Symbol" panose="05050102010706020507" pitchFamily="18" charset="2"/>
              </a:rPr>
              <a:t>(</a:t>
            </a:r>
            <a:r>
              <a:rPr kumimoji="0" lang="en-US" altLang="zh-CN" sz="2800" i="1" dirty="0" err="1">
                <a:cs typeface="Times New Roman" panose="02020603050405020304" pitchFamily="18" charset="0"/>
                <a:sym typeface="Symbol" panose="05050102010706020507" pitchFamily="18" charset="2"/>
              </a:rPr>
              <a:t>n</a:t>
            </a:r>
            <a:r>
              <a:rPr kumimoji="0" lang="en-US" altLang="zh-CN" sz="2800" dirty="0" err="1">
                <a:cs typeface="Times New Roman" panose="02020603050405020304" pitchFamily="18" charset="0"/>
                <a:sym typeface="Symbol" panose="05050102010706020507" pitchFamily="18" charset="2"/>
              </a:rPr>
              <a:t></a:t>
            </a:r>
            <a:r>
              <a:rPr kumimoji="0" lang="en-US" altLang="zh-CN" sz="2800" b="1" dirty="0" err="1">
                <a:cs typeface="Times New Roman" panose="02020603050405020304" pitchFamily="18" charset="0"/>
                <a:sym typeface="Symbol" panose="05050102010706020507" pitchFamily="18" charset="2"/>
              </a:rPr>
              <a:t>Z</a:t>
            </a:r>
            <a:r>
              <a:rPr kumimoji="0" lang="en-US" altLang="zh-CN" sz="2800" dirty="0">
                <a:cs typeface="Times New Roman" panose="02020603050405020304" pitchFamily="18" charset="0"/>
                <a:sym typeface="Symbol" panose="05050102010706020507" pitchFamily="18" charset="2"/>
              </a:rPr>
              <a:t></a:t>
            </a:r>
            <a:r>
              <a:rPr kumimoji="0" lang="en-US" altLang="zh-CN" sz="2800" dirty="0">
                <a:solidFill>
                  <a:srgbClr val="0070C0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(</a:t>
            </a:r>
            <a:r>
              <a:rPr kumimoji="0" lang="en-US" altLang="zh-CN" sz="2800" i="1" dirty="0">
                <a:solidFill>
                  <a:srgbClr val="0070C0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x</a:t>
            </a:r>
            <a:r>
              <a:rPr kumimoji="0" lang="en-US" altLang="zh-CN" sz="2800" dirty="0">
                <a:solidFill>
                  <a:srgbClr val="0070C0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-</a:t>
            </a:r>
            <a:r>
              <a:rPr kumimoji="0" lang="en-US" altLang="zh-CN" sz="2800" i="1" dirty="0">
                <a:solidFill>
                  <a:srgbClr val="0070C0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y</a:t>
            </a:r>
            <a:r>
              <a:rPr kumimoji="0" lang="en-US" altLang="zh-CN" sz="2800" dirty="0">
                <a:solidFill>
                  <a:srgbClr val="0070C0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)=</a:t>
            </a:r>
            <a:r>
              <a:rPr kumimoji="0" lang="en-US" altLang="zh-CN" sz="2800" i="1" dirty="0">
                <a:solidFill>
                  <a:srgbClr val="0070C0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n</a:t>
            </a:r>
            <a:r>
              <a:rPr kumimoji="0" lang="el-GR" altLang="zh-CN" sz="2800" i="1" dirty="0">
                <a:solidFill>
                  <a:srgbClr val="0070C0"/>
                </a:solidFill>
                <a:cs typeface="Times New Roman" panose="02020603050405020304" pitchFamily="18" charset="0"/>
              </a:rPr>
              <a:t>·</a:t>
            </a:r>
            <a:r>
              <a:rPr kumimoji="0" lang="en-US" altLang="zh-CN" sz="2800" i="1" dirty="0">
                <a:solidFill>
                  <a:srgbClr val="0070C0"/>
                </a:solidFill>
                <a:cs typeface="Times New Roman" panose="02020603050405020304" pitchFamily="18" charset="0"/>
              </a:rPr>
              <a:t>m</a:t>
            </a:r>
            <a:r>
              <a:rPr kumimoji="0" lang="en-US" altLang="zh-CN" sz="2800" i="1" dirty="0">
                <a:cs typeface="Times New Roman" panose="02020603050405020304" pitchFamily="18" charset="0"/>
              </a:rPr>
              <a:t>)</a:t>
            </a:r>
            <a:r>
              <a:rPr kumimoji="0" lang="en-US" altLang="zh-CN" sz="2800" dirty="0">
                <a:sym typeface="Symbol" panose="05050102010706020507" pitchFamily="18" charset="2"/>
              </a:rPr>
              <a:t></a:t>
            </a:r>
            <a:r>
              <a:rPr kumimoji="0" lang="en-US" altLang="zh-CN" sz="2800" dirty="0">
                <a:cs typeface="Times New Roman" panose="02020603050405020304" pitchFamily="18" charset="0"/>
                <a:sym typeface="Symbol" panose="05050102010706020507" pitchFamily="18" charset="2"/>
              </a:rPr>
              <a:t></a:t>
            </a:r>
            <a:r>
              <a:rPr kumimoji="0" lang="en-US" altLang="zh-CN" sz="2800" i="1" dirty="0">
                <a:cs typeface="Times New Roman" panose="02020603050405020304" pitchFamily="18" charset="0"/>
                <a:sym typeface="Symbol" panose="05050102010706020507" pitchFamily="18" charset="2"/>
              </a:rPr>
              <a:t>n</a:t>
            </a:r>
            <a:r>
              <a:rPr kumimoji="0" lang="en-US" altLang="zh-CN" sz="2800" dirty="0">
                <a:cs typeface="Times New Roman" panose="02020603050405020304" pitchFamily="18" charset="0"/>
                <a:sym typeface="Symbol" panose="05050102010706020507" pitchFamily="18" charset="2"/>
              </a:rPr>
              <a:t>(</a:t>
            </a:r>
            <a:r>
              <a:rPr kumimoji="0" lang="en-US" altLang="zh-CN" sz="2800" i="1" dirty="0" err="1">
                <a:cs typeface="Times New Roman" panose="02020603050405020304" pitchFamily="18" charset="0"/>
                <a:sym typeface="Symbol" panose="05050102010706020507" pitchFamily="18" charset="2"/>
              </a:rPr>
              <a:t>n</a:t>
            </a:r>
            <a:r>
              <a:rPr kumimoji="0" lang="en-US" altLang="zh-CN" sz="2800" dirty="0" err="1">
                <a:cs typeface="Times New Roman" panose="02020603050405020304" pitchFamily="18" charset="0"/>
                <a:sym typeface="Symbol" panose="05050102010706020507" pitchFamily="18" charset="2"/>
              </a:rPr>
              <a:t></a:t>
            </a:r>
            <a:r>
              <a:rPr kumimoji="0" lang="en-US" altLang="zh-CN" sz="2800" b="1" dirty="0" err="1">
                <a:cs typeface="Times New Roman" panose="02020603050405020304" pitchFamily="18" charset="0"/>
                <a:sym typeface="Symbol" panose="05050102010706020507" pitchFamily="18" charset="2"/>
              </a:rPr>
              <a:t>Z</a:t>
            </a:r>
            <a:r>
              <a:rPr kumimoji="0" lang="en-US" altLang="zh-CN" sz="2800" dirty="0">
                <a:cs typeface="Times New Roman" panose="02020603050405020304" pitchFamily="18" charset="0"/>
                <a:sym typeface="Symbol" panose="05050102010706020507" pitchFamily="18" charset="2"/>
              </a:rPr>
              <a:t></a:t>
            </a:r>
            <a:r>
              <a:rPr kumimoji="0" lang="en-US" altLang="zh-CN" sz="2800" dirty="0">
                <a:solidFill>
                  <a:srgbClr val="0070C0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(</a:t>
            </a:r>
            <a:r>
              <a:rPr kumimoji="0" lang="en-US" altLang="zh-CN" sz="2800" i="1" dirty="0">
                <a:solidFill>
                  <a:srgbClr val="0070C0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y</a:t>
            </a:r>
            <a:r>
              <a:rPr kumimoji="0" lang="en-US" altLang="zh-CN" sz="2800" dirty="0">
                <a:solidFill>
                  <a:srgbClr val="0070C0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-</a:t>
            </a:r>
            <a:r>
              <a:rPr kumimoji="0" lang="en-US" altLang="zh-CN" sz="2800" i="1" dirty="0">
                <a:solidFill>
                  <a:srgbClr val="0070C0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x</a:t>
            </a:r>
            <a:r>
              <a:rPr kumimoji="0" lang="en-US" altLang="zh-CN" sz="2800" dirty="0">
                <a:solidFill>
                  <a:srgbClr val="0070C0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)=</a:t>
            </a:r>
            <a:r>
              <a:rPr kumimoji="0" lang="en-US" altLang="zh-CN" sz="2800" i="1" dirty="0">
                <a:solidFill>
                  <a:srgbClr val="0070C0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n</a:t>
            </a:r>
            <a:r>
              <a:rPr kumimoji="0" lang="el-GR" altLang="zh-CN" sz="2800" i="1" dirty="0">
                <a:solidFill>
                  <a:srgbClr val="0070C0"/>
                </a:solidFill>
                <a:cs typeface="Times New Roman" panose="02020603050405020304" pitchFamily="18" charset="0"/>
              </a:rPr>
              <a:t>·</a:t>
            </a:r>
            <a:r>
              <a:rPr kumimoji="0" lang="en-US" altLang="zh-CN" sz="2800" i="1" dirty="0">
                <a:solidFill>
                  <a:srgbClr val="0070C0"/>
                </a:solidFill>
                <a:cs typeface="Times New Roman" panose="02020603050405020304" pitchFamily="18" charset="0"/>
              </a:rPr>
              <a:t>m</a:t>
            </a:r>
            <a:r>
              <a:rPr kumimoji="0" lang="en-US" altLang="zh-CN" sz="2800" dirty="0">
                <a:cs typeface="Times New Roman" panose="02020603050405020304" pitchFamily="18" charset="0"/>
              </a:rPr>
              <a:t>)</a:t>
            </a:r>
            <a:r>
              <a:rPr kumimoji="0" lang="en-US" altLang="zh-CN" sz="2800" dirty="0">
                <a:cs typeface="Times New Roman" panose="02020603050405020304" pitchFamily="18" charset="0"/>
                <a:sym typeface="Symbol" panose="05050102010706020507" pitchFamily="18" charset="2"/>
              </a:rPr>
              <a:t> </a:t>
            </a:r>
            <a:r>
              <a:rPr kumimoji="0" lang="en-US" altLang="zh-CN" sz="2800" i="1" dirty="0" err="1">
                <a:sym typeface="Symbol" panose="05050102010706020507" pitchFamily="18" charset="2"/>
              </a:rPr>
              <a:t>y</a:t>
            </a:r>
            <a:r>
              <a:rPr kumimoji="0" lang="en-US" altLang="zh-CN" sz="2800" i="1" dirty="0" err="1"/>
              <a:t>Rx</a:t>
            </a:r>
            <a:endParaRPr kumimoji="0" lang="en-US" altLang="zh-CN" sz="2800" i="1" dirty="0"/>
          </a:p>
          <a:p>
            <a:pPr marL="514350" indent="-514350" eaLnBrk="1" hangingPunct="1">
              <a:spcBef>
                <a:spcPct val="50000"/>
              </a:spcBef>
              <a:buFont typeface="+mj-ea"/>
              <a:buAutoNum type="circleNumDbPlain"/>
              <a:defRPr/>
            </a:pPr>
            <a:r>
              <a:rPr kumimoji="0" lang="en-US" altLang="zh-CN" sz="2800" dirty="0"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kumimoji="0" lang="en-US" altLang="zh-CN" sz="2800" i="1" dirty="0" err="1">
                <a:cs typeface="Times New Roman" panose="02020603050405020304" pitchFamily="18" charset="0"/>
                <a:sym typeface="Symbol" panose="05050102010706020507" pitchFamily="18" charset="2"/>
              </a:rPr>
              <a:t>x</a:t>
            </a:r>
            <a:r>
              <a:rPr kumimoji="0" lang="en-US" altLang="zh-CN" sz="2800" dirty="0" err="1">
                <a:cs typeface="Times New Roman" panose="02020603050405020304" pitchFamily="18" charset="0"/>
                <a:sym typeface="Symbol" panose="05050102010706020507" pitchFamily="18" charset="2"/>
              </a:rPr>
              <a:t>,</a:t>
            </a:r>
            <a:r>
              <a:rPr kumimoji="0" lang="en-US" altLang="zh-CN" sz="2800" i="1" dirty="0" err="1">
                <a:cs typeface="Times New Roman" panose="02020603050405020304" pitchFamily="18" charset="0"/>
                <a:sym typeface="Symbol" panose="05050102010706020507" pitchFamily="18" charset="2"/>
              </a:rPr>
              <a:t>y</a:t>
            </a:r>
            <a:r>
              <a:rPr kumimoji="0" lang="en-US" altLang="zh-CN" sz="2800" dirty="0" err="1">
                <a:cs typeface="Times New Roman" panose="02020603050405020304" pitchFamily="18" charset="0"/>
                <a:sym typeface="Symbol" panose="05050102010706020507" pitchFamily="18" charset="2"/>
              </a:rPr>
              <a:t>,</a:t>
            </a:r>
            <a:r>
              <a:rPr kumimoji="0" lang="en-US" altLang="zh-CN" sz="2800" i="1" dirty="0" err="1">
                <a:cs typeface="Times New Roman" panose="02020603050405020304" pitchFamily="18" charset="0"/>
                <a:sym typeface="Symbol" panose="05050102010706020507" pitchFamily="18" charset="2"/>
              </a:rPr>
              <a:t>z</a:t>
            </a:r>
            <a:r>
              <a:rPr kumimoji="0" lang="en-US" altLang="zh-CN" sz="2800" dirty="0" err="1">
                <a:cs typeface="Times New Roman" panose="02020603050405020304" pitchFamily="18" charset="0"/>
                <a:sym typeface="Symbol" panose="05050102010706020507" pitchFamily="18" charset="2"/>
              </a:rPr>
              <a:t></a:t>
            </a:r>
            <a:r>
              <a:rPr kumimoji="0" lang="en-US" altLang="zh-CN" sz="2800" i="1" dirty="0" err="1">
                <a:cs typeface="Times New Roman" panose="02020603050405020304" pitchFamily="18" charset="0"/>
                <a:sym typeface="Symbol" panose="05050102010706020507" pitchFamily="18" charset="2"/>
              </a:rPr>
              <a:t>A</a:t>
            </a:r>
            <a:r>
              <a:rPr kumimoji="0" lang="en-US" altLang="zh-CN" sz="2800" dirty="0" err="1">
                <a:cs typeface="Times New Roman" panose="02020603050405020304" pitchFamily="18" charset="0"/>
                <a:sym typeface="Symbol" panose="05050102010706020507" pitchFamily="18" charset="2"/>
              </a:rPr>
              <a:t></a:t>
            </a:r>
            <a:r>
              <a:rPr kumimoji="0" lang="en-US" altLang="zh-CN" sz="2800" i="1" dirty="0" err="1">
                <a:cs typeface="Times New Roman" panose="02020603050405020304" pitchFamily="18" charset="0"/>
                <a:sym typeface="Symbol" panose="05050102010706020507" pitchFamily="18" charset="2"/>
              </a:rPr>
              <a:t>xRy</a:t>
            </a:r>
            <a:r>
              <a:rPr kumimoji="0" lang="en-US" altLang="zh-CN" sz="2800" dirty="0" err="1">
                <a:cs typeface="Times New Roman" panose="02020603050405020304" pitchFamily="18" charset="0"/>
                <a:sym typeface="Symbol" panose="05050102010706020507" pitchFamily="18" charset="2"/>
              </a:rPr>
              <a:t></a:t>
            </a:r>
            <a:r>
              <a:rPr kumimoji="0" lang="en-US" altLang="zh-CN" sz="2800" i="1" dirty="0" err="1">
                <a:cs typeface="Times New Roman" panose="02020603050405020304" pitchFamily="18" charset="0"/>
                <a:sym typeface="Symbol" panose="05050102010706020507" pitchFamily="18" charset="2"/>
              </a:rPr>
              <a:t>yRz</a:t>
            </a:r>
            <a:r>
              <a:rPr kumimoji="0" lang="en-US" altLang="zh-CN" sz="2800" dirty="0">
                <a:cs typeface="Times New Roman" panose="02020603050405020304" pitchFamily="18" charset="0"/>
                <a:sym typeface="Symbol" panose="05050102010706020507" pitchFamily="18" charset="2"/>
              </a:rPr>
              <a:t></a:t>
            </a:r>
            <a:r>
              <a:rPr kumimoji="0" lang="en-US" altLang="zh-CN" sz="2800" i="1" dirty="0">
                <a:cs typeface="Times New Roman" panose="02020603050405020304" pitchFamily="18" charset="0"/>
                <a:sym typeface="Symbol" panose="05050102010706020507" pitchFamily="18" charset="2"/>
              </a:rPr>
              <a:t>n</a:t>
            </a:r>
            <a:r>
              <a:rPr kumimoji="0" lang="en-US" altLang="zh-CN" sz="2800" baseline="-25000" dirty="0">
                <a:cs typeface="Times New Roman" panose="02020603050405020304" pitchFamily="18" charset="0"/>
                <a:sym typeface="Symbol" panose="05050102010706020507" pitchFamily="18" charset="2"/>
              </a:rPr>
              <a:t>1</a:t>
            </a:r>
            <a:r>
              <a:rPr kumimoji="0" lang="en-US" altLang="zh-CN" sz="2800" dirty="0">
                <a:cs typeface="Times New Roman" panose="02020603050405020304" pitchFamily="18" charset="0"/>
                <a:sym typeface="Symbol" panose="05050102010706020507" pitchFamily="18" charset="2"/>
              </a:rPr>
              <a:t></a:t>
            </a:r>
            <a:r>
              <a:rPr kumimoji="0" lang="en-US" altLang="zh-CN" sz="2800" i="1" dirty="0">
                <a:cs typeface="Times New Roman" panose="02020603050405020304" pitchFamily="18" charset="0"/>
                <a:sym typeface="Symbol" panose="05050102010706020507" pitchFamily="18" charset="2"/>
              </a:rPr>
              <a:t>n</a:t>
            </a:r>
            <a:r>
              <a:rPr kumimoji="0" lang="en-US" altLang="zh-CN" sz="2800" baseline="-25000" dirty="0">
                <a:cs typeface="Times New Roman" panose="02020603050405020304" pitchFamily="18" charset="0"/>
                <a:sym typeface="Symbol" panose="05050102010706020507" pitchFamily="18" charset="2"/>
              </a:rPr>
              <a:t>2</a:t>
            </a:r>
            <a:r>
              <a:rPr kumimoji="0" lang="en-US" altLang="zh-CN" sz="2800" dirty="0">
                <a:cs typeface="Times New Roman" panose="02020603050405020304" pitchFamily="18" charset="0"/>
                <a:sym typeface="Symbol" panose="05050102010706020507" pitchFamily="18" charset="2"/>
              </a:rPr>
              <a:t>(</a:t>
            </a:r>
            <a:r>
              <a:rPr kumimoji="0" lang="en-US" altLang="zh-CN" sz="2800" i="1" dirty="0">
                <a:cs typeface="Times New Roman" panose="02020603050405020304" pitchFamily="18" charset="0"/>
                <a:sym typeface="Symbol" panose="05050102010706020507" pitchFamily="18" charset="2"/>
              </a:rPr>
              <a:t>n</a:t>
            </a:r>
            <a:r>
              <a:rPr kumimoji="0" lang="en-US" altLang="zh-CN" sz="2800" baseline="-25000" dirty="0">
                <a:cs typeface="Times New Roman" panose="02020603050405020304" pitchFamily="18" charset="0"/>
                <a:sym typeface="Symbol" panose="05050102010706020507" pitchFamily="18" charset="2"/>
              </a:rPr>
              <a:t>1</a:t>
            </a:r>
            <a:r>
              <a:rPr kumimoji="0" lang="en-US" altLang="zh-CN" sz="2800" dirty="0">
                <a:cs typeface="Times New Roman" panose="02020603050405020304" pitchFamily="18" charset="0"/>
                <a:sym typeface="Symbol" panose="05050102010706020507" pitchFamily="18" charset="2"/>
              </a:rPr>
              <a:t>,</a:t>
            </a:r>
            <a:r>
              <a:rPr kumimoji="0" lang="en-US" altLang="zh-CN" sz="2800" i="1" dirty="0">
                <a:cs typeface="Times New Roman" panose="02020603050405020304" pitchFamily="18" charset="0"/>
                <a:sym typeface="Symbol" panose="05050102010706020507" pitchFamily="18" charset="2"/>
              </a:rPr>
              <a:t>n</a:t>
            </a:r>
            <a:r>
              <a:rPr kumimoji="0" lang="en-US" altLang="zh-CN" sz="2800" baseline="-25000" dirty="0">
                <a:cs typeface="Times New Roman" panose="02020603050405020304" pitchFamily="18" charset="0"/>
                <a:sym typeface="Symbol" panose="05050102010706020507" pitchFamily="18" charset="2"/>
              </a:rPr>
              <a:t>2</a:t>
            </a:r>
            <a:r>
              <a:rPr kumimoji="0" lang="en-US" altLang="zh-CN" sz="2800" dirty="0">
                <a:cs typeface="Times New Roman" panose="02020603050405020304" pitchFamily="18" charset="0"/>
                <a:sym typeface="Symbol" panose="05050102010706020507" pitchFamily="18" charset="2"/>
              </a:rPr>
              <a:t></a:t>
            </a:r>
            <a:r>
              <a:rPr kumimoji="0" lang="en-US" altLang="zh-CN" sz="2800" b="1" dirty="0">
                <a:cs typeface="Times New Roman" panose="02020603050405020304" pitchFamily="18" charset="0"/>
                <a:sym typeface="Symbol" panose="05050102010706020507" pitchFamily="18" charset="2"/>
              </a:rPr>
              <a:t>Z</a:t>
            </a:r>
            <a:r>
              <a:rPr kumimoji="0" lang="en-US" altLang="zh-CN" sz="2800" dirty="0">
                <a:cs typeface="Times New Roman" panose="02020603050405020304" pitchFamily="18" charset="0"/>
                <a:sym typeface="Symbol" panose="05050102010706020507" pitchFamily="18" charset="2"/>
              </a:rPr>
              <a:t></a:t>
            </a:r>
            <a:r>
              <a:rPr kumimoji="0" lang="en-US" altLang="zh-CN" sz="2800" dirty="0">
                <a:solidFill>
                  <a:srgbClr val="0070C0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(</a:t>
            </a:r>
            <a:r>
              <a:rPr kumimoji="0" lang="en-US" altLang="zh-CN" sz="2800" i="1" dirty="0">
                <a:solidFill>
                  <a:srgbClr val="0070C0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x</a:t>
            </a:r>
            <a:r>
              <a:rPr kumimoji="0" lang="en-US" altLang="zh-CN" sz="2800" dirty="0">
                <a:solidFill>
                  <a:srgbClr val="0070C0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-</a:t>
            </a:r>
            <a:r>
              <a:rPr kumimoji="0" lang="en-US" altLang="zh-CN" sz="2800" i="1" dirty="0">
                <a:solidFill>
                  <a:srgbClr val="0070C0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y</a:t>
            </a:r>
            <a:r>
              <a:rPr kumimoji="0" lang="en-US" altLang="zh-CN" sz="2800" dirty="0">
                <a:solidFill>
                  <a:srgbClr val="0070C0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)=</a:t>
            </a:r>
            <a:r>
              <a:rPr kumimoji="0" lang="en-US" altLang="zh-CN" sz="2800" i="1" dirty="0">
                <a:solidFill>
                  <a:srgbClr val="0070C0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n</a:t>
            </a:r>
            <a:r>
              <a:rPr kumimoji="0" lang="en-US" altLang="zh-CN" sz="2800" baseline="-25000" dirty="0">
                <a:solidFill>
                  <a:srgbClr val="0070C0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1</a:t>
            </a:r>
            <a:r>
              <a:rPr kumimoji="0" lang="el-GR" altLang="zh-CN" sz="2800" i="1" dirty="0">
                <a:solidFill>
                  <a:srgbClr val="0070C0"/>
                </a:solidFill>
                <a:cs typeface="Times New Roman" panose="02020603050405020304" pitchFamily="18" charset="0"/>
              </a:rPr>
              <a:t>·</a:t>
            </a:r>
            <a:r>
              <a:rPr kumimoji="0" lang="en-US" altLang="zh-CN" sz="2800" i="1" dirty="0">
                <a:solidFill>
                  <a:srgbClr val="0070C0"/>
                </a:solidFill>
                <a:cs typeface="Times New Roman" panose="02020603050405020304" pitchFamily="18" charset="0"/>
              </a:rPr>
              <a:t>m</a:t>
            </a:r>
            <a:r>
              <a:rPr kumimoji="0" lang="en-US" altLang="zh-CN" sz="2800" dirty="0">
                <a:solidFill>
                  <a:srgbClr val="0070C0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kumimoji="0" lang="en-US" altLang="zh-CN" sz="2800" dirty="0">
                <a:cs typeface="Times New Roman" panose="02020603050405020304" pitchFamily="18" charset="0"/>
                <a:sym typeface="Symbol" panose="05050102010706020507" pitchFamily="18" charset="2"/>
              </a:rPr>
              <a:t></a:t>
            </a:r>
            <a:r>
              <a:rPr kumimoji="0" lang="en-US" altLang="zh-CN" sz="2800" dirty="0">
                <a:solidFill>
                  <a:srgbClr val="0070C0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(</a:t>
            </a:r>
            <a:r>
              <a:rPr kumimoji="0" lang="en-US" altLang="zh-CN" sz="2800" i="1" dirty="0">
                <a:solidFill>
                  <a:srgbClr val="0070C0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y</a:t>
            </a:r>
            <a:r>
              <a:rPr kumimoji="0" lang="en-US" altLang="zh-CN" sz="2800" dirty="0">
                <a:solidFill>
                  <a:srgbClr val="0070C0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-</a:t>
            </a:r>
            <a:r>
              <a:rPr kumimoji="0" lang="en-US" altLang="zh-CN" sz="2800" i="1" dirty="0">
                <a:solidFill>
                  <a:srgbClr val="0070C0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z</a:t>
            </a:r>
            <a:r>
              <a:rPr kumimoji="0" lang="en-US" altLang="zh-CN" sz="2800" dirty="0">
                <a:solidFill>
                  <a:srgbClr val="0070C0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)=</a:t>
            </a:r>
            <a:r>
              <a:rPr kumimoji="0" lang="en-US" altLang="zh-CN" sz="2800" i="1" dirty="0">
                <a:solidFill>
                  <a:srgbClr val="0070C0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n</a:t>
            </a:r>
            <a:r>
              <a:rPr kumimoji="0" lang="en-US" altLang="zh-CN" sz="2800" baseline="-25000" dirty="0">
                <a:solidFill>
                  <a:srgbClr val="0070C0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2</a:t>
            </a:r>
            <a:r>
              <a:rPr kumimoji="0" lang="el-GR" altLang="zh-CN" sz="2800" i="1" dirty="0">
                <a:solidFill>
                  <a:srgbClr val="0070C0"/>
                </a:solidFill>
                <a:cs typeface="Times New Roman" panose="02020603050405020304" pitchFamily="18" charset="0"/>
              </a:rPr>
              <a:t>·</a:t>
            </a:r>
            <a:r>
              <a:rPr kumimoji="0" lang="en-US" altLang="zh-CN" sz="2800" i="1" dirty="0">
                <a:solidFill>
                  <a:srgbClr val="0070C0"/>
                </a:solidFill>
                <a:cs typeface="Times New Roman" panose="02020603050405020304" pitchFamily="18" charset="0"/>
              </a:rPr>
              <a:t>m</a:t>
            </a:r>
            <a:r>
              <a:rPr kumimoji="0" lang="en-US" altLang="zh-CN" sz="2800" dirty="0">
                <a:solidFill>
                  <a:srgbClr val="0070C0"/>
                </a:solidFill>
                <a:cs typeface="Times New Roman" panose="02020603050405020304" pitchFamily="18" charset="0"/>
              </a:rPr>
              <a:t>) </a:t>
            </a:r>
            <a:r>
              <a:rPr kumimoji="0" lang="en-US" altLang="zh-CN" sz="2800" dirty="0">
                <a:sym typeface="Symbol" panose="05050102010706020507" pitchFamily="18" charset="2"/>
              </a:rPr>
              <a:t></a:t>
            </a:r>
            <a:r>
              <a:rPr kumimoji="0" lang="en-US" altLang="zh-CN" sz="2800" dirty="0">
                <a:cs typeface="Times New Roman" panose="02020603050405020304" pitchFamily="18" charset="0"/>
                <a:sym typeface="Symbol" panose="05050102010706020507" pitchFamily="18" charset="2"/>
              </a:rPr>
              <a:t></a:t>
            </a:r>
            <a:r>
              <a:rPr kumimoji="0" lang="en-US" altLang="zh-CN" sz="2800" i="1" dirty="0">
                <a:cs typeface="Times New Roman" panose="02020603050405020304" pitchFamily="18" charset="0"/>
                <a:sym typeface="Symbol" panose="05050102010706020507" pitchFamily="18" charset="2"/>
              </a:rPr>
              <a:t>n</a:t>
            </a:r>
            <a:r>
              <a:rPr kumimoji="0" lang="en-US" altLang="zh-CN" sz="2800" dirty="0">
                <a:cs typeface="Times New Roman" panose="02020603050405020304" pitchFamily="18" charset="0"/>
                <a:sym typeface="Symbol" panose="05050102010706020507" pitchFamily="18" charset="2"/>
              </a:rPr>
              <a:t>(</a:t>
            </a:r>
            <a:r>
              <a:rPr kumimoji="0" lang="en-US" altLang="zh-CN" sz="2800" i="1" dirty="0">
                <a:cs typeface="Times New Roman" panose="02020603050405020304" pitchFamily="18" charset="0"/>
                <a:sym typeface="Symbol" panose="05050102010706020507" pitchFamily="18" charset="2"/>
              </a:rPr>
              <a:t>n= n</a:t>
            </a:r>
            <a:r>
              <a:rPr kumimoji="0" lang="en-US" altLang="zh-CN" sz="2800" baseline="-25000" dirty="0">
                <a:cs typeface="Times New Roman" panose="02020603050405020304" pitchFamily="18" charset="0"/>
                <a:sym typeface="Symbol" panose="05050102010706020507" pitchFamily="18" charset="2"/>
              </a:rPr>
              <a:t>1</a:t>
            </a:r>
            <a:r>
              <a:rPr kumimoji="0" lang="en-US" altLang="zh-CN" sz="2800" dirty="0">
                <a:cs typeface="Times New Roman" panose="02020603050405020304" pitchFamily="18" charset="0"/>
                <a:sym typeface="Symbol" panose="05050102010706020507" pitchFamily="18" charset="2"/>
              </a:rPr>
              <a:t>+</a:t>
            </a:r>
            <a:r>
              <a:rPr kumimoji="0" lang="en-US" altLang="zh-CN" sz="2800" i="1" dirty="0">
                <a:cs typeface="Times New Roman" panose="02020603050405020304" pitchFamily="18" charset="0"/>
                <a:sym typeface="Symbol" panose="05050102010706020507" pitchFamily="18" charset="2"/>
              </a:rPr>
              <a:t>n</a:t>
            </a:r>
            <a:r>
              <a:rPr kumimoji="0" lang="en-US" altLang="zh-CN" sz="2800" baseline="-25000" dirty="0">
                <a:cs typeface="Times New Roman" panose="02020603050405020304" pitchFamily="18" charset="0"/>
                <a:sym typeface="Symbol" panose="05050102010706020507" pitchFamily="18" charset="2"/>
              </a:rPr>
              <a:t>2 </a:t>
            </a:r>
            <a:r>
              <a:rPr kumimoji="0" lang="en-US" altLang="zh-CN" sz="2800" dirty="0">
                <a:cs typeface="Times New Roman" panose="02020603050405020304" pitchFamily="18" charset="0"/>
                <a:sym typeface="Symbol" panose="05050102010706020507" pitchFamily="18" charset="2"/>
              </a:rPr>
              <a:t></a:t>
            </a:r>
            <a:r>
              <a:rPr kumimoji="0" lang="en-US" altLang="zh-CN" sz="2800" b="1" dirty="0">
                <a:cs typeface="Times New Roman" panose="02020603050405020304" pitchFamily="18" charset="0"/>
                <a:sym typeface="Symbol" panose="05050102010706020507" pitchFamily="18" charset="2"/>
              </a:rPr>
              <a:t>Z</a:t>
            </a:r>
            <a:r>
              <a:rPr kumimoji="0" lang="en-US" altLang="zh-CN" sz="2800" dirty="0">
                <a:cs typeface="Times New Roman" panose="02020603050405020304" pitchFamily="18" charset="0"/>
                <a:sym typeface="Symbol" panose="05050102010706020507" pitchFamily="18" charset="2"/>
              </a:rPr>
              <a:t>(</a:t>
            </a:r>
            <a:r>
              <a:rPr kumimoji="0" lang="en-US" altLang="zh-CN" sz="2800" i="1" dirty="0">
                <a:cs typeface="Times New Roman" panose="02020603050405020304" pitchFamily="18" charset="0"/>
                <a:sym typeface="Symbol" panose="05050102010706020507" pitchFamily="18" charset="2"/>
              </a:rPr>
              <a:t>x</a:t>
            </a:r>
            <a:r>
              <a:rPr kumimoji="0" lang="en-US" altLang="zh-CN" sz="2800" dirty="0">
                <a:cs typeface="Times New Roman" panose="02020603050405020304" pitchFamily="18" charset="0"/>
                <a:sym typeface="Symbol" panose="05050102010706020507" pitchFamily="18" charset="2"/>
              </a:rPr>
              <a:t>-</a:t>
            </a:r>
            <a:r>
              <a:rPr kumimoji="0" lang="en-US" altLang="zh-CN" sz="2800" i="1" dirty="0">
                <a:cs typeface="Times New Roman" panose="02020603050405020304" pitchFamily="18" charset="0"/>
                <a:sym typeface="Symbol" panose="05050102010706020507" pitchFamily="18" charset="2"/>
              </a:rPr>
              <a:t>z</a:t>
            </a:r>
            <a:r>
              <a:rPr kumimoji="0" lang="en-US" altLang="zh-CN" sz="2800" dirty="0">
                <a:cs typeface="Times New Roman" panose="02020603050405020304" pitchFamily="18" charset="0"/>
                <a:sym typeface="Symbol" panose="05050102010706020507" pitchFamily="18" charset="2"/>
              </a:rPr>
              <a:t>)=</a:t>
            </a:r>
            <a:r>
              <a:rPr kumimoji="0" lang="en-US" altLang="zh-CN" sz="2800" i="1" dirty="0">
                <a:cs typeface="Times New Roman" panose="02020603050405020304" pitchFamily="18" charset="0"/>
                <a:sym typeface="Symbol" panose="05050102010706020507" pitchFamily="18" charset="2"/>
              </a:rPr>
              <a:t>n</a:t>
            </a:r>
            <a:r>
              <a:rPr kumimoji="0" lang="el-GR" altLang="zh-CN" sz="2800" i="1" dirty="0">
                <a:cs typeface="Times New Roman" panose="02020603050405020304" pitchFamily="18" charset="0"/>
              </a:rPr>
              <a:t>·</a:t>
            </a:r>
            <a:r>
              <a:rPr kumimoji="0" lang="en-US" altLang="zh-CN" sz="2800" i="1" dirty="0">
                <a:cs typeface="Times New Roman" panose="02020603050405020304" pitchFamily="18" charset="0"/>
              </a:rPr>
              <a:t>m</a:t>
            </a:r>
            <a:r>
              <a:rPr kumimoji="0" lang="en-US" altLang="zh-CN" sz="2800" dirty="0">
                <a:cs typeface="Times New Roman" panose="02020603050405020304" pitchFamily="18" charset="0"/>
              </a:rPr>
              <a:t>)</a:t>
            </a:r>
            <a:r>
              <a:rPr kumimoji="0" lang="en-US" altLang="zh-CN" sz="2800" dirty="0">
                <a:cs typeface="Times New Roman" panose="02020603050405020304" pitchFamily="18" charset="0"/>
                <a:sym typeface="Symbol" panose="05050102010706020507" pitchFamily="18" charset="2"/>
              </a:rPr>
              <a:t></a:t>
            </a:r>
            <a:r>
              <a:rPr kumimoji="0" lang="en-US" altLang="zh-CN" sz="2800" i="1" dirty="0" err="1">
                <a:sym typeface="Symbol" panose="05050102010706020507" pitchFamily="18" charset="2"/>
              </a:rPr>
              <a:t>x</a:t>
            </a:r>
            <a:r>
              <a:rPr kumimoji="0" lang="en-US" altLang="zh-CN" sz="2800" i="1" dirty="0" err="1"/>
              <a:t>Rz</a:t>
            </a:r>
            <a:endParaRPr kumimoji="0" lang="en-US" altLang="zh-CN" sz="2800" i="1" dirty="0"/>
          </a:p>
          <a:p>
            <a:pPr marL="514350" indent="-514350" eaLnBrk="1" hangingPunct="1">
              <a:spcBef>
                <a:spcPct val="50000"/>
              </a:spcBef>
              <a:buFont typeface="+mj-ea"/>
              <a:buAutoNum type="circleNumDbPlain"/>
              <a:defRPr/>
            </a:pPr>
            <a:endParaRPr kumimoji="0" lang="en-US" altLang="zh-CN" sz="2800" dirty="0"/>
          </a:p>
          <a:p>
            <a:pPr marL="514350" indent="-514350" eaLnBrk="1" hangingPunct="1">
              <a:spcBef>
                <a:spcPct val="50000"/>
              </a:spcBef>
              <a:buFont typeface="+mj-ea"/>
              <a:buAutoNum type="circleNumDbPlain"/>
              <a:defRPr/>
            </a:pPr>
            <a:endParaRPr kumimoji="0" lang="zh-CN" altLang="en-US" sz="2800" dirty="0">
              <a:cs typeface="Times New Roman" panose="02020603050405020304" pitchFamily="18" charset="0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237C9562-93E8-48C3-2F24-F1DF4D3A1AB5}"/>
              </a:ext>
            </a:extLst>
          </p:cNvPr>
          <p:cNvSpPr/>
          <p:nvPr/>
        </p:nvSpPr>
        <p:spPr>
          <a:xfrm>
            <a:off x="0" y="1037509"/>
            <a:ext cx="1689098" cy="2388603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/>
          </a:bodyPr>
          <a:lstStyle/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FF00"/>
                </a:solidFill>
                <a:cs typeface="+mn-ea"/>
                <a:sym typeface="+mn-lt"/>
              </a:rPr>
              <a:t>特殊关系</a:t>
            </a: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集合的划分和覆盖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u="sng" dirty="0">
                <a:solidFill>
                  <a:schemeClr val="bg1"/>
                </a:solidFill>
                <a:cs typeface="+mn-ea"/>
                <a:sym typeface="+mn-lt"/>
              </a:rPr>
              <a:t>等价关系</a:t>
            </a:r>
            <a:endParaRPr lang="en-US" altLang="zh-CN" u="sng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相容关系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28771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423AEC-297D-4AC6-937F-565891408581}"/>
              </a:ext>
            </a:extLst>
          </p:cNvPr>
          <p:cNvSpPr txBox="1"/>
          <p:nvPr/>
        </p:nvSpPr>
        <p:spPr>
          <a:xfrm>
            <a:off x="1756364" y="97006"/>
            <a:ext cx="1031566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cs typeface="+mn-ea"/>
                <a:sym typeface="+mn-lt"/>
              </a:rPr>
              <a:t>Equivalence Relation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65459A86-2236-4247-9311-D46EC9F8D18D}"/>
              </a:ext>
            </a:extLst>
          </p:cNvPr>
          <p:cNvGrpSpPr/>
          <p:nvPr/>
        </p:nvGrpSpPr>
        <p:grpSpPr>
          <a:xfrm>
            <a:off x="119973" y="397477"/>
            <a:ext cx="1449151" cy="180724"/>
            <a:chOff x="5392832" y="1016000"/>
            <a:chExt cx="1449150" cy="180724"/>
          </a:xfrm>
        </p:grpSpPr>
        <p:sp>
          <p:nvSpPr>
            <p:cNvPr id="7" name="Freeform 45">
              <a:extLst>
                <a:ext uri="{FF2B5EF4-FFF2-40B4-BE49-F238E27FC236}">
                  <a16:creationId xmlns:a16="http://schemas.microsoft.com/office/drawing/2014/main" id="{79F5C682-BDEF-4D53-B481-CCF2EF60A4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8" name="Freeform 46">
              <a:extLst>
                <a:ext uri="{FF2B5EF4-FFF2-40B4-BE49-F238E27FC236}">
                  <a16:creationId xmlns:a16="http://schemas.microsoft.com/office/drawing/2014/main" id="{34E012F1-3888-4574-B83C-160D877B5C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9" name="Freeform 47">
              <a:extLst>
                <a:ext uri="{FF2B5EF4-FFF2-40B4-BE49-F238E27FC236}">
                  <a16:creationId xmlns:a16="http://schemas.microsoft.com/office/drawing/2014/main" id="{92C0B701-D754-4A82-AB31-4E35C971D1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10" name="Freeform 48">
              <a:extLst>
                <a:ext uri="{FF2B5EF4-FFF2-40B4-BE49-F238E27FC236}">
                  <a16:creationId xmlns:a16="http://schemas.microsoft.com/office/drawing/2014/main" id="{60F2428E-B4AC-403A-9F72-86667F8576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11" name="Freeform 49">
              <a:extLst>
                <a:ext uri="{FF2B5EF4-FFF2-40B4-BE49-F238E27FC236}">
                  <a16:creationId xmlns:a16="http://schemas.microsoft.com/office/drawing/2014/main" id="{0C987953-0EFA-465A-B7F9-C0CF22995A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</p:grpSp>
      <p:sp>
        <p:nvSpPr>
          <p:cNvPr id="12" name="灯片编号占位符 1">
            <a:extLst>
              <a:ext uri="{FF2B5EF4-FFF2-40B4-BE49-F238E27FC236}">
                <a16:creationId xmlns:a16="http://schemas.microsoft.com/office/drawing/2014/main" id="{5AEBC6C7-6925-4C9A-B360-18D57EB16C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38416" y="6492875"/>
            <a:ext cx="498022" cy="365125"/>
          </a:xfrm>
        </p:spPr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97B5860-9389-40BC-8CED-DD2AAB23A1E9}" type="slidenum">
              <a:rPr kumimoji="0" lang="zh-CN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Arial Unicode MS" panose="020B0604020202020204" pitchFamily="34" charset="-122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ea typeface="Arial Unicode MS" panose="020B0604020202020204" pitchFamily="34" charset="-122"/>
            </a:endParaRPr>
          </a:p>
        </p:txBody>
      </p:sp>
      <p:sp>
        <p:nvSpPr>
          <p:cNvPr id="15" name="Text Box 5">
            <a:extLst>
              <a:ext uri="{FF2B5EF4-FFF2-40B4-BE49-F238E27FC236}">
                <a16:creationId xmlns:a16="http://schemas.microsoft.com/office/drawing/2014/main" id="{300CA3FB-05A4-65F7-FF5F-2F4330B55A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6364" y="3873508"/>
            <a:ext cx="10740436" cy="3644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000"/>
              </a:lnSpc>
              <a:spcBef>
                <a:spcPct val="50000"/>
              </a:spcBef>
              <a:buFontTx/>
              <a:buNone/>
            </a:pPr>
            <a:r>
              <a:rPr kumimoji="0" lang="en-US" altLang="zh-CN" sz="2800" b="1" i="1" dirty="0">
                <a:solidFill>
                  <a:schemeClr val="accent2"/>
                </a:solidFill>
                <a:latin typeface="Times New Roman" panose="02020603050405020304" pitchFamily="18" charset="0"/>
              </a:rPr>
              <a:t>Example</a:t>
            </a:r>
            <a:r>
              <a:rPr kumimoji="0" lang="zh-CN" altLang="en-US" sz="2800" dirty="0">
                <a:latin typeface="Times New Roman" panose="02020603050405020304" pitchFamily="18" charset="0"/>
              </a:rPr>
              <a:t>：</a:t>
            </a:r>
            <a:r>
              <a:rPr kumimoji="0" lang="en-US" altLang="zh-CN" sz="2800" dirty="0">
                <a:latin typeface="Times New Roman" panose="02020603050405020304" pitchFamily="18" charset="0"/>
              </a:rPr>
              <a:t>let </a:t>
            </a:r>
            <a:r>
              <a:rPr kumimoji="0" lang="en-US" altLang="zh-CN" sz="2800" i="1" dirty="0">
                <a:latin typeface="Times New Roman" panose="02020603050405020304" pitchFamily="18" charset="0"/>
              </a:rPr>
              <a:t>A</a:t>
            </a:r>
            <a:r>
              <a:rPr kumimoji="0" lang="en-US" altLang="zh-CN" sz="2800" dirty="0">
                <a:latin typeface="Times New Roman" panose="02020603050405020304" pitchFamily="18" charset="0"/>
              </a:rPr>
              <a:t>={</a:t>
            </a:r>
            <a:r>
              <a:rPr kumimoji="0" lang="en-US" altLang="zh-CN" sz="2800" i="1" dirty="0" err="1">
                <a:latin typeface="Times New Roman" panose="02020603050405020304" pitchFamily="18" charset="0"/>
              </a:rPr>
              <a:t>a,b,c,d</a:t>
            </a:r>
            <a:r>
              <a:rPr kumimoji="0" lang="en-US" altLang="zh-CN" sz="2800" dirty="0">
                <a:latin typeface="Times New Roman" panose="02020603050405020304" pitchFamily="18" charset="0"/>
              </a:rPr>
              <a:t>},</a:t>
            </a:r>
            <a:r>
              <a:rPr kumimoji="0" lang="en-US" altLang="zh-CN" sz="2800" i="1" dirty="0">
                <a:latin typeface="Times New Roman" panose="02020603050405020304" pitchFamily="18" charset="0"/>
              </a:rPr>
              <a:t>R </a:t>
            </a:r>
            <a:r>
              <a:rPr kumimoji="0" lang="en-US" altLang="zh-CN" sz="2800" dirty="0">
                <a:latin typeface="Times New Roman" panose="02020603050405020304" pitchFamily="18" charset="0"/>
              </a:rPr>
              <a:t>is an equivalence relation on </a:t>
            </a:r>
            <a:r>
              <a:rPr kumimoji="0" lang="en-US" altLang="zh-CN" sz="2800" i="1" dirty="0">
                <a:latin typeface="Times New Roman" panose="02020603050405020304" pitchFamily="18" charset="0"/>
              </a:rPr>
              <a:t>A, </a:t>
            </a:r>
            <a:r>
              <a:rPr kumimoji="0" lang="en-US" altLang="zh-CN" sz="2800" dirty="0">
                <a:latin typeface="Times New Roman" panose="02020603050405020304" pitchFamily="18" charset="0"/>
              </a:rPr>
              <a:t>and</a:t>
            </a:r>
            <a:endParaRPr kumimoji="0" lang="zh-CN" altLang="en-US" sz="2400" dirty="0">
              <a:latin typeface="Times New Roman" panose="02020603050405020304" pitchFamily="18" charset="0"/>
            </a:endParaRPr>
          </a:p>
        </p:txBody>
      </p:sp>
      <p:graphicFrame>
        <p:nvGraphicFramePr>
          <p:cNvPr id="16" name="Object 6">
            <a:extLst>
              <a:ext uri="{FF2B5EF4-FFF2-40B4-BE49-F238E27FC236}">
                <a16:creationId xmlns:a16="http://schemas.microsoft.com/office/drawing/2014/main" id="{406FF917-C8FE-969A-A797-22CDDF355B4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24484907"/>
              </p:ext>
            </p:extLst>
          </p:nvPr>
        </p:nvGraphicFramePr>
        <p:xfrm>
          <a:off x="2717006" y="4230697"/>
          <a:ext cx="8064500" cy="471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7803" name="Equation" r:id="rId4" imgW="3416300" imgH="203200" progId="Equation.DSMT4">
                  <p:embed/>
                </p:oleObj>
              </mc:Choice>
              <mc:Fallback>
                <p:oleObj name="Equation" r:id="rId4" imgW="3416300" imgH="203200" progId="Equation.DSMT4">
                  <p:embed/>
                  <p:pic>
                    <p:nvPicPr>
                      <p:cNvPr id="15366" name="Object 6">
                        <a:extLst>
                          <a:ext uri="{FF2B5EF4-FFF2-40B4-BE49-F238E27FC236}">
                            <a16:creationId xmlns:a16="http://schemas.microsoft.com/office/drawing/2014/main" id="{48A412FA-E748-4B5A-AA11-4234FC2FAC2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17006" y="4230697"/>
                        <a:ext cx="8064500" cy="4714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Text Box 8">
            <a:extLst>
              <a:ext uri="{FF2B5EF4-FFF2-40B4-BE49-F238E27FC236}">
                <a16:creationId xmlns:a16="http://schemas.microsoft.com/office/drawing/2014/main" id="{80908815-C4FE-EC9E-2791-C318DC166A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17006" y="5324812"/>
            <a:ext cx="8636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0" lang="en-US" altLang="zh-CN" sz="2800" dirty="0">
                <a:latin typeface="Times New Roman" panose="02020603050405020304" pitchFamily="18" charset="0"/>
              </a:rPr>
              <a:t>then</a:t>
            </a:r>
            <a:endParaRPr kumimoji="0" lang="zh-CN" altLang="en-US" sz="2800" dirty="0">
              <a:latin typeface="Times New Roman" panose="02020603050405020304" pitchFamily="18" charset="0"/>
            </a:endParaRPr>
          </a:p>
        </p:txBody>
      </p:sp>
      <p:sp>
        <p:nvSpPr>
          <p:cNvPr id="18" name="Rectangle 10">
            <a:extLst>
              <a:ext uri="{FF2B5EF4-FFF2-40B4-BE49-F238E27FC236}">
                <a16:creationId xmlns:a16="http://schemas.microsoft.com/office/drawing/2014/main" id="{C906D4FC-4152-1C39-E29F-DD28A755FF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80150"/>
            <a:ext cx="1841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kumimoji="0" lang="zh-CN" altLang="en-US" sz="2400" b="1">
              <a:latin typeface="Times New Roman" panose="02020603050405020304" pitchFamily="18" charset="0"/>
            </a:endParaRPr>
          </a:p>
        </p:txBody>
      </p:sp>
      <p:graphicFrame>
        <p:nvGraphicFramePr>
          <p:cNvPr id="19" name="Object 9">
            <a:extLst>
              <a:ext uri="{FF2B5EF4-FFF2-40B4-BE49-F238E27FC236}">
                <a16:creationId xmlns:a16="http://schemas.microsoft.com/office/drawing/2014/main" id="{90E31BED-279E-3A64-415E-FD198ACC151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29340584"/>
              </p:ext>
            </p:extLst>
          </p:nvPr>
        </p:nvGraphicFramePr>
        <p:xfrm>
          <a:off x="4131469" y="5391487"/>
          <a:ext cx="2376487" cy="449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7804" name="Equation" r:id="rId6" imgW="1206500" imgH="228600" progId="Equation.DSMT4">
                  <p:embed/>
                </p:oleObj>
              </mc:Choice>
              <mc:Fallback>
                <p:oleObj name="Equation" r:id="rId6" imgW="1206500" imgH="228600" progId="Equation.DSMT4">
                  <p:embed/>
                  <p:pic>
                    <p:nvPicPr>
                      <p:cNvPr id="24579" name="Object 9">
                        <a:extLst>
                          <a:ext uri="{FF2B5EF4-FFF2-40B4-BE49-F238E27FC236}">
                            <a16:creationId xmlns:a16="http://schemas.microsoft.com/office/drawing/2014/main" id="{5CD70F18-BE50-48FF-8B75-28DE314C49C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31469" y="5391487"/>
                        <a:ext cx="2376487" cy="4492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Rectangle 12">
            <a:extLst>
              <a:ext uri="{FF2B5EF4-FFF2-40B4-BE49-F238E27FC236}">
                <a16:creationId xmlns:a16="http://schemas.microsoft.com/office/drawing/2014/main" id="{0507A2B7-1D0B-C393-4796-41A31AD2BE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80150"/>
            <a:ext cx="1841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kumimoji="0" lang="zh-CN" altLang="en-US" sz="2400" b="1">
              <a:latin typeface="Times New Roman" panose="02020603050405020304" pitchFamily="18" charset="0"/>
            </a:endParaRPr>
          </a:p>
        </p:txBody>
      </p:sp>
      <p:graphicFrame>
        <p:nvGraphicFramePr>
          <p:cNvPr id="21" name="Object 11">
            <a:extLst>
              <a:ext uri="{FF2B5EF4-FFF2-40B4-BE49-F238E27FC236}">
                <a16:creationId xmlns:a16="http://schemas.microsoft.com/office/drawing/2014/main" id="{CE74AAD9-8B59-7F48-F231-183BE7724F2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57580500"/>
              </p:ext>
            </p:extLst>
          </p:nvPr>
        </p:nvGraphicFramePr>
        <p:xfrm>
          <a:off x="4131469" y="5840749"/>
          <a:ext cx="2447925" cy="458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7805" name="Equation" r:id="rId8" imgW="1219200" imgH="228600" progId="Equation.DSMT4">
                  <p:embed/>
                </p:oleObj>
              </mc:Choice>
              <mc:Fallback>
                <p:oleObj name="Equation" r:id="rId8" imgW="1219200" imgH="228600" progId="Equation.DSMT4">
                  <p:embed/>
                  <p:pic>
                    <p:nvPicPr>
                      <p:cNvPr id="24580" name="Object 11">
                        <a:extLst>
                          <a:ext uri="{FF2B5EF4-FFF2-40B4-BE49-F238E27FC236}">
                            <a16:creationId xmlns:a16="http://schemas.microsoft.com/office/drawing/2014/main" id="{C107793D-F583-4E8A-B67D-CD1CF7C7EAA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31469" y="5840749"/>
                        <a:ext cx="2447925" cy="4587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Text Box 5">
            <a:extLst>
              <a:ext uri="{FF2B5EF4-FFF2-40B4-BE49-F238E27FC236}">
                <a16:creationId xmlns:a16="http://schemas.microsoft.com/office/drawing/2014/main" id="{406C311A-8AB2-C123-026C-8D21E5F4C5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6364" y="1020033"/>
            <a:ext cx="10315663" cy="22467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0"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Definition</a:t>
            </a:r>
            <a:r>
              <a:rPr kumimoji="0"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</a:rPr>
              <a:t>：</a:t>
            </a:r>
            <a:r>
              <a:rPr kumimoji="0" lang="en-US" altLang="zh-CN" sz="2800" dirty="0">
                <a:latin typeface="Times New Roman" panose="02020603050405020304" pitchFamily="18" charset="0"/>
              </a:rPr>
              <a:t>Let </a:t>
            </a:r>
            <a:r>
              <a:rPr kumimoji="0" lang="en-US" altLang="zh-CN" sz="2800" i="1" dirty="0">
                <a:solidFill>
                  <a:srgbClr val="0070C0"/>
                </a:solidFill>
                <a:latin typeface="Times New Roman" panose="02020603050405020304" pitchFamily="18" charset="0"/>
              </a:rPr>
              <a:t>R</a:t>
            </a:r>
            <a:r>
              <a:rPr kumimoji="0" lang="en-US" altLang="zh-CN" sz="2800" dirty="0">
                <a:latin typeface="Times New Roman" panose="02020603050405020304" pitchFamily="18" charset="0"/>
              </a:rPr>
              <a:t> be an </a:t>
            </a:r>
            <a:r>
              <a:rPr kumimoji="0" lang="en-US" altLang="zh-CN" sz="2800" dirty="0">
                <a:solidFill>
                  <a:srgbClr val="0070C0"/>
                </a:solidFill>
                <a:latin typeface="Times New Roman" panose="02020603050405020304" pitchFamily="18" charset="0"/>
              </a:rPr>
              <a:t>equivalence relation </a:t>
            </a:r>
            <a:r>
              <a:rPr kumimoji="0" lang="en-US" altLang="zh-CN" sz="2800" dirty="0">
                <a:latin typeface="Times New Roman" panose="02020603050405020304" pitchFamily="18" charset="0"/>
              </a:rPr>
              <a:t>on a set </a:t>
            </a:r>
            <a:r>
              <a:rPr kumimoji="0" lang="en-US" altLang="zh-CN" sz="2800" i="1" dirty="0">
                <a:latin typeface="Times New Roman" panose="02020603050405020304" pitchFamily="18" charset="0"/>
              </a:rPr>
              <a:t>A. </a:t>
            </a:r>
            <a:r>
              <a:rPr kumimoji="0" lang="en-US" altLang="zh-CN" sz="2800" dirty="0">
                <a:latin typeface="Times New Roman" panose="02020603050405020304" pitchFamily="18" charset="0"/>
              </a:rPr>
              <a:t>The </a:t>
            </a:r>
            <a:r>
              <a:rPr kumimoji="0" lang="en-US" altLang="zh-CN" sz="2800" b="1" u="sng" dirty="0">
                <a:latin typeface="Times New Roman" panose="02020603050405020304" pitchFamily="18" charset="0"/>
              </a:rPr>
              <a:t>set of all elements </a:t>
            </a:r>
            <a:r>
              <a:rPr kumimoji="0" lang="en-US" altLang="zh-CN" sz="2800" b="1" i="1" u="sng" dirty="0">
                <a:latin typeface="Times New Roman" panose="02020603050405020304" pitchFamily="18" charset="0"/>
              </a:rPr>
              <a:t>b</a:t>
            </a:r>
            <a:r>
              <a:rPr kumimoji="0" lang="en-US" altLang="zh-CN" sz="2800" b="1" u="sng" dirty="0">
                <a:latin typeface="Times New Roman" panose="02020603050405020304" pitchFamily="18" charset="0"/>
              </a:rPr>
              <a:t> that are related to a, i.e., </a:t>
            </a:r>
            <a:r>
              <a:rPr kumimoji="0" lang="en-US" altLang="zh-CN" sz="2800" b="1" i="1" u="sng" dirty="0" err="1">
                <a:latin typeface="Times New Roman" panose="02020603050405020304" pitchFamily="18" charset="0"/>
              </a:rPr>
              <a:t>aRb</a:t>
            </a:r>
            <a:r>
              <a:rPr kumimoji="0" lang="en-US" altLang="zh-CN" sz="2800" b="1" u="sng" dirty="0">
                <a:latin typeface="Times New Roman" panose="02020603050405020304" pitchFamily="18" charset="0"/>
              </a:rPr>
              <a:t> </a:t>
            </a:r>
            <a:r>
              <a:rPr kumimoji="0" lang="en-US" altLang="zh-CN" sz="2800" dirty="0">
                <a:latin typeface="Times New Roman" panose="02020603050405020304" pitchFamily="18" charset="0"/>
              </a:rPr>
              <a:t>is called the </a:t>
            </a:r>
            <a:r>
              <a:rPr kumimoji="0"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</a:rPr>
              <a:t>equivalence class </a:t>
            </a:r>
            <a:r>
              <a:rPr kumimoji="0" lang="en-US" altLang="zh-CN" sz="2800" dirty="0">
                <a:latin typeface="Times New Roman" panose="02020603050405020304" pitchFamily="18" charset="0"/>
              </a:rPr>
              <a:t>of </a:t>
            </a:r>
            <a:r>
              <a:rPr kumimoji="0" lang="en-US" altLang="zh-CN" sz="2800" i="1" dirty="0">
                <a:latin typeface="Times New Roman" panose="02020603050405020304" pitchFamily="18" charset="0"/>
              </a:rPr>
              <a:t>a</a:t>
            </a:r>
            <a:r>
              <a:rPr kumimoji="0" lang="en-US" altLang="zh-CN" sz="2800" dirty="0">
                <a:latin typeface="Times New Roman" panose="02020603050405020304" pitchFamily="18" charset="0"/>
              </a:rPr>
              <a:t>. The equivalence class of </a:t>
            </a:r>
            <a:r>
              <a:rPr kumimoji="0" lang="en-US" altLang="zh-CN" sz="2800" i="1" dirty="0">
                <a:latin typeface="Times New Roman" panose="02020603050405020304" pitchFamily="18" charset="0"/>
              </a:rPr>
              <a:t>a</a:t>
            </a:r>
            <a:r>
              <a:rPr kumimoji="0" lang="en-US" altLang="zh-CN" sz="2800" dirty="0">
                <a:latin typeface="Times New Roman" panose="02020603050405020304" pitchFamily="18" charset="0"/>
              </a:rPr>
              <a:t> with respect to </a:t>
            </a:r>
            <a:r>
              <a:rPr kumimoji="0" lang="en-US" altLang="zh-CN" sz="2800" i="1" dirty="0">
                <a:latin typeface="Times New Roman" panose="02020603050405020304" pitchFamily="18" charset="0"/>
              </a:rPr>
              <a:t>R</a:t>
            </a:r>
            <a:r>
              <a:rPr kumimoji="0" lang="en-US" altLang="zh-CN" sz="2800" dirty="0">
                <a:latin typeface="Times New Roman" panose="02020603050405020304" pitchFamily="18" charset="0"/>
              </a:rPr>
              <a:t> is denoted by</a:t>
            </a:r>
            <a:r>
              <a:rPr kumimoji="0"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</a:rPr>
              <a:t> [</a:t>
            </a:r>
            <a:r>
              <a:rPr kumimoji="0"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</a:rPr>
              <a:t>a</a:t>
            </a:r>
            <a:r>
              <a:rPr kumimoji="0"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</a:rPr>
              <a:t>]</a:t>
            </a:r>
            <a:r>
              <a:rPr kumimoji="0" lang="en-US" altLang="zh-CN" sz="2800" i="1" baseline="-25000" dirty="0">
                <a:solidFill>
                  <a:srgbClr val="FF0000"/>
                </a:solidFill>
                <a:latin typeface="Times New Roman" panose="02020603050405020304" pitchFamily="18" charset="0"/>
              </a:rPr>
              <a:t>R</a:t>
            </a:r>
            <a:r>
              <a:rPr kumimoji="0" lang="en-US" altLang="zh-CN" sz="2800" dirty="0">
                <a:latin typeface="Times New Roman" panose="02020603050405020304" pitchFamily="18" charset="0"/>
              </a:rPr>
              <a:t> or </a:t>
            </a:r>
            <a:r>
              <a:rPr kumimoji="0"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</a:rPr>
              <a:t>a/R. </a:t>
            </a:r>
            <a:r>
              <a:rPr kumimoji="0" lang="en-US" altLang="zh-CN" sz="2800" dirty="0">
                <a:latin typeface="Times New Roman" panose="02020603050405020304" pitchFamily="18" charset="0"/>
              </a:rPr>
              <a:t>When only one relation </a:t>
            </a:r>
            <a:r>
              <a:rPr kumimoji="0" lang="en-US" altLang="zh-CN" sz="2800" i="1" dirty="0">
                <a:latin typeface="Times New Roman" panose="02020603050405020304" pitchFamily="18" charset="0"/>
              </a:rPr>
              <a:t>R</a:t>
            </a:r>
            <a:r>
              <a:rPr kumimoji="0" lang="en-US" altLang="zh-CN" sz="2800" dirty="0">
                <a:latin typeface="Times New Roman" panose="02020603050405020304" pitchFamily="18" charset="0"/>
              </a:rPr>
              <a:t> is under consideration, the subscript can be deleted as [</a:t>
            </a:r>
            <a:r>
              <a:rPr kumimoji="0" lang="en-US" altLang="zh-CN" sz="2800" i="1" dirty="0">
                <a:latin typeface="Times New Roman" panose="02020603050405020304" pitchFamily="18" charset="0"/>
              </a:rPr>
              <a:t>a</a:t>
            </a:r>
            <a:r>
              <a:rPr kumimoji="0" lang="en-US" altLang="zh-CN" sz="2800" dirty="0">
                <a:latin typeface="Times New Roman" panose="02020603050405020304" pitchFamily="18" charset="0"/>
              </a:rPr>
              <a:t>].</a:t>
            </a:r>
            <a:endParaRPr kumimoji="0" lang="zh-CN" altLang="en-US" sz="2400" dirty="0">
              <a:latin typeface="Times New Roman" panose="02020603050405020304" pitchFamily="18" charset="0"/>
            </a:endParaRPr>
          </a:p>
        </p:txBody>
      </p:sp>
      <p:pic>
        <p:nvPicPr>
          <p:cNvPr id="24" name="Picture 13">
            <a:extLst>
              <a:ext uri="{FF2B5EF4-FFF2-40B4-BE49-F238E27FC236}">
                <a16:creationId xmlns:a16="http://schemas.microsoft.com/office/drawing/2014/main" id="{F3F3D5F0-FE34-843D-604E-8945B088A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4425" y="4638136"/>
            <a:ext cx="4021137" cy="2220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09C39EEF-FB95-691E-A47A-5381DAF42D0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338079" y="3243595"/>
            <a:ext cx="4822354" cy="457240"/>
          </a:xfrm>
          <a:prstGeom prst="rect">
            <a:avLst/>
          </a:prstGeom>
        </p:spPr>
      </p:pic>
      <p:sp>
        <p:nvSpPr>
          <p:cNvPr id="27" name="矩形 26">
            <a:extLst>
              <a:ext uri="{FF2B5EF4-FFF2-40B4-BE49-F238E27FC236}">
                <a16:creationId xmlns:a16="http://schemas.microsoft.com/office/drawing/2014/main" id="{626D48B5-FA7D-7E3F-07FD-4DBE5FA4C40A}"/>
              </a:ext>
            </a:extLst>
          </p:cNvPr>
          <p:cNvSpPr/>
          <p:nvPr/>
        </p:nvSpPr>
        <p:spPr>
          <a:xfrm>
            <a:off x="0" y="1037509"/>
            <a:ext cx="1689098" cy="2388603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/>
          </a:bodyPr>
          <a:lstStyle/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FF00"/>
                </a:solidFill>
                <a:cs typeface="+mn-ea"/>
                <a:sym typeface="+mn-lt"/>
              </a:rPr>
              <a:t>特殊关系</a:t>
            </a: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集合的划分和覆盖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u="sng" dirty="0">
                <a:solidFill>
                  <a:schemeClr val="bg1"/>
                </a:solidFill>
                <a:cs typeface="+mn-ea"/>
                <a:sym typeface="+mn-lt"/>
              </a:rPr>
              <a:t>等价关系</a:t>
            </a:r>
            <a:endParaRPr lang="en-US" altLang="zh-CN" u="sng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相容关系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75012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3" presetClass="entr" presetSubtype="1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/>
      <p:bldP spid="18" grpId="0"/>
      <p:bldP spid="2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423AEC-297D-4AC6-937F-565891408581}"/>
              </a:ext>
            </a:extLst>
          </p:cNvPr>
          <p:cNvSpPr txBox="1"/>
          <p:nvPr/>
        </p:nvSpPr>
        <p:spPr>
          <a:xfrm>
            <a:off x="1756364" y="97006"/>
            <a:ext cx="1031566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cs typeface="+mn-ea"/>
                <a:sym typeface="+mn-lt"/>
              </a:rPr>
              <a:t>Properties of equivalence classes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65459A86-2236-4247-9311-D46EC9F8D18D}"/>
              </a:ext>
            </a:extLst>
          </p:cNvPr>
          <p:cNvGrpSpPr/>
          <p:nvPr/>
        </p:nvGrpSpPr>
        <p:grpSpPr>
          <a:xfrm>
            <a:off x="119973" y="397477"/>
            <a:ext cx="1449151" cy="180724"/>
            <a:chOff x="5392832" y="1016000"/>
            <a:chExt cx="1449150" cy="180724"/>
          </a:xfrm>
        </p:grpSpPr>
        <p:sp>
          <p:nvSpPr>
            <p:cNvPr id="7" name="Freeform 45">
              <a:extLst>
                <a:ext uri="{FF2B5EF4-FFF2-40B4-BE49-F238E27FC236}">
                  <a16:creationId xmlns:a16="http://schemas.microsoft.com/office/drawing/2014/main" id="{79F5C682-BDEF-4D53-B481-CCF2EF60A4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8" name="Freeform 46">
              <a:extLst>
                <a:ext uri="{FF2B5EF4-FFF2-40B4-BE49-F238E27FC236}">
                  <a16:creationId xmlns:a16="http://schemas.microsoft.com/office/drawing/2014/main" id="{34E012F1-3888-4574-B83C-160D877B5C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9" name="Freeform 47">
              <a:extLst>
                <a:ext uri="{FF2B5EF4-FFF2-40B4-BE49-F238E27FC236}">
                  <a16:creationId xmlns:a16="http://schemas.microsoft.com/office/drawing/2014/main" id="{92C0B701-D754-4A82-AB31-4E35C971D1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10" name="Freeform 48">
              <a:extLst>
                <a:ext uri="{FF2B5EF4-FFF2-40B4-BE49-F238E27FC236}">
                  <a16:creationId xmlns:a16="http://schemas.microsoft.com/office/drawing/2014/main" id="{60F2428E-B4AC-403A-9F72-86667F8576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11" name="Freeform 49">
              <a:extLst>
                <a:ext uri="{FF2B5EF4-FFF2-40B4-BE49-F238E27FC236}">
                  <a16:creationId xmlns:a16="http://schemas.microsoft.com/office/drawing/2014/main" id="{0C987953-0EFA-465A-B7F9-C0CF22995A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</p:grpSp>
      <p:sp>
        <p:nvSpPr>
          <p:cNvPr id="12" name="灯片编号占位符 1">
            <a:extLst>
              <a:ext uri="{FF2B5EF4-FFF2-40B4-BE49-F238E27FC236}">
                <a16:creationId xmlns:a16="http://schemas.microsoft.com/office/drawing/2014/main" id="{5AEBC6C7-6925-4C9A-B360-18D57EB16C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38416" y="6492875"/>
            <a:ext cx="498022" cy="365125"/>
          </a:xfrm>
        </p:spPr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97B5860-9389-40BC-8CED-DD2AAB23A1E9}" type="slidenum">
              <a:rPr kumimoji="0" lang="zh-CN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Arial Unicode MS" panose="020B0604020202020204" pitchFamily="34" charset="-122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ea typeface="Arial Unicode MS" panose="020B0604020202020204" pitchFamily="34" charset="-122"/>
            </a:endParaRPr>
          </a:p>
        </p:txBody>
      </p:sp>
      <p:sp>
        <p:nvSpPr>
          <p:cNvPr id="13" name="Rectangle 21">
            <a:extLst>
              <a:ext uri="{FF2B5EF4-FFF2-40B4-BE49-F238E27FC236}">
                <a16:creationId xmlns:a16="http://schemas.microsoft.com/office/drawing/2014/main" id="{92611A8B-68AD-58AC-769C-5562439A61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26336" y="3765233"/>
            <a:ext cx="1841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kumimoji="0" lang="zh-CN" altLang="en-US" sz="2400" b="1">
              <a:latin typeface="Times New Roman" panose="02020603050405020304" pitchFamily="18" charset="0"/>
            </a:endParaRPr>
          </a:p>
        </p:txBody>
      </p:sp>
      <p:sp>
        <p:nvSpPr>
          <p:cNvPr id="14" name="Rectangle 23">
            <a:extLst>
              <a:ext uri="{FF2B5EF4-FFF2-40B4-BE49-F238E27FC236}">
                <a16:creationId xmlns:a16="http://schemas.microsoft.com/office/drawing/2014/main" id="{B864E2B3-5073-1C7D-8BD1-21260CB98E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26336" y="3727133"/>
            <a:ext cx="1841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kumimoji="0" lang="zh-CN" altLang="en-US" sz="2400" b="1">
              <a:latin typeface="Times New Roman" panose="02020603050405020304" pitchFamily="18" charset="0"/>
            </a:endParaRPr>
          </a:p>
        </p:txBody>
      </p:sp>
      <p:sp>
        <p:nvSpPr>
          <p:cNvPr id="15" name="Rectangle 27">
            <a:extLst>
              <a:ext uri="{FF2B5EF4-FFF2-40B4-BE49-F238E27FC236}">
                <a16:creationId xmlns:a16="http://schemas.microsoft.com/office/drawing/2014/main" id="{59C270C1-35FF-ED12-2D33-2F1767DDAD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26336" y="3755708"/>
            <a:ext cx="1841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kumimoji="0" lang="zh-CN" altLang="en-US" sz="2400" b="1">
              <a:latin typeface="Times New Roman" panose="02020603050405020304" pitchFamily="18" charset="0"/>
            </a:endParaRPr>
          </a:p>
        </p:txBody>
      </p:sp>
      <p:sp>
        <p:nvSpPr>
          <p:cNvPr id="16" name="Rectangle 29">
            <a:extLst>
              <a:ext uri="{FF2B5EF4-FFF2-40B4-BE49-F238E27FC236}">
                <a16:creationId xmlns:a16="http://schemas.microsoft.com/office/drawing/2014/main" id="{EF5235B2-264B-4783-E719-65B15C86A6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26336" y="3727133"/>
            <a:ext cx="1841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kumimoji="0" lang="zh-CN" altLang="en-US" sz="2400" b="1">
              <a:latin typeface="Times New Roman" panose="02020603050405020304" pitchFamily="18" charset="0"/>
            </a:endParaRPr>
          </a:p>
        </p:txBody>
      </p:sp>
      <p:sp>
        <p:nvSpPr>
          <p:cNvPr id="17" name="Rectangle 31">
            <a:extLst>
              <a:ext uri="{FF2B5EF4-FFF2-40B4-BE49-F238E27FC236}">
                <a16:creationId xmlns:a16="http://schemas.microsoft.com/office/drawing/2014/main" id="{EC3B2FB1-B2E0-B44F-4F3D-0BFC68AE0E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26336" y="3727133"/>
            <a:ext cx="1841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kumimoji="0" lang="zh-CN" altLang="en-US" sz="2400" b="1">
              <a:latin typeface="Times New Roman" panose="02020603050405020304" pitchFamily="18" charset="0"/>
            </a:endParaRPr>
          </a:p>
        </p:txBody>
      </p:sp>
      <p:sp>
        <p:nvSpPr>
          <p:cNvPr id="18" name="Text Box 5">
            <a:extLst>
              <a:ext uri="{FF2B5EF4-FFF2-40B4-BE49-F238E27FC236}">
                <a16:creationId xmlns:a16="http://schemas.microsoft.com/office/drawing/2014/main" id="{6B05BD5F-E6B7-4FC1-3A8F-319CC02F36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88181" y="1123596"/>
            <a:ext cx="10052028" cy="95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0" lang="en-US" altLang="zh-CN" sz="2800" b="1" i="1" dirty="0">
                <a:solidFill>
                  <a:srgbClr val="FF0000"/>
                </a:solidFill>
                <a:latin typeface="+mn-lt"/>
                <a:cs typeface="Times New Roman" panose="02020603050405020304" pitchFamily="18" charset="0"/>
              </a:rPr>
              <a:t>Theorem</a:t>
            </a:r>
            <a:r>
              <a:rPr kumimoji="0" lang="zh-CN" altLang="en-US" sz="2800" dirty="0">
                <a:latin typeface="+mn-lt"/>
                <a:cs typeface="Times New Roman" panose="02020603050405020304" pitchFamily="18" charset="0"/>
              </a:rPr>
              <a:t>：</a:t>
            </a:r>
            <a:r>
              <a:rPr kumimoji="0" lang="en-US" altLang="zh-CN" sz="2800" dirty="0">
                <a:latin typeface="+mn-lt"/>
                <a:cs typeface="Times New Roman" panose="02020603050405020304" pitchFamily="18" charset="0"/>
              </a:rPr>
              <a:t>Let </a:t>
            </a:r>
            <a:r>
              <a:rPr kumimoji="0" lang="en-US" altLang="zh-CN" sz="2800" b="1" i="1" dirty="0">
                <a:solidFill>
                  <a:srgbClr val="0070C0"/>
                </a:solidFill>
                <a:latin typeface="+mn-lt"/>
                <a:cs typeface="Times New Roman" panose="02020603050405020304" pitchFamily="18" charset="0"/>
              </a:rPr>
              <a:t>R</a:t>
            </a:r>
            <a:r>
              <a:rPr kumimoji="0" lang="en-US" altLang="zh-CN" sz="2800" dirty="0">
                <a:latin typeface="+mn-lt"/>
                <a:cs typeface="Times New Roman" panose="02020603050405020304" pitchFamily="18" charset="0"/>
              </a:rPr>
              <a:t> be an </a:t>
            </a:r>
            <a:r>
              <a:rPr kumimoji="0" lang="en-US" altLang="zh-CN" sz="2800" b="1" dirty="0">
                <a:solidFill>
                  <a:srgbClr val="0070C0"/>
                </a:solidFill>
                <a:latin typeface="+mn-lt"/>
                <a:cs typeface="Times New Roman" panose="02020603050405020304" pitchFamily="18" charset="0"/>
              </a:rPr>
              <a:t>equivalent relation </a:t>
            </a:r>
            <a:r>
              <a:rPr kumimoji="0" lang="en-US" altLang="zh-CN" sz="2800" dirty="0">
                <a:latin typeface="+mn-lt"/>
                <a:cs typeface="Times New Roman" panose="02020603050405020304" pitchFamily="18" charset="0"/>
              </a:rPr>
              <a:t>on a set </a:t>
            </a:r>
            <a:r>
              <a:rPr kumimoji="0" lang="en-US" altLang="zh-CN" sz="2800" i="1" dirty="0">
                <a:latin typeface="+mn-lt"/>
                <a:cs typeface="Times New Roman" panose="02020603050405020304" pitchFamily="18" charset="0"/>
              </a:rPr>
              <a:t>A</a:t>
            </a:r>
            <a:r>
              <a:rPr kumimoji="0" lang="en-US" altLang="zh-CN" sz="2800" dirty="0">
                <a:latin typeface="+mn-lt"/>
                <a:cs typeface="Times New Roman" panose="02020603050405020304" pitchFamily="18" charset="0"/>
              </a:rPr>
              <a:t>. Then the following statements for </a:t>
            </a:r>
            <a:r>
              <a:rPr kumimoji="0" lang="en-US" altLang="zh-CN" sz="2800" i="1" dirty="0">
                <a:latin typeface="+mn-lt"/>
                <a:cs typeface="Times New Roman" panose="02020603050405020304" pitchFamily="18" charset="0"/>
              </a:rPr>
              <a:t>a</a:t>
            </a:r>
            <a:r>
              <a:rPr kumimoji="0" lang="en-US" altLang="zh-CN" sz="2800" dirty="0">
                <a:latin typeface="+mn-lt"/>
                <a:cs typeface="Times New Roman" panose="02020603050405020304" pitchFamily="18" charset="0"/>
              </a:rPr>
              <a:t> and </a:t>
            </a:r>
            <a:r>
              <a:rPr kumimoji="0" lang="en-US" altLang="zh-CN" sz="2800" i="1" dirty="0">
                <a:latin typeface="+mn-lt"/>
                <a:cs typeface="Times New Roman" panose="02020603050405020304" pitchFamily="18" charset="0"/>
              </a:rPr>
              <a:t>b</a:t>
            </a:r>
            <a:r>
              <a:rPr kumimoji="0" lang="en-US" altLang="zh-CN" sz="2800" dirty="0">
                <a:latin typeface="+mn-lt"/>
                <a:cs typeface="Times New Roman" panose="02020603050405020304" pitchFamily="18" charset="0"/>
              </a:rPr>
              <a:t> of </a:t>
            </a:r>
            <a:r>
              <a:rPr kumimoji="0" lang="en-US" altLang="zh-CN" sz="2800" i="1" dirty="0">
                <a:latin typeface="+mn-lt"/>
                <a:cs typeface="Times New Roman" panose="02020603050405020304" pitchFamily="18" charset="0"/>
              </a:rPr>
              <a:t>A</a:t>
            </a:r>
            <a:r>
              <a:rPr kumimoji="0" lang="en-US" altLang="zh-CN" sz="2800" dirty="0">
                <a:latin typeface="+mn-lt"/>
                <a:cs typeface="Times New Roman" panose="02020603050405020304" pitchFamily="18" charset="0"/>
              </a:rPr>
              <a:t> are equivalent:</a:t>
            </a:r>
            <a:r>
              <a:rPr kumimoji="0" lang="zh-CN" altLang="en-US" sz="2800" dirty="0">
                <a:latin typeface="+mn-lt"/>
                <a:cs typeface="Times New Roman" panose="02020603050405020304" pitchFamily="18" charset="0"/>
              </a:rPr>
              <a:t>   </a:t>
            </a:r>
          </a:p>
        </p:txBody>
      </p:sp>
      <p:sp>
        <p:nvSpPr>
          <p:cNvPr id="19" name="Text Box 5">
            <a:extLst>
              <a:ext uri="{FF2B5EF4-FFF2-40B4-BE49-F238E27FC236}">
                <a16:creationId xmlns:a16="http://schemas.microsoft.com/office/drawing/2014/main" id="{09CAC1A4-4421-BA12-B43D-F388C21D4F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07298" y="2776220"/>
            <a:ext cx="10526077" cy="3538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0" lang="en-US" altLang="zh-CN" sz="2800" b="1" i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Proof</a:t>
            </a:r>
            <a:r>
              <a:rPr kumimoji="0"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kumimoji="0" lang="en-US" altLang="zh-CN" sz="28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(1)</a:t>
            </a:r>
            <a:r>
              <a:rPr kumimoji="0" lang="en-US" altLang="zh-CN" sz="28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(2)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0" lang="en-US" altLang="zh-CN" sz="2800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x</a:t>
            </a:r>
            <a:r>
              <a:rPr kumimoji="0" lang="en-US" altLang="zh-CN" sz="28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[</a:t>
            </a:r>
            <a:r>
              <a:rPr kumimoji="0" lang="en-US" altLang="zh-CN" sz="2800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a</a:t>
            </a:r>
            <a:r>
              <a:rPr kumimoji="0" lang="en-US" altLang="zh-CN" sz="28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]</a:t>
            </a:r>
            <a:r>
              <a:rPr kumimoji="0"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</a:t>
            </a:r>
            <a:r>
              <a:rPr kumimoji="0" lang="en-US" altLang="zh-CN" sz="2800" i="1" dirty="0" err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aRb</a:t>
            </a:r>
            <a:r>
              <a:rPr kumimoji="0" lang="en-US" altLang="zh-CN" sz="2800" dirty="0" err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</a:t>
            </a:r>
            <a:r>
              <a:rPr kumimoji="0" lang="en-US" altLang="zh-CN" sz="2800" i="1" dirty="0" err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xRa</a:t>
            </a:r>
            <a:r>
              <a:rPr kumimoji="0" lang="en-US" altLang="zh-CN" sz="2800" dirty="0" err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</a:t>
            </a:r>
            <a:r>
              <a:rPr kumimoji="0" lang="en-US" altLang="zh-CN" sz="2800" i="1" dirty="0" err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aRb</a:t>
            </a:r>
            <a:r>
              <a:rPr kumimoji="0" lang="en-US" altLang="zh-CN" sz="2800" dirty="0" err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</a:t>
            </a:r>
            <a:r>
              <a:rPr kumimoji="0" lang="en-US" altLang="zh-CN" sz="2800" i="1" dirty="0" err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xRb</a:t>
            </a:r>
            <a:r>
              <a:rPr kumimoji="0" lang="en-US" altLang="zh-CN" sz="2800" dirty="0" err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</a:t>
            </a:r>
            <a:r>
              <a:rPr kumimoji="0" lang="en-US" altLang="zh-CN" sz="2800" i="1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x</a:t>
            </a:r>
            <a:r>
              <a:rPr kumimoji="0" lang="en-US" altLang="zh-CN" sz="28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[</a:t>
            </a:r>
            <a:r>
              <a:rPr kumimoji="0" lang="en-US" altLang="zh-CN" sz="2800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b</a:t>
            </a:r>
            <a:r>
              <a:rPr kumimoji="0" lang="en-US" altLang="zh-CN" sz="28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]</a:t>
            </a:r>
            <a:r>
              <a:rPr kumimoji="0"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</a:t>
            </a:r>
            <a:r>
              <a:rPr kumimoji="0" lang="en-US" altLang="zh-CN" sz="28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[</a:t>
            </a:r>
            <a:r>
              <a:rPr kumimoji="0" lang="en-US" altLang="zh-CN" sz="2800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a</a:t>
            </a:r>
            <a:r>
              <a:rPr kumimoji="0" lang="en-US" altLang="zh-CN" sz="28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][</a:t>
            </a:r>
            <a:r>
              <a:rPr kumimoji="0" lang="en-US" altLang="zh-CN" sz="2800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b</a:t>
            </a:r>
            <a:r>
              <a:rPr kumimoji="0" lang="en-US" altLang="zh-CN" sz="28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]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0"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Similarly, </a:t>
            </a:r>
            <a:r>
              <a:rPr kumimoji="0" lang="en-US" altLang="zh-CN" sz="28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[</a:t>
            </a:r>
            <a:r>
              <a:rPr kumimoji="0" lang="en-US" altLang="zh-CN" sz="2800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b</a:t>
            </a:r>
            <a:r>
              <a:rPr kumimoji="0" lang="en-US" altLang="zh-CN" sz="28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][</a:t>
            </a:r>
            <a:r>
              <a:rPr kumimoji="0" lang="en-US" altLang="zh-CN" sz="2800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a</a:t>
            </a:r>
            <a:r>
              <a:rPr kumimoji="0" lang="en-US" altLang="zh-CN" sz="28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] </a:t>
            </a:r>
            <a:r>
              <a:rPr kumimoji="0"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can be proven. Therefore </a:t>
            </a:r>
            <a:r>
              <a:rPr kumimoji="0" lang="en-US" altLang="zh-CN" sz="28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[</a:t>
            </a:r>
            <a:r>
              <a:rPr kumimoji="0" lang="en-US" altLang="zh-CN" sz="2800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a</a:t>
            </a:r>
            <a:r>
              <a:rPr kumimoji="0" lang="en-US" altLang="zh-CN" sz="28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]=[</a:t>
            </a:r>
            <a:r>
              <a:rPr kumimoji="0" lang="en-US" altLang="zh-CN" sz="2800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b</a:t>
            </a:r>
            <a:r>
              <a:rPr kumimoji="0" lang="en-US" altLang="zh-CN" sz="28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]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0" lang="en-US" altLang="zh-CN" sz="28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(2)</a:t>
            </a:r>
            <a:r>
              <a:rPr kumimoji="0" lang="en-US" altLang="zh-CN" sz="28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(3) </a:t>
            </a:r>
            <a:r>
              <a:rPr kumimoji="0" lang="en-US" altLang="zh-CN" sz="2800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a</a:t>
            </a:r>
            <a:r>
              <a:rPr kumimoji="0" lang="en-US" altLang="zh-CN" sz="28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[</a:t>
            </a:r>
            <a:r>
              <a:rPr kumimoji="0" lang="en-US" altLang="zh-CN" sz="2800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a</a:t>
            </a:r>
            <a:r>
              <a:rPr kumimoji="0" lang="en-US" altLang="zh-CN" sz="28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]</a:t>
            </a:r>
            <a:r>
              <a:rPr kumimoji="0"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[</a:t>
            </a:r>
            <a:r>
              <a:rPr kumimoji="0"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a</a:t>
            </a:r>
            <a:r>
              <a:rPr kumimoji="0"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]=[</a:t>
            </a:r>
            <a:r>
              <a:rPr kumimoji="0"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b</a:t>
            </a:r>
            <a:r>
              <a:rPr kumimoji="0"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]</a:t>
            </a:r>
            <a:r>
              <a:rPr kumimoji="0" lang="en-US" altLang="zh-CN" sz="2800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a</a:t>
            </a:r>
            <a:r>
              <a:rPr kumimoji="0" lang="en-US" altLang="zh-CN" sz="28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</a:t>
            </a:r>
            <a:r>
              <a:rPr kumimoji="0" lang="en-US" altLang="zh-CN" sz="2800" dirty="0">
                <a:solidFill>
                  <a:srgbClr val="0070C0"/>
                </a:solidFill>
                <a:latin typeface="Times New Roman" panose="02020603050405020304" pitchFamily="18" charset="0"/>
              </a:rPr>
              <a:t>[</a:t>
            </a:r>
            <a:r>
              <a:rPr kumimoji="0" lang="en-US" altLang="zh-CN" sz="2800" i="1" dirty="0">
                <a:solidFill>
                  <a:srgbClr val="0070C0"/>
                </a:solidFill>
                <a:latin typeface="Times New Roman" panose="02020603050405020304" pitchFamily="18" charset="0"/>
              </a:rPr>
              <a:t>a</a:t>
            </a:r>
            <a:r>
              <a:rPr kumimoji="0" lang="en-US" altLang="zh-CN" sz="2800" dirty="0">
                <a:solidFill>
                  <a:srgbClr val="0070C0"/>
                </a:solidFill>
                <a:latin typeface="Times New Roman" panose="02020603050405020304" pitchFamily="18" charset="0"/>
              </a:rPr>
              <a:t>]</a:t>
            </a:r>
            <a:r>
              <a:rPr kumimoji="0" lang="en-US" altLang="zh-CN" sz="2800" dirty="0">
                <a:solidFill>
                  <a:srgbClr val="0070C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</a:t>
            </a:r>
            <a:r>
              <a:rPr kumimoji="0" lang="en-US" altLang="zh-CN" sz="2800" dirty="0">
                <a:solidFill>
                  <a:srgbClr val="0070C0"/>
                </a:solidFill>
                <a:latin typeface="Times New Roman" panose="02020603050405020304" pitchFamily="18" charset="0"/>
              </a:rPr>
              <a:t>[</a:t>
            </a:r>
            <a:r>
              <a:rPr kumimoji="0" lang="en-US" altLang="zh-CN" sz="2800" i="1" dirty="0">
                <a:solidFill>
                  <a:srgbClr val="0070C0"/>
                </a:solidFill>
                <a:latin typeface="Times New Roman" panose="02020603050405020304" pitchFamily="18" charset="0"/>
              </a:rPr>
              <a:t>b</a:t>
            </a:r>
            <a:r>
              <a:rPr kumimoji="0" lang="en-US" altLang="zh-CN" sz="2800" dirty="0">
                <a:solidFill>
                  <a:srgbClr val="0070C0"/>
                </a:solidFill>
                <a:latin typeface="Times New Roman" panose="02020603050405020304" pitchFamily="18" charset="0"/>
              </a:rPr>
              <a:t>]</a:t>
            </a:r>
            <a:r>
              <a:rPr kumimoji="0"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</a:t>
            </a:r>
            <a:r>
              <a:rPr kumimoji="0" lang="en-US" altLang="zh-CN" sz="2800" dirty="0">
                <a:solidFill>
                  <a:srgbClr val="0070C0"/>
                </a:solidFill>
                <a:latin typeface="Times New Roman" panose="02020603050405020304" pitchFamily="18" charset="0"/>
              </a:rPr>
              <a:t>[</a:t>
            </a:r>
            <a:r>
              <a:rPr kumimoji="0" lang="en-US" altLang="zh-CN" sz="2800" i="1" dirty="0">
                <a:solidFill>
                  <a:srgbClr val="0070C0"/>
                </a:solidFill>
                <a:latin typeface="Times New Roman" panose="02020603050405020304" pitchFamily="18" charset="0"/>
              </a:rPr>
              <a:t>a</a:t>
            </a:r>
            <a:r>
              <a:rPr kumimoji="0" lang="en-US" altLang="zh-CN" sz="2800" dirty="0">
                <a:solidFill>
                  <a:srgbClr val="0070C0"/>
                </a:solidFill>
                <a:latin typeface="Times New Roman" panose="02020603050405020304" pitchFamily="18" charset="0"/>
              </a:rPr>
              <a:t>]</a:t>
            </a:r>
            <a:r>
              <a:rPr kumimoji="0" lang="en-US" altLang="zh-CN" sz="2800" dirty="0">
                <a:solidFill>
                  <a:srgbClr val="0070C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</a:t>
            </a:r>
            <a:r>
              <a:rPr kumimoji="0" lang="en-US" altLang="zh-CN" sz="2800" dirty="0">
                <a:solidFill>
                  <a:srgbClr val="0070C0"/>
                </a:solidFill>
                <a:latin typeface="Times New Roman" panose="02020603050405020304" pitchFamily="18" charset="0"/>
              </a:rPr>
              <a:t>[</a:t>
            </a:r>
            <a:r>
              <a:rPr kumimoji="0" lang="en-US" altLang="zh-CN" sz="2800" i="1" dirty="0">
                <a:solidFill>
                  <a:srgbClr val="0070C0"/>
                </a:solidFill>
                <a:latin typeface="Times New Roman" panose="02020603050405020304" pitchFamily="18" charset="0"/>
              </a:rPr>
              <a:t>b</a:t>
            </a:r>
            <a:r>
              <a:rPr kumimoji="0" lang="en-US" altLang="zh-CN" sz="2800" dirty="0">
                <a:solidFill>
                  <a:srgbClr val="0070C0"/>
                </a:solidFill>
                <a:latin typeface="Times New Roman" panose="02020603050405020304" pitchFamily="18" charset="0"/>
              </a:rPr>
              <a:t>]</a:t>
            </a:r>
            <a:r>
              <a:rPr kumimoji="0" lang="en-US" altLang="zh-CN" sz="2800" dirty="0">
                <a:solidFill>
                  <a:srgbClr val="0070C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</a:t>
            </a:r>
            <a:endParaRPr kumimoji="0" lang="en-US" altLang="zh-CN" sz="28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0" lang="en-US" altLang="zh-CN" sz="28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(3)</a:t>
            </a:r>
            <a:r>
              <a:rPr kumimoji="0" lang="en-US" altLang="zh-CN" sz="28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(1) </a:t>
            </a:r>
            <a:r>
              <a:rPr kumimoji="0" lang="en-US" altLang="zh-CN" sz="2800" dirty="0">
                <a:solidFill>
                  <a:srgbClr val="0070C0"/>
                </a:solidFill>
                <a:latin typeface="Times New Roman" panose="02020603050405020304" pitchFamily="18" charset="0"/>
              </a:rPr>
              <a:t>[</a:t>
            </a:r>
            <a:r>
              <a:rPr kumimoji="0" lang="en-US" altLang="zh-CN" sz="2800" i="1" dirty="0">
                <a:solidFill>
                  <a:srgbClr val="0070C0"/>
                </a:solidFill>
                <a:latin typeface="Times New Roman" panose="02020603050405020304" pitchFamily="18" charset="0"/>
              </a:rPr>
              <a:t>a</a:t>
            </a:r>
            <a:r>
              <a:rPr kumimoji="0" lang="en-US" altLang="zh-CN" sz="2800" dirty="0">
                <a:solidFill>
                  <a:srgbClr val="0070C0"/>
                </a:solidFill>
                <a:latin typeface="Times New Roman" panose="02020603050405020304" pitchFamily="18" charset="0"/>
              </a:rPr>
              <a:t>]</a:t>
            </a:r>
            <a:r>
              <a:rPr kumimoji="0" lang="en-US" altLang="zh-CN" sz="2800" dirty="0">
                <a:solidFill>
                  <a:srgbClr val="0070C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</a:t>
            </a:r>
            <a:r>
              <a:rPr kumimoji="0" lang="en-US" altLang="zh-CN" sz="2800" dirty="0">
                <a:solidFill>
                  <a:srgbClr val="0070C0"/>
                </a:solidFill>
                <a:latin typeface="Times New Roman" panose="02020603050405020304" pitchFamily="18" charset="0"/>
              </a:rPr>
              <a:t>[</a:t>
            </a:r>
            <a:r>
              <a:rPr kumimoji="0" lang="en-US" altLang="zh-CN" sz="2800" i="1" dirty="0">
                <a:solidFill>
                  <a:srgbClr val="0070C0"/>
                </a:solidFill>
                <a:latin typeface="Times New Roman" panose="02020603050405020304" pitchFamily="18" charset="0"/>
              </a:rPr>
              <a:t>b</a:t>
            </a:r>
            <a:r>
              <a:rPr kumimoji="0" lang="en-US" altLang="zh-CN" sz="2800" dirty="0">
                <a:solidFill>
                  <a:srgbClr val="0070C0"/>
                </a:solidFill>
                <a:latin typeface="Times New Roman" panose="02020603050405020304" pitchFamily="18" charset="0"/>
              </a:rPr>
              <a:t>]</a:t>
            </a:r>
            <a:r>
              <a:rPr kumimoji="0" lang="en-US" altLang="zh-CN" sz="2800" dirty="0">
                <a:solidFill>
                  <a:srgbClr val="0070C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 </a:t>
            </a:r>
            <a:r>
              <a:rPr kumimoji="0"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</a:t>
            </a:r>
            <a:r>
              <a:rPr kumimoji="0"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x</a:t>
            </a:r>
            <a:r>
              <a:rPr kumimoji="0"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(</a:t>
            </a:r>
            <a:r>
              <a:rPr kumimoji="0"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x</a:t>
            </a:r>
            <a:r>
              <a:rPr kumimoji="0"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</a:t>
            </a:r>
            <a:r>
              <a:rPr kumimoji="0" lang="en-US" altLang="zh-CN" sz="2800" dirty="0">
                <a:latin typeface="Times New Roman" panose="02020603050405020304" pitchFamily="18" charset="0"/>
              </a:rPr>
              <a:t> [</a:t>
            </a:r>
            <a:r>
              <a:rPr kumimoji="0" lang="en-US" altLang="zh-CN" sz="2800" i="1" dirty="0">
                <a:latin typeface="Times New Roman" panose="02020603050405020304" pitchFamily="18" charset="0"/>
              </a:rPr>
              <a:t>a</a:t>
            </a:r>
            <a:r>
              <a:rPr kumimoji="0" lang="en-US" altLang="zh-CN" sz="2800" dirty="0">
                <a:latin typeface="Times New Roman" panose="02020603050405020304" pitchFamily="18" charset="0"/>
              </a:rPr>
              <a:t>]</a:t>
            </a:r>
            <a:r>
              <a:rPr kumimoji="0" lang="en-US" altLang="zh-CN" sz="2800" dirty="0">
                <a:latin typeface="Times New Roman" panose="02020603050405020304" pitchFamily="18" charset="0"/>
                <a:sym typeface="Symbol" panose="05050102010706020507" pitchFamily="18" charset="2"/>
              </a:rPr>
              <a:t></a:t>
            </a:r>
            <a:r>
              <a:rPr kumimoji="0" lang="en-US" altLang="zh-CN" sz="2800" dirty="0">
                <a:latin typeface="Times New Roman" panose="02020603050405020304" pitchFamily="18" charset="0"/>
              </a:rPr>
              <a:t>[</a:t>
            </a:r>
            <a:r>
              <a:rPr kumimoji="0" lang="en-US" altLang="zh-CN" sz="2800" i="1" dirty="0">
                <a:latin typeface="Times New Roman" panose="02020603050405020304" pitchFamily="18" charset="0"/>
              </a:rPr>
              <a:t>b</a:t>
            </a:r>
            <a:r>
              <a:rPr kumimoji="0" lang="en-US" altLang="zh-CN" sz="2800" dirty="0">
                <a:latin typeface="Times New Roman" panose="02020603050405020304" pitchFamily="18" charset="0"/>
              </a:rPr>
              <a:t>])</a:t>
            </a:r>
            <a:r>
              <a:rPr kumimoji="0"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</a:t>
            </a:r>
            <a:r>
              <a:rPr kumimoji="0"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x</a:t>
            </a:r>
            <a:r>
              <a:rPr kumimoji="0"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(</a:t>
            </a:r>
            <a:r>
              <a:rPr kumimoji="0" lang="en-US" altLang="zh-CN" sz="2800" i="1" dirty="0" err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xRa</a:t>
            </a:r>
            <a:r>
              <a:rPr kumimoji="0" lang="en-US" altLang="zh-CN" sz="2800" dirty="0" err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</a:t>
            </a:r>
            <a:r>
              <a:rPr kumimoji="0" lang="en-US" altLang="zh-CN" sz="2800" i="1" dirty="0" err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xRb</a:t>
            </a:r>
            <a:r>
              <a:rPr kumimoji="0" lang="en-US" altLang="zh-CN" sz="2800" dirty="0">
                <a:latin typeface="Times New Roman" panose="02020603050405020304" pitchFamily="18" charset="0"/>
              </a:rPr>
              <a:t>)</a:t>
            </a:r>
            <a:r>
              <a:rPr kumimoji="0"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</a:t>
            </a:r>
            <a:r>
              <a:rPr kumimoji="0"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x</a:t>
            </a:r>
            <a:r>
              <a:rPr kumimoji="0"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(</a:t>
            </a:r>
            <a:r>
              <a:rPr kumimoji="0" lang="en-US" altLang="zh-CN" sz="2800" i="1" dirty="0" err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aRx</a:t>
            </a:r>
            <a:r>
              <a:rPr kumimoji="0" lang="en-US" altLang="zh-CN" sz="2800" dirty="0" err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</a:t>
            </a:r>
            <a:r>
              <a:rPr kumimoji="0" lang="en-US" altLang="zh-CN" sz="2800" i="1" dirty="0" err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xRb</a:t>
            </a:r>
            <a:r>
              <a:rPr kumimoji="0" lang="en-US" altLang="zh-CN" sz="2800" dirty="0">
                <a:latin typeface="Times New Roman" panose="02020603050405020304" pitchFamily="18" charset="0"/>
              </a:rPr>
              <a:t>)</a:t>
            </a:r>
            <a:r>
              <a:rPr kumimoji="0"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</a:t>
            </a:r>
            <a:r>
              <a:rPr kumimoji="0" lang="en-US" altLang="zh-CN" sz="2800" i="1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aRb</a:t>
            </a:r>
            <a:endParaRPr kumimoji="0" lang="zh-CN" altLang="en-US" sz="2800" i="1" dirty="0">
              <a:solidFill>
                <a:srgbClr val="0070C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0" name="Rectangle 34">
            <a:extLst>
              <a:ext uri="{FF2B5EF4-FFF2-40B4-BE49-F238E27FC236}">
                <a16:creationId xmlns:a16="http://schemas.microsoft.com/office/drawing/2014/main" id="{0D526963-6F12-5805-E0FD-44102926B9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80361" y="2199958"/>
            <a:ext cx="8137525" cy="509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3575"/>
              </a:lnSpc>
              <a:spcBef>
                <a:spcPct val="0"/>
              </a:spcBef>
              <a:buFontTx/>
              <a:buNone/>
            </a:pPr>
            <a:r>
              <a:rPr kumimoji="0" lang="en-US" altLang="zh-CN" sz="2400" dirty="0">
                <a:latin typeface="Times New Roman" panose="02020603050405020304" pitchFamily="18" charset="0"/>
              </a:rPr>
              <a:t>(1) </a:t>
            </a:r>
            <a:r>
              <a:rPr kumimoji="0" lang="en-US" altLang="zh-CN" sz="2400" b="1" i="1" dirty="0" err="1">
                <a:solidFill>
                  <a:srgbClr val="FF0000"/>
                </a:solidFill>
                <a:latin typeface="Times New Roman" panose="02020603050405020304" pitchFamily="18" charset="0"/>
              </a:rPr>
              <a:t>aRb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   (2) </a:t>
            </a:r>
            <a:r>
              <a:rPr kumimoji="0"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[</a:t>
            </a:r>
            <a:r>
              <a:rPr kumimoji="0" lang="en-US" altLang="zh-CN" sz="2400" b="1" i="1" dirty="0">
                <a:solidFill>
                  <a:srgbClr val="FF0000"/>
                </a:solidFill>
                <a:latin typeface="Times New Roman" panose="02020603050405020304" pitchFamily="18" charset="0"/>
              </a:rPr>
              <a:t>a</a:t>
            </a:r>
            <a:r>
              <a:rPr kumimoji="0"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]=[</a:t>
            </a:r>
            <a:r>
              <a:rPr kumimoji="0" lang="en-US" altLang="zh-CN" sz="2400" b="1" i="1" dirty="0">
                <a:solidFill>
                  <a:srgbClr val="FF0000"/>
                </a:solidFill>
                <a:latin typeface="Times New Roman" panose="02020603050405020304" pitchFamily="18" charset="0"/>
              </a:rPr>
              <a:t>b</a:t>
            </a:r>
            <a:r>
              <a:rPr kumimoji="0"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]   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(3)  </a:t>
            </a:r>
            <a:r>
              <a:rPr kumimoji="0"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[</a:t>
            </a:r>
            <a:r>
              <a:rPr kumimoji="0" lang="en-US" altLang="zh-CN" sz="2400" b="1" i="1" dirty="0">
                <a:solidFill>
                  <a:srgbClr val="FF0000"/>
                </a:solidFill>
                <a:latin typeface="Times New Roman" panose="02020603050405020304" pitchFamily="18" charset="0"/>
              </a:rPr>
              <a:t>a</a:t>
            </a:r>
            <a:r>
              <a:rPr kumimoji="0"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]</a:t>
            </a:r>
            <a:r>
              <a:rPr kumimoji="0"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</a:t>
            </a:r>
            <a:r>
              <a:rPr kumimoji="0"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[</a:t>
            </a:r>
            <a:r>
              <a:rPr kumimoji="0" lang="en-US" altLang="zh-CN" sz="2400" b="1" i="1" dirty="0">
                <a:solidFill>
                  <a:srgbClr val="FF0000"/>
                </a:solidFill>
                <a:latin typeface="Times New Roman" panose="02020603050405020304" pitchFamily="18" charset="0"/>
              </a:rPr>
              <a:t>b</a:t>
            </a:r>
            <a:r>
              <a:rPr kumimoji="0"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]</a:t>
            </a:r>
            <a:r>
              <a:rPr kumimoji="0"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</a:t>
            </a:r>
            <a:endParaRPr kumimoji="0" lang="zh-CN" altLang="en-US" sz="2400" b="1" i="1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6A06C2D2-8BC5-A669-F813-979C47D34CA0}"/>
              </a:ext>
            </a:extLst>
          </p:cNvPr>
          <p:cNvSpPr/>
          <p:nvPr/>
        </p:nvSpPr>
        <p:spPr>
          <a:xfrm>
            <a:off x="0" y="1037509"/>
            <a:ext cx="1689098" cy="2388603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/>
          </a:bodyPr>
          <a:lstStyle/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FF00"/>
                </a:solidFill>
                <a:cs typeface="+mn-ea"/>
                <a:sym typeface="+mn-lt"/>
              </a:rPr>
              <a:t>特殊关系</a:t>
            </a: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集合的划分和覆盖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u="sng" dirty="0">
                <a:solidFill>
                  <a:schemeClr val="bg1"/>
                </a:solidFill>
                <a:cs typeface="+mn-ea"/>
                <a:sym typeface="+mn-lt"/>
              </a:rPr>
              <a:t>等价关系</a:t>
            </a:r>
            <a:endParaRPr lang="en-US" altLang="zh-CN" u="sng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相容关系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42731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423AEC-297D-4AC6-937F-565891408581}"/>
              </a:ext>
            </a:extLst>
          </p:cNvPr>
          <p:cNvSpPr txBox="1"/>
          <p:nvPr/>
        </p:nvSpPr>
        <p:spPr>
          <a:xfrm>
            <a:off x="1756364" y="97006"/>
            <a:ext cx="1031566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cs typeface="+mn-ea"/>
                <a:sym typeface="+mn-lt"/>
              </a:rPr>
              <a:t>Properties of equivalence classes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65459A86-2236-4247-9311-D46EC9F8D18D}"/>
              </a:ext>
            </a:extLst>
          </p:cNvPr>
          <p:cNvGrpSpPr/>
          <p:nvPr/>
        </p:nvGrpSpPr>
        <p:grpSpPr>
          <a:xfrm>
            <a:off x="119973" y="397477"/>
            <a:ext cx="1449151" cy="180724"/>
            <a:chOff x="5392832" y="1016000"/>
            <a:chExt cx="1449150" cy="180724"/>
          </a:xfrm>
        </p:grpSpPr>
        <p:sp>
          <p:nvSpPr>
            <p:cNvPr id="7" name="Freeform 45">
              <a:extLst>
                <a:ext uri="{FF2B5EF4-FFF2-40B4-BE49-F238E27FC236}">
                  <a16:creationId xmlns:a16="http://schemas.microsoft.com/office/drawing/2014/main" id="{79F5C682-BDEF-4D53-B481-CCF2EF60A4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8" name="Freeform 46">
              <a:extLst>
                <a:ext uri="{FF2B5EF4-FFF2-40B4-BE49-F238E27FC236}">
                  <a16:creationId xmlns:a16="http://schemas.microsoft.com/office/drawing/2014/main" id="{34E012F1-3888-4574-B83C-160D877B5C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9" name="Freeform 47">
              <a:extLst>
                <a:ext uri="{FF2B5EF4-FFF2-40B4-BE49-F238E27FC236}">
                  <a16:creationId xmlns:a16="http://schemas.microsoft.com/office/drawing/2014/main" id="{92C0B701-D754-4A82-AB31-4E35C971D1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10" name="Freeform 48">
              <a:extLst>
                <a:ext uri="{FF2B5EF4-FFF2-40B4-BE49-F238E27FC236}">
                  <a16:creationId xmlns:a16="http://schemas.microsoft.com/office/drawing/2014/main" id="{60F2428E-B4AC-403A-9F72-86667F8576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11" name="Freeform 49">
              <a:extLst>
                <a:ext uri="{FF2B5EF4-FFF2-40B4-BE49-F238E27FC236}">
                  <a16:creationId xmlns:a16="http://schemas.microsoft.com/office/drawing/2014/main" id="{0C987953-0EFA-465A-B7F9-C0CF22995A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</p:grpSp>
      <p:sp>
        <p:nvSpPr>
          <p:cNvPr id="12" name="灯片编号占位符 1">
            <a:extLst>
              <a:ext uri="{FF2B5EF4-FFF2-40B4-BE49-F238E27FC236}">
                <a16:creationId xmlns:a16="http://schemas.microsoft.com/office/drawing/2014/main" id="{5AEBC6C7-6925-4C9A-B360-18D57EB16C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38416" y="6492875"/>
            <a:ext cx="498022" cy="365125"/>
          </a:xfrm>
        </p:spPr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97B5860-9389-40BC-8CED-DD2AAB23A1E9}" type="slidenum">
              <a:rPr kumimoji="0" lang="zh-CN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Arial Unicode MS" panose="020B0604020202020204" pitchFamily="34" charset="-122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ea typeface="Arial Unicode MS" panose="020B0604020202020204" pitchFamily="34" charset="-122"/>
            </a:endParaRPr>
          </a:p>
        </p:txBody>
      </p:sp>
      <p:sp>
        <p:nvSpPr>
          <p:cNvPr id="13" name="Text Box 5">
            <a:extLst>
              <a:ext uri="{FF2B5EF4-FFF2-40B4-BE49-F238E27FC236}">
                <a16:creationId xmlns:a16="http://schemas.microsoft.com/office/drawing/2014/main" id="{C5917AB1-020F-9DA3-2ECD-8BD8B6295C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24410" y="2301042"/>
            <a:ext cx="8883650" cy="523220"/>
          </a:xfrm>
          <a:prstGeom prst="rect">
            <a:avLst/>
          </a:prstGeom>
          <a:solidFill>
            <a:srgbClr val="F2F2F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None/>
            </a:pPr>
            <a:r>
              <a:rPr kumimoji="0" lang="en-US" altLang="zh-CN" sz="2800" dirty="0">
                <a:latin typeface="Times New Roman" panose="02020603050405020304" pitchFamily="18" charset="0"/>
              </a:rPr>
              <a:t>(1) </a:t>
            </a:r>
            <a:r>
              <a:rPr kumimoji="0" lang="en-US" altLang="zh-CN" sz="2800" b="1" i="1" dirty="0" err="1">
                <a:solidFill>
                  <a:srgbClr val="FF0000"/>
                </a:solidFill>
                <a:latin typeface="Times New Roman" panose="02020603050405020304" pitchFamily="18" charset="0"/>
              </a:rPr>
              <a:t>aRb</a:t>
            </a:r>
            <a:r>
              <a:rPr kumimoji="0" lang="en-US" altLang="zh-CN" sz="2800" dirty="0">
                <a:latin typeface="Times New Roman" panose="02020603050405020304" pitchFamily="18" charset="0"/>
              </a:rPr>
              <a:t>   (2) </a:t>
            </a:r>
            <a:r>
              <a:rPr kumimoji="0"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[</a:t>
            </a:r>
            <a:r>
              <a:rPr kumimoji="0" lang="en-US" altLang="zh-CN" sz="2800" b="1" i="1" dirty="0">
                <a:solidFill>
                  <a:srgbClr val="FF0000"/>
                </a:solidFill>
                <a:latin typeface="Times New Roman" panose="02020603050405020304" pitchFamily="18" charset="0"/>
              </a:rPr>
              <a:t>a</a:t>
            </a:r>
            <a:r>
              <a:rPr kumimoji="0"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]=[</a:t>
            </a:r>
            <a:r>
              <a:rPr kumimoji="0" lang="en-US" altLang="zh-CN" sz="2800" b="1" i="1" dirty="0">
                <a:solidFill>
                  <a:srgbClr val="FF0000"/>
                </a:solidFill>
                <a:latin typeface="Times New Roman" panose="02020603050405020304" pitchFamily="18" charset="0"/>
              </a:rPr>
              <a:t>b</a:t>
            </a:r>
            <a:r>
              <a:rPr kumimoji="0"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]   </a:t>
            </a:r>
            <a:r>
              <a:rPr kumimoji="0" lang="en-US" altLang="zh-CN" sz="2800" dirty="0">
                <a:latin typeface="Times New Roman" panose="02020603050405020304" pitchFamily="18" charset="0"/>
              </a:rPr>
              <a:t>(3)  </a:t>
            </a:r>
            <a:r>
              <a:rPr kumimoji="0"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[</a:t>
            </a:r>
            <a:r>
              <a:rPr kumimoji="0" lang="en-US" altLang="zh-CN" sz="2800" b="1" i="1" dirty="0">
                <a:solidFill>
                  <a:srgbClr val="FF0000"/>
                </a:solidFill>
                <a:latin typeface="Times New Roman" panose="02020603050405020304" pitchFamily="18" charset="0"/>
              </a:rPr>
              <a:t>a</a:t>
            </a:r>
            <a:r>
              <a:rPr kumimoji="0"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]</a:t>
            </a:r>
            <a:r>
              <a:rPr kumimoji="0"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</a:t>
            </a:r>
            <a:r>
              <a:rPr kumimoji="0"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[</a:t>
            </a:r>
            <a:r>
              <a:rPr kumimoji="0" lang="en-US" altLang="zh-CN" sz="2800" b="1" i="1" dirty="0">
                <a:solidFill>
                  <a:srgbClr val="FF0000"/>
                </a:solidFill>
                <a:latin typeface="Times New Roman" panose="02020603050405020304" pitchFamily="18" charset="0"/>
              </a:rPr>
              <a:t>b</a:t>
            </a:r>
            <a:r>
              <a:rPr kumimoji="0"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]</a:t>
            </a:r>
            <a:r>
              <a:rPr kumimoji="0"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</a:t>
            </a:r>
            <a:endParaRPr kumimoji="0" lang="zh-CN" altLang="en-US" sz="2800" b="1" i="1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 Box 5">
                <a:extLst>
                  <a:ext uri="{FF2B5EF4-FFF2-40B4-BE49-F238E27FC236}">
                    <a16:creationId xmlns:a16="http://schemas.microsoft.com/office/drawing/2014/main" id="{16892633-2CC2-6838-E332-B07DF56E733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166303" y="3136007"/>
                <a:ext cx="8883650" cy="35394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Franklin Gothic Demi" panose="020B07030201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Franklin Gothic Demi" panose="020B07030201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Franklin Gothic Demi" panose="020B07030201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Franklin Gothic Demi" panose="020B07030201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Franklin Gothic Demi" panose="020B07030201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Franklin Gothic Demi" panose="020B07030201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Franklin Gothic Demi" panose="020B07030201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Franklin Gothic Demi" panose="020B07030201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Franklin Gothic Demi" panose="020B07030201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FontTx/>
                  <a:buNone/>
                </a:pPr>
                <a:r>
                  <a:rPr kumimoji="0" lang="en-US" altLang="zh-CN" sz="2800" b="1" i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Corollary</a:t>
                </a:r>
                <a:r>
                  <a:rPr kumimoji="0" lang="zh-CN" alt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：</a:t>
                </a:r>
                <a:r>
                  <a:rPr kumimoji="0" lang="en-US" altLang="zh-CN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Let </a:t>
                </a:r>
                <a:r>
                  <a:rPr kumimoji="0" lang="en-US" altLang="zh-CN" sz="28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</a:t>
                </a:r>
                <a:r>
                  <a:rPr kumimoji="0" lang="en-US" altLang="zh-CN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be an equivalent relation on a set </a:t>
                </a:r>
                <a:r>
                  <a:rPr kumimoji="0" lang="en-US" altLang="zh-CN" sz="28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kumimoji="0" lang="en-US" altLang="zh-CN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Then if </a:t>
                </a:r>
                <a:r>
                  <a:rPr kumimoji="0" lang="en-US" altLang="zh-CN" sz="2800" i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kumimoji="0" lang="en-US" altLang="zh-CN" sz="2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</a:t>
                </a:r>
                <a:r>
                  <a:rPr kumimoji="0" lang="en-US" altLang="zh-CN" sz="2800" i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</a:t>
                </a:r>
                <a:r>
                  <a:rPr kumimoji="0" lang="en-US" altLang="zh-CN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zh-CN" sz="28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</a:t>
                </a:r>
                <a:r>
                  <a:rPr kumimoji="0" lang="en-US" altLang="zh-CN" sz="28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kumimoji="0" lang="en-US" altLang="zh-CN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:r>
                  <a:rPr kumimoji="0" lang="en-US" altLang="zh-CN" sz="2800" b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&lt;</a:t>
                </a:r>
                <a:r>
                  <a:rPr kumimoji="0" lang="en-US" altLang="zh-CN" sz="2800" b="1" i="1" dirty="0" err="1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kumimoji="0" lang="en-US" altLang="zh-CN" sz="2800" b="1" dirty="0" err="1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</a:t>
                </a:r>
                <a:r>
                  <a:rPr kumimoji="0" lang="en-US" altLang="zh-CN" sz="2800" b="1" i="1" dirty="0" err="1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</a:t>
                </a:r>
                <a:r>
                  <a:rPr kumimoji="0" lang="en-US" altLang="zh-CN" sz="2800" b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&gt;</a:t>
                </a:r>
                <a:r>
                  <a:rPr kumimoji="0" lang="en-US" altLang="zh-CN" sz="2800" b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</a:t>
                </a:r>
                <a:r>
                  <a:rPr kumimoji="0" lang="en-US" altLang="zh-CN" sz="2800" b="1" i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</a:t>
                </a:r>
                <a:r>
                  <a:rPr kumimoji="0" lang="en-US" altLang="zh-CN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then </a:t>
                </a:r>
                <a:r>
                  <a:rPr kumimoji="0" lang="en-US" altLang="zh-CN" sz="2800" b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</a:t>
                </a:r>
                <a:r>
                  <a:rPr kumimoji="0" lang="en-US" altLang="zh-CN" sz="2800" b="1" i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kumimoji="0" lang="en-US" altLang="zh-CN" sz="2800" b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]</a:t>
                </a:r>
                <a:r>
                  <a:rPr kumimoji="0" lang="en-US" altLang="zh-CN" sz="2800" b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</a:t>
                </a:r>
                <a:r>
                  <a:rPr kumimoji="0" lang="en-US" altLang="zh-CN" sz="2800" b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</a:t>
                </a:r>
                <a:r>
                  <a:rPr kumimoji="0" lang="en-US" altLang="zh-CN" sz="2800" b="1" i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</a:t>
                </a:r>
                <a:r>
                  <a:rPr kumimoji="0" lang="en-US" altLang="zh-CN" sz="2800" b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]</a:t>
                </a:r>
                <a:r>
                  <a:rPr kumimoji="0" lang="en-US" altLang="zh-CN" sz="2800" b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=</a:t>
                </a:r>
              </a:p>
              <a:p>
                <a:pPr eaLnBrk="1" hangingPunct="1">
                  <a:spcBef>
                    <a:spcPct val="50000"/>
                  </a:spcBef>
                  <a:buFontTx/>
                  <a:buNone/>
                </a:pPr>
                <a:r>
                  <a:rPr lang="en-US" altLang="zh-CN" sz="2800" b="1" i="1" dirty="0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Proof</a:t>
                </a:r>
                <a:r>
                  <a:rPr lang="en-US" altLang="zh-CN" sz="2800" b="1" i="1" dirty="0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: (proof by contradiction) </a:t>
                </a:r>
                <a:r>
                  <a:rPr lang="en-US" altLang="zh-CN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suppose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28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zh-CN" altLang="en-US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e>
                      <m:sub>
                        <m:r>
                          <a:rPr lang="zh-CN" altLang="en-US" sz="2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zh-CN" altLang="en-US" sz="2800" b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∩</m:t>
                    </m:r>
                    <m:sSub>
                      <m:sSubPr>
                        <m:ctrlPr>
                          <a:rPr lang="zh-CN" altLang="en-US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zh-CN" altLang="en-US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</m:e>
                      <m:sub>
                        <m:r>
                          <a:rPr lang="zh-CN" altLang="en-US" sz="2800" b="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zh-CN" altLang="en-US" sz="2800" b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≠</m:t>
                    </m:r>
                    <m:r>
                      <a:rPr lang="zh-CN" altLang="en-US" sz="2800" b="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kumimoji="0" lang="en-US" altLang="zh-CN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</a:p>
              <a:p>
                <a:pPr eaLnBrk="1" hangingPunct="1">
                  <a:spcBef>
                    <a:spcPct val="50000"/>
                  </a:spcBef>
                  <a:buFontTx/>
                  <a:buNone/>
                </a:pPr>
                <a:r>
                  <a:rPr kumimoji="0" lang="en-US" altLang="zh-CN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then there exists </a:t>
                </a:r>
                <a14:m>
                  <m:oMath xmlns:m="http://schemas.openxmlformats.org/officeDocument/2006/math">
                    <m:r>
                      <a:rPr lang="zh-CN" altLang="en-US" sz="28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zh-CN" altLang="en-US" sz="2800" b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zh-CN" altLang="en-US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zh-CN" altLang="en-US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e>
                      <m:sub>
                        <m:r>
                          <a:rPr lang="zh-CN" altLang="en-US" sz="2800" b="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</m:oMath>
                </a14:m>
                <a:r>
                  <a:rPr lang="en-US" altLang="zh-CN" sz="2800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 </a:t>
                </a:r>
                <a14:m>
                  <m:oMath xmlns:m="http://schemas.openxmlformats.org/officeDocument/2006/math">
                    <m:r>
                      <a:rPr lang="zh-CN" altLang="en-US" sz="2800" b="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zh-CN" altLang="en-US" sz="2800" b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zh-CN" altLang="en-US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zh-CN" altLang="en-US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</m:e>
                      <m:sub>
                        <m:r>
                          <a:rPr lang="zh-CN" altLang="en-US" sz="2800" b="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</m:oMath>
                </a14:m>
                <a:r>
                  <a:rPr kumimoji="0" lang="en-US" altLang="zh-CN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that is </a:t>
                </a:r>
                <a14:m>
                  <m:oMath xmlns:m="http://schemas.openxmlformats.org/officeDocument/2006/math">
                    <m:r>
                      <a:rPr kumimoji="0" lang="en-US" altLang="zh-CN" sz="2800" b="0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𝑎</m:t>
                    </m:r>
                    <m:r>
                      <a:rPr lang="en-US" altLang="zh-CN" sz="2800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𝑅𝑧</m:t>
                    </m:r>
                  </m:oMath>
                </a14:m>
                <a:r>
                  <a:rPr lang="zh-CN" altLang="en-US" sz="2800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800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𝑧</m:t>
                    </m:r>
                    <m:r>
                      <a:rPr lang="en-US" altLang="zh-CN" sz="2800" b="0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𝑅</m:t>
                    </m:r>
                    <m:r>
                      <a:rPr lang="en-US" altLang="zh-CN" sz="2800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𝑏</m:t>
                    </m:r>
                  </m:oMath>
                </a14:m>
                <a:endParaRPr kumimoji="0" lang="en-US" altLang="zh-CN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eaLnBrk="1" hangingPunct="1">
                  <a:spcBef>
                    <a:spcPct val="50000"/>
                  </a:spcBef>
                  <a:buFontTx/>
                  <a:buNone/>
                </a:pPr>
                <a:r>
                  <a:rPr lang="en-US" altLang="zh-CN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thus </a:t>
                </a:r>
                <a14:m>
                  <m:oMath xmlns:m="http://schemas.openxmlformats.org/officeDocument/2006/math">
                    <m:r>
                      <a:rPr lang="en-US" altLang="zh-CN" sz="2800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𝑎</m:t>
                    </m:r>
                    <m:r>
                      <a:rPr lang="en-US" altLang="zh-CN" sz="2800" b="0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𝑅</m:t>
                    </m:r>
                    <m:r>
                      <a:rPr lang="en-US" altLang="zh-CN" sz="2800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𝑏</m:t>
                    </m:r>
                  </m:oMath>
                </a14:m>
                <a:r>
                  <a:rPr lang="en-US" altLang="zh-CN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which is </a:t>
                </a:r>
                <a:r>
                  <a:rPr lang="en-US" altLang="zh-CN" sz="2800" i="1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 contradiction with 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altLang="zh-CN" sz="28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8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  <m:r>
                          <a:rPr lang="en-US" altLang="zh-CN" sz="2800" b="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sz="28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</m:d>
                    <m:r>
                      <a:rPr lang="en-US" altLang="zh-CN" sz="2800" b="0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∉</m:t>
                    </m:r>
                    <m:r>
                      <a:rPr lang="en-US" altLang="zh-CN" sz="2800" b="0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𝑅</m:t>
                    </m:r>
                  </m:oMath>
                </a14:m>
                <a:endParaRPr kumimoji="0" lang="en-US" altLang="zh-CN" sz="2800" i="1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eaLnBrk="1" hangingPunct="1">
                  <a:spcBef>
                    <a:spcPct val="50000"/>
                  </a:spcBef>
                  <a:buNone/>
                </a:pPr>
                <a:r>
                  <a:rPr kumimoji="0" lang="en-US" altLang="zh-CN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So </a:t>
                </a:r>
                <a:r>
                  <a:rPr kumimoji="0" lang="en-US" altLang="zh-CN" sz="2800" b="1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</a:t>
                </a:r>
                <a:r>
                  <a:rPr kumimoji="0" lang="en-US" altLang="zh-CN" sz="2800" b="1" i="1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kumimoji="0" lang="en-US" altLang="zh-CN" sz="2800" b="1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]</a:t>
                </a:r>
                <a:r>
                  <a:rPr kumimoji="0" lang="en-US" altLang="zh-CN" sz="2800" b="1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</a:t>
                </a:r>
                <a:r>
                  <a:rPr kumimoji="0" lang="en-US" altLang="zh-CN" sz="2800" b="1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</a:t>
                </a:r>
                <a:r>
                  <a:rPr kumimoji="0" lang="en-US" altLang="zh-CN" sz="2800" b="1" i="1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</a:t>
                </a:r>
                <a:r>
                  <a:rPr kumimoji="0" lang="en-US" altLang="zh-CN" sz="2800" b="1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]</a:t>
                </a:r>
                <a:r>
                  <a:rPr kumimoji="0" lang="en-US" altLang="zh-CN" sz="2800" b="1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=</a:t>
                </a:r>
              </a:p>
            </p:txBody>
          </p:sp>
        </mc:Choice>
        <mc:Fallback xmlns="">
          <p:sp>
            <p:nvSpPr>
              <p:cNvPr id="14" name="Text Box 5">
                <a:extLst>
                  <a:ext uri="{FF2B5EF4-FFF2-40B4-BE49-F238E27FC236}">
                    <a16:creationId xmlns:a16="http://schemas.microsoft.com/office/drawing/2014/main" id="{16892633-2CC2-6838-E332-B07DF56E73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166303" y="3136007"/>
                <a:ext cx="8883650" cy="3539430"/>
              </a:xfrm>
              <a:prstGeom prst="rect">
                <a:avLst/>
              </a:prstGeom>
              <a:blipFill>
                <a:blip r:embed="rId3"/>
                <a:stretch>
                  <a:fillRect l="-1372" t="-2238" r="-206" b="-3959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矩形 15">
            <a:extLst>
              <a:ext uri="{FF2B5EF4-FFF2-40B4-BE49-F238E27FC236}">
                <a16:creationId xmlns:a16="http://schemas.microsoft.com/office/drawing/2014/main" id="{CE010DE5-F033-7DA2-D1FD-4B34A9A20121}"/>
              </a:ext>
            </a:extLst>
          </p:cNvPr>
          <p:cNvSpPr/>
          <p:nvPr/>
        </p:nvSpPr>
        <p:spPr>
          <a:xfrm>
            <a:off x="0" y="1037509"/>
            <a:ext cx="1689098" cy="2388603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/>
          </a:bodyPr>
          <a:lstStyle/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FF00"/>
                </a:solidFill>
                <a:cs typeface="+mn-ea"/>
                <a:sym typeface="+mn-lt"/>
              </a:rPr>
              <a:t>特殊关系</a:t>
            </a: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集合的划分和覆盖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u="sng" dirty="0">
                <a:solidFill>
                  <a:schemeClr val="bg1"/>
                </a:solidFill>
                <a:cs typeface="+mn-ea"/>
                <a:sym typeface="+mn-lt"/>
              </a:rPr>
              <a:t>等价关系</a:t>
            </a:r>
            <a:endParaRPr lang="en-US" altLang="zh-CN" u="sng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相容关系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</p:txBody>
      </p:sp>
      <p:sp>
        <p:nvSpPr>
          <p:cNvPr id="15" name="Text Box 5">
            <a:extLst>
              <a:ext uri="{FF2B5EF4-FFF2-40B4-BE49-F238E27FC236}">
                <a16:creationId xmlns:a16="http://schemas.microsoft.com/office/drawing/2014/main" id="{92026B94-3856-4ED8-87C0-5040C5639A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88181" y="1123596"/>
            <a:ext cx="10052028" cy="95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0" lang="en-US" altLang="zh-CN" sz="2800" b="1" i="1" dirty="0">
                <a:solidFill>
                  <a:srgbClr val="FF0000"/>
                </a:solidFill>
                <a:latin typeface="+mn-lt"/>
                <a:cs typeface="Times New Roman" panose="02020603050405020304" pitchFamily="18" charset="0"/>
              </a:rPr>
              <a:t>Theorem</a:t>
            </a:r>
            <a:r>
              <a:rPr kumimoji="0" lang="zh-CN" altLang="en-US" sz="2800" dirty="0">
                <a:latin typeface="+mn-lt"/>
                <a:cs typeface="Times New Roman" panose="02020603050405020304" pitchFamily="18" charset="0"/>
              </a:rPr>
              <a:t>：</a:t>
            </a:r>
            <a:r>
              <a:rPr kumimoji="0" lang="en-US" altLang="zh-CN" sz="2800" dirty="0">
                <a:latin typeface="+mn-lt"/>
                <a:cs typeface="Times New Roman" panose="02020603050405020304" pitchFamily="18" charset="0"/>
              </a:rPr>
              <a:t>Let </a:t>
            </a:r>
            <a:r>
              <a:rPr kumimoji="0" lang="en-US" altLang="zh-CN" sz="2800" b="1" i="1" dirty="0">
                <a:solidFill>
                  <a:srgbClr val="0070C0"/>
                </a:solidFill>
                <a:latin typeface="+mn-lt"/>
                <a:cs typeface="Times New Roman" panose="02020603050405020304" pitchFamily="18" charset="0"/>
              </a:rPr>
              <a:t>R</a:t>
            </a:r>
            <a:r>
              <a:rPr kumimoji="0" lang="en-US" altLang="zh-CN" sz="2800" dirty="0">
                <a:latin typeface="+mn-lt"/>
                <a:cs typeface="Times New Roman" panose="02020603050405020304" pitchFamily="18" charset="0"/>
              </a:rPr>
              <a:t> be an </a:t>
            </a:r>
            <a:r>
              <a:rPr kumimoji="0" lang="en-US" altLang="zh-CN" sz="2800" b="1" dirty="0">
                <a:solidFill>
                  <a:srgbClr val="0070C0"/>
                </a:solidFill>
                <a:latin typeface="+mn-lt"/>
                <a:cs typeface="Times New Roman" panose="02020603050405020304" pitchFamily="18" charset="0"/>
              </a:rPr>
              <a:t>equivalent relation </a:t>
            </a:r>
            <a:r>
              <a:rPr kumimoji="0" lang="en-US" altLang="zh-CN" sz="2800" dirty="0">
                <a:latin typeface="+mn-lt"/>
                <a:cs typeface="Times New Roman" panose="02020603050405020304" pitchFamily="18" charset="0"/>
              </a:rPr>
              <a:t>on a set </a:t>
            </a:r>
            <a:r>
              <a:rPr kumimoji="0" lang="en-US" altLang="zh-CN" sz="2800" i="1" dirty="0">
                <a:latin typeface="+mn-lt"/>
                <a:cs typeface="Times New Roman" panose="02020603050405020304" pitchFamily="18" charset="0"/>
              </a:rPr>
              <a:t>A</a:t>
            </a:r>
            <a:r>
              <a:rPr kumimoji="0" lang="en-US" altLang="zh-CN" sz="2800" dirty="0">
                <a:latin typeface="+mn-lt"/>
                <a:cs typeface="Times New Roman" panose="02020603050405020304" pitchFamily="18" charset="0"/>
              </a:rPr>
              <a:t>. Then the following statements for </a:t>
            </a:r>
            <a:r>
              <a:rPr kumimoji="0" lang="en-US" altLang="zh-CN" sz="2800" i="1" dirty="0">
                <a:latin typeface="+mn-lt"/>
                <a:cs typeface="Times New Roman" panose="02020603050405020304" pitchFamily="18" charset="0"/>
              </a:rPr>
              <a:t>a</a:t>
            </a:r>
            <a:r>
              <a:rPr kumimoji="0" lang="en-US" altLang="zh-CN" sz="2800" dirty="0">
                <a:latin typeface="+mn-lt"/>
                <a:cs typeface="Times New Roman" panose="02020603050405020304" pitchFamily="18" charset="0"/>
              </a:rPr>
              <a:t> and </a:t>
            </a:r>
            <a:r>
              <a:rPr kumimoji="0" lang="en-US" altLang="zh-CN" sz="2800" i="1" dirty="0">
                <a:latin typeface="+mn-lt"/>
                <a:cs typeface="Times New Roman" panose="02020603050405020304" pitchFamily="18" charset="0"/>
              </a:rPr>
              <a:t>b</a:t>
            </a:r>
            <a:r>
              <a:rPr kumimoji="0" lang="en-US" altLang="zh-CN" sz="2800" dirty="0">
                <a:latin typeface="+mn-lt"/>
                <a:cs typeface="Times New Roman" panose="02020603050405020304" pitchFamily="18" charset="0"/>
              </a:rPr>
              <a:t> of </a:t>
            </a:r>
            <a:r>
              <a:rPr kumimoji="0" lang="en-US" altLang="zh-CN" sz="2800" i="1" dirty="0">
                <a:latin typeface="+mn-lt"/>
                <a:cs typeface="Times New Roman" panose="02020603050405020304" pitchFamily="18" charset="0"/>
              </a:rPr>
              <a:t>A</a:t>
            </a:r>
            <a:r>
              <a:rPr kumimoji="0" lang="en-US" altLang="zh-CN" sz="2800" dirty="0">
                <a:latin typeface="+mn-lt"/>
                <a:cs typeface="Times New Roman" panose="02020603050405020304" pitchFamily="18" charset="0"/>
              </a:rPr>
              <a:t> are equivalent:</a:t>
            </a:r>
            <a:r>
              <a:rPr kumimoji="0" lang="zh-CN" altLang="en-US" sz="2800" dirty="0">
                <a:latin typeface="+mn-lt"/>
                <a:cs typeface="Times New Roman" panose="02020603050405020304" pitchFamily="18" charset="0"/>
              </a:rPr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573961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423AEC-297D-4AC6-937F-565891408581}"/>
              </a:ext>
            </a:extLst>
          </p:cNvPr>
          <p:cNvSpPr txBox="1"/>
          <p:nvPr/>
        </p:nvSpPr>
        <p:spPr>
          <a:xfrm>
            <a:off x="1756364" y="97006"/>
            <a:ext cx="1031566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cs typeface="+mn-ea"/>
                <a:sym typeface="+mn-lt"/>
              </a:rPr>
              <a:t>Properties of equivalence classes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65459A86-2236-4247-9311-D46EC9F8D18D}"/>
              </a:ext>
            </a:extLst>
          </p:cNvPr>
          <p:cNvGrpSpPr/>
          <p:nvPr/>
        </p:nvGrpSpPr>
        <p:grpSpPr>
          <a:xfrm>
            <a:off x="119973" y="397477"/>
            <a:ext cx="1449151" cy="180724"/>
            <a:chOff x="5392832" y="1016000"/>
            <a:chExt cx="1449150" cy="180724"/>
          </a:xfrm>
        </p:grpSpPr>
        <p:sp>
          <p:nvSpPr>
            <p:cNvPr id="7" name="Freeform 45">
              <a:extLst>
                <a:ext uri="{FF2B5EF4-FFF2-40B4-BE49-F238E27FC236}">
                  <a16:creationId xmlns:a16="http://schemas.microsoft.com/office/drawing/2014/main" id="{79F5C682-BDEF-4D53-B481-CCF2EF60A4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8" name="Freeform 46">
              <a:extLst>
                <a:ext uri="{FF2B5EF4-FFF2-40B4-BE49-F238E27FC236}">
                  <a16:creationId xmlns:a16="http://schemas.microsoft.com/office/drawing/2014/main" id="{34E012F1-3888-4574-B83C-160D877B5C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9" name="Freeform 47">
              <a:extLst>
                <a:ext uri="{FF2B5EF4-FFF2-40B4-BE49-F238E27FC236}">
                  <a16:creationId xmlns:a16="http://schemas.microsoft.com/office/drawing/2014/main" id="{92C0B701-D754-4A82-AB31-4E35C971D1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10" name="Freeform 48">
              <a:extLst>
                <a:ext uri="{FF2B5EF4-FFF2-40B4-BE49-F238E27FC236}">
                  <a16:creationId xmlns:a16="http://schemas.microsoft.com/office/drawing/2014/main" id="{60F2428E-B4AC-403A-9F72-86667F8576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11" name="Freeform 49">
              <a:extLst>
                <a:ext uri="{FF2B5EF4-FFF2-40B4-BE49-F238E27FC236}">
                  <a16:creationId xmlns:a16="http://schemas.microsoft.com/office/drawing/2014/main" id="{0C987953-0EFA-465A-B7F9-C0CF22995A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</p:grpSp>
      <p:sp>
        <p:nvSpPr>
          <p:cNvPr id="12" name="灯片编号占位符 1">
            <a:extLst>
              <a:ext uri="{FF2B5EF4-FFF2-40B4-BE49-F238E27FC236}">
                <a16:creationId xmlns:a16="http://schemas.microsoft.com/office/drawing/2014/main" id="{5AEBC6C7-6925-4C9A-B360-18D57EB16C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38416" y="6492875"/>
            <a:ext cx="498022" cy="365125"/>
          </a:xfrm>
        </p:spPr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97B5860-9389-40BC-8CED-DD2AAB23A1E9}" type="slidenum">
              <a:rPr kumimoji="0" lang="zh-CN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Arial Unicode MS" panose="020B0604020202020204" pitchFamily="34" charset="-122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ea typeface="Arial Unicode MS" panose="020B0604020202020204" pitchFamily="34" charset="-122"/>
            </a:endParaRPr>
          </a:p>
        </p:txBody>
      </p:sp>
      <p:sp>
        <p:nvSpPr>
          <p:cNvPr id="15" name="Rectangle 21">
            <a:extLst>
              <a:ext uri="{FF2B5EF4-FFF2-40B4-BE49-F238E27FC236}">
                <a16:creationId xmlns:a16="http://schemas.microsoft.com/office/drawing/2014/main" id="{0CA7CF63-D701-3755-EB45-03F4FC4C65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89760" y="3830049"/>
            <a:ext cx="1841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kumimoji="0" lang="zh-CN" altLang="en-US" sz="2400" b="1">
              <a:latin typeface="Times New Roman" panose="02020603050405020304" pitchFamily="18" charset="0"/>
            </a:endParaRPr>
          </a:p>
        </p:txBody>
      </p:sp>
      <p:sp>
        <p:nvSpPr>
          <p:cNvPr id="16" name="Rectangle 23">
            <a:extLst>
              <a:ext uri="{FF2B5EF4-FFF2-40B4-BE49-F238E27FC236}">
                <a16:creationId xmlns:a16="http://schemas.microsoft.com/office/drawing/2014/main" id="{83865F26-F962-61BC-5820-AFE31567EB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89760" y="3791949"/>
            <a:ext cx="1841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kumimoji="0" lang="zh-CN" altLang="en-US" sz="2400" b="1">
              <a:latin typeface="Times New Roman" panose="02020603050405020304" pitchFamily="18" charset="0"/>
            </a:endParaRPr>
          </a:p>
        </p:txBody>
      </p:sp>
      <p:sp>
        <p:nvSpPr>
          <p:cNvPr id="17" name="Rectangle 27">
            <a:extLst>
              <a:ext uri="{FF2B5EF4-FFF2-40B4-BE49-F238E27FC236}">
                <a16:creationId xmlns:a16="http://schemas.microsoft.com/office/drawing/2014/main" id="{C80317BA-B163-9639-6620-426D67BF87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89760" y="3820524"/>
            <a:ext cx="1841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kumimoji="0" lang="zh-CN" altLang="en-US" sz="2400" b="1">
              <a:latin typeface="Times New Roman" panose="02020603050405020304" pitchFamily="18" charset="0"/>
            </a:endParaRPr>
          </a:p>
        </p:txBody>
      </p:sp>
      <p:sp>
        <p:nvSpPr>
          <p:cNvPr id="18" name="Rectangle 29">
            <a:extLst>
              <a:ext uri="{FF2B5EF4-FFF2-40B4-BE49-F238E27FC236}">
                <a16:creationId xmlns:a16="http://schemas.microsoft.com/office/drawing/2014/main" id="{7028A5EF-7358-0E64-D1C4-929665A066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89760" y="3791949"/>
            <a:ext cx="1841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kumimoji="0" lang="zh-CN" altLang="en-US" sz="2400" b="1">
              <a:latin typeface="Times New Roman" panose="02020603050405020304" pitchFamily="18" charset="0"/>
            </a:endParaRPr>
          </a:p>
        </p:txBody>
      </p:sp>
      <p:sp>
        <p:nvSpPr>
          <p:cNvPr id="19" name="Rectangle 31">
            <a:extLst>
              <a:ext uri="{FF2B5EF4-FFF2-40B4-BE49-F238E27FC236}">
                <a16:creationId xmlns:a16="http://schemas.microsoft.com/office/drawing/2014/main" id="{1761501F-F25B-B8D5-9769-745A84D800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89760" y="3791949"/>
            <a:ext cx="1841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kumimoji="0" lang="zh-CN" altLang="en-US" sz="2400" b="1">
              <a:latin typeface="Times New Roman" panose="02020603050405020304" pitchFamily="18" charset="0"/>
            </a:endParaRPr>
          </a:p>
        </p:txBody>
      </p:sp>
      <p:sp>
        <p:nvSpPr>
          <p:cNvPr id="20" name="Rectangle 34">
            <a:extLst>
              <a:ext uri="{FF2B5EF4-FFF2-40B4-BE49-F238E27FC236}">
                <a16:creationId xmlns:a16="http://schemas.microsoft.com/office/drawing/2014/main" id="{27EEA228-67A4-B7CA-E4B9-979CED2E4E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92997" y="2290815"/>
            <a:ext cx="8137525" cy="509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3575"/>
              </a:lnSpc>
              <a:spcBef>
                <a:spcPct val="0"/>
              </a:spcBef>
              <a:buFontTx/>
              <a:buNone/>
            </a:pPr>
            <a:endParaRPr kumimoji="0" lang="zh-CN" altLang="en-US" sz="2400" b="1" i="1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 Box 5">
                <a:extLst>
                  <a:ext uri="{FF2B5EF4-FFF2-40B4-BE49-F238E27FC236}">
                    <a16:creationId xmlns:a16="http://schemas.microsoft.com/office/drawing/2014/main" id="{8BA004A3-2443-69D8-90B3-84F6CE6B71B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073910" y="1328248"/>
                <a:ext cx="8883650" cy="47028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Franklin Gothic Demi" panose="020B07030201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Franklin Gothic Demi" panose="020B07030201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Franklin Gothic Demi" panose="020B07030201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Franklin Gothic Demi" panose="020B07030201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Franklin Gothic Demi" panose="020B07030201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Franklin Gothic Demi" panose="020B07030201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Franklin Gothic Demi" panose="020B07030201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Franklin Gothic Demi" panose="020B07030201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Franklin Gothic Demi" panose="020B07030201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buFontTx/>
                  <a:buNone/>
                </a:pPr>
                <a:r>
                  <a:rPr kumimoji="0" lang="en-US" altLang="zh-CN" sz="2800" b="1" i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Corollary</a:t>
                </a:r>
                <a:r>
                  <a:rPr kumimoji="0" lang="zh-CN" alt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：</a:t>
                </a:r>
                <a:r>
                  <a:rPr kumimoji="0" lang="en-US" altLang="zh-CN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Let </a:t>
                </a:r>
                <a:r>
                  <a:rPr kumimoji="0" lang="en-US" altLang="zh-CN" sz="2800" b="1" i="1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</a:t>
                </a:r>
                <a:r>
                  <a:rPr kumimoji="0" lang="en-US" altLang="zh-CN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be an </a:t>
                </a:r>
                <a:r>
                  <a:rPr kumimoji="0" lang="en-US" altLang="zh-CN" sz="2800" b="1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equivalent relation </a:t>
                </a:r>
                <a:r>
                  <a:rPr kumimoji="0" lang="en-US" altLang="zh-CN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on a set </a:t>
                </a:r>
                <a:r>
                  <a:rPr kumimoji="0" lang="en-US" altLang="zh-CN" sz="28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X. </a:t>
                </a:r>
                <a:r>
                  <a:rPr kumimoji="0" lang="en-US" altLang="zh-CN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Then</a:t>
                </a:r>
                <a:r>
                  <a:rPr kumimoji="0" lang="en-US" altLang="zh-CN" sz="28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zh-CN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 </a:t>
                </a:r>
                <a:r>
                  <a:rPr kumimoji="0" lang="en-US" altLang="zh-CN" sz="2800" dirty="0">
                    <a:solidFill>
                      <a:srgbClr val="7030A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all </a:t>
                </a: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sz="2800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zh-CN" sz="2800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en-US" altLang="zh-CN" sz="2800" b="1" dirty="0">
                    <a:latin typeface="宋体" panose="02010600030101010101" pitchFamily="2" charset="-122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CN" sz="2800" b="1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⋃</m:t>
                    </m:r>
                    <m:r>
                      <a:rPr lang="en-US" altLang="zh-CN" sz="2800" b="1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CN" sz="2800" b="1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sz="2800" b="1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]</m:t>
                    </m:r>
                    <m:r>
                      <a:rPr lang="en-US" altLang="zh-CN" sz="2800" b="1" i="1" baseline="-25000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altLang="zh-CN" sz="2800" b="1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800" b="1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endParaRPr lang="en-US" altLang="zh-CN" sz="2800" b="1" dirty="0">
                  <a:solidFill>
                    <a:srgbClr val="C00000"/>
                  </a:solidFill>
                  <a:latin typeface="宋体" panose="02010600030101010101" pitchFamily="2" charset="-122"/>
                </a:endParaRPr>
              </a:p>
              <a:p>
                <a:pPr eaLnBrk="1" hangingPunct="1"/>
                <a:r>
                  <a:rPr lang="en-US" altLang="zh-CN" sz="2800" b="1" i="1" dirty="0">
                    <a:solidFill>
                      <a:srgbClr val="7030A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Proof</a:t>
                </a:r>
                <a:r>
                  <a:rPr lang="en-US" altLang="zh-CN" sz="2800" b="1" dirty="0">
                    <a:solidFill>
                      <a:srgbClr val="7030A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: </a:t>
                </a:r>
              </a:p>
              <a:p>
                <a:pPr eaLnBrk="1" hangingPunct="1">
                  <a:buNone/>
                </a:pPr>
                <a:r>
                  <a:rPr kumimoji="0" lang="en-US" altLang="zh-CN" sz="2800" b="1" dirty="0">
                    <a:solidFill>
                      <a:srgbClr val="7030A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  (1)</a:t>
                </a:r>
                <a:r>
                  <a:rPr kumimoji="0" lang="en-US" altLang="zh-CN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 all </a:t>
                </a:r>
                <a14:m>
                  <m:oMath xmlns:m="http://schemas.openxmlformats.org/officeDocument/2006/math"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en-US" altLang="zh-CN" sz="2800" b="1" dirty="0">
                    <a:latin typeface="宋体" panose="02010600030101010101" pitchFamily="2" charset="-122"/>
                  </a:rPr>
                  <a:t>,then </a:t>
                </a:r>
                <a14:m>
                  <m:oMath xmlns:m="http://schemas.openxmlformats.org/officeDocument/2006/math"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∈[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]</m:t>
                    </m:r>
                    <m:r>
                      <a:rPr lang="en-US" altLang="zh-CN" sz="2800" b="1" i="1" baseline="-25000" dirty="0">
                        <a:latin typeface="Cambria Math" panose="02040503050406030204" pitchFamily="18" charset="0"/>
                      </a:rPr>
                      <m:t>𝑹</m:t>
                    </m:r>
                  </m:oMath>
                </a14:m>
                <a:r>
                  <a:rPr lang="en-US" altLang="zh-CN" sz="2800" b="1" dirty="0">
                    <a:latin typeface="宋体" panose="02010600030101010101" pitchFamily="2" charset="-122"/>
                  </a:rPr>
                  <a:t>. </a:t>
                </a:r>
              </a:p>
              <a:p>
                <a:pPr eaLnBrk="1" hangingPunct="1">
                  <a:buNone/>
                </a:pPr>
                <a:r>
                  <a:rPr lang="en-US" altLang="zh-CN" sz="2800" b="1" dirty="0"/>
                  <a:t>   </a:t>
                </a:r>
                <a14:m>
                  <m:oMath xmlns:m="http://schemas.openxmlformats.org/officeDocument/2006/math"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]</m:t>
                    </m:r>
                    <m:r>
                      <a:rPr lang="en-US" altLang="zh-CN" sz="2800" b="1" i="1" baseline="-25000" dirty="0">
                        <a:latin typeface="Cambria Math" panose="02040503050406030204" pitchFamily="18" charset="0"/>
                      </a:rPr>
                      <m:t>𝑹</m:t>
                    </m:r>
                    <m:r>
                      <a:rPr lang="zh-CN" altLang="en-US" sz="2800" b="1" i="1" dirty="0">
                        <a:latin typeface="Cambria Math" panose="02040503050406030204" pitchFamily="18" charset="0"/>
                      </a:rPr>
                      <m:t>⊆⋃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]</m:t>
                    </m:r>
                    <m:r>
                      <a:rPr lang="en-US" altLang="zh-CN" sz="2800" b="1" i="1" baseline="-25000" dirty="0">
                        <a:latin typeface="Cambria Math" panose="02040503050406030204" pitchFamily="18" charset="0"/>
                      </a:rPr>
                      <m:t>𝑹</m:t>
                    </m:r>
                  </m:oMath>
                </a14:m>
                <a:r>
                  <a:rPr lang="en-US" altLang="zh-CN" sz="2800" b="1" dirty="0">
                    <a:latin typeface="宋体" panose="02010600030101010101" pitchFamily="2" charset="-122"/>
                  </a:rPr>
                  <a:t>, thus </a:t>
                </a:r>
                <a14:m>
                  <m:oMath xmlns:m="http://schemas.openxmlformats.org/officeDocument/2006/math"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∈⋃</m:t>
                    </m:r>
                    <m:sSub>
                      <m:sSubPr>
                        <m:ctrlPr>
                          <a:rPr lang="en-US" altLang="zh-CN" sz="2800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1" i="1" dirty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altLang="zh-CN" sz="2800" b="1" i="1" dirty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altLang="zh-CN" sz="2800" b="1" i="1" dirty="0">
                            <a:latin typeface="Cambria Math" panose="02040503050406030204" pitchFamily="18" charset="0"/>
                          </a:rPr>
                          <m:t>]</m:t>
                        </m:r>
                      </m:e>
                      <m:sub>
                        <m:r>
                          <a:rPr lang="en-US" altLang="zh-CN" sz="2800" b="1" i="1" dirty="0">
                            <a:latin typeface="Cambria Math" panose="02040503050406030204" pitchFamily="18" charset="0"/>
                          </a:rPr>
                          <m:t>𝑹</m:t>
                        </m:r>
                      </m:sub>
                    </m:sSub>
                  </m:oMath>
                </a14:m>
                <a:r>
                  <a:rPr lang="zh-CN" altLang="en-US" sz="2800" b="1" dirty="0">
                    <a:latin typeface="宋体" panose="02010600030101010101" pitchFamily="2" charset="-122"/>
                  </a:rPr>
                  <a:t> </a:t>
                </a:r>
                <a:r>
                  <a:rPr lang="en-US" altLang="zh-CN" sz="2800" b="1" dirty="0">
                    <a:latin typeface="宋体" panose="02010600030101010101" pitchFamily="2" charset="-122"/>
                  </a:rPr>
                  <a:t>namely </a:t>
                </a:r>
                <a14:m>
                  <m:oMath xmlns:m="http://schemas.openxmlformats.org/officeDocument/2006/math">
                    <m:r>
                      <a:rPr lang="en-US" altLang="zh-CN" sz="2800" b="1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𝑿</m:t>
                    </m:r>
                    <m:r>
                      <a:rPr lang="zh-CN" altLang="en-US" sz="2800" b="1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⊆⋃</m:t>
                    </m:r>
                    <m:sSub>
                      <m:sSubPr>
                        <m:ctrlPr>
                          <a:rPr lang="en-US" altLang="zh-CN" sz="2800" b="1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1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altLang="zh-CN" sz="2800" b="1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altLang="zh-CN" sz="2800" b="1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]</m:t>
                        </m:r>
                      </m:e>
                      <m:sub>
                        <m:r>
                          <a:rPr lang="en-US" altLang="zh-CN" sz="2800" b="1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𝑹</m:t>
                        </m:r>
                      </m:sub>
                    </m:sSub>
                  </m:oMath>
                </a14:m>
                <a:endParaRPr lang="en-US" altLang="zh-CN" sz="2800" b="1" dirty="0">
                  <a:latin typeface="宋体" panose="02010600030101010101" pitchFamily="2" charset="-122"/>
                </a:endParaRPr>
              </a:p>
              <a:p>
                <a:pPr eaLnBrk="1" hangingPunct="1">
                  <a:buNone/>
                </a:pPr>
                <a:r>
                  <a:rPr lang="en-US" altLang="zh-CN" sz="2800" b="1" dirty="0"/>
                  <a:t>  </a:t>
                </a:r>
                <a:r>
                  <a:rPr lang="en-US" altLang="zh-CN" sz="2800" b="1" dirty="0">
                    <a:solidFill>
                      <a:srgbClr val="7030A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(2) </a:t>
                </a:r>
                <a14:m>
                  <m:oMath xmlns:m="http://schemas.openxmlformats.org/officeDocument/2006/math"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∈⋃</m:t>
                    </m:r>
                    <m:sSub>
                      <m:sSubPr>
                        <m:ctrlPr>
                          <a:rPr lang="en-US" altLang="zh-CN" sz="2800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1" i="1" dirty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altLang="zh-CN" sz="2800" b="1" i="1" dirty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altLang="zh-CN" sz="2800" b="1" i="1" dirty="0">
                            <a:latin typeface="Cambria Math" panose="02040503050406030204" pitchFamily="18" charset="0"/>
                          </a:rPr>
                          <m:t>]</m:t>
                        </m:r>
                      </m:e>
                      <m:sub>
                        <m:r>
                          <a:rPr lang="en-US" altLang="zh-CN" sz="2800" b="1" i="1" dirty="0">
                            <a:latin typeface="Cambria Math" panose="02040503050406030204" pitchFamily="18" charset="0"/>
                          </a:rPr>
                          <m:t>𝑹</m:t>
                        </m:r>
                      </m:sub>
                    </m:sSub>
                  </m:oMath>
                </a14:m>
                <a:r>
                  <a:rPr lang="en-US" altLang="zh-CN" sz="2800" b="1" dirty="0">
                    <a:latin typeface="宋体" panose="02010600030101010101" pitchFamily="2" charset="-122"/>
                  </a:rPr>
                  <a:t>, thus </a:t>
                </a:r>
                <a14:m>
                  <m:oMath xmlns:m="http://schemas.openxmlformats.org/officeDocument/2006/math"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altLang="zh-CN" sz="2800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1" i="1" dirty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altLang="zh-CN" sz="2800" b="1" i="1" dirty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altLang="zh-CN" sz="2800" b="1" i="1" dirty="0">
                            <a:latin typeface="Cambria Math" panose="02040503050406030204" pitchFamily="18" charset="0"/>
                          </a:rPr>
                          <m:t>]</m:t>
                        </m:r>
                      </m:e>
                      <m:sub>
                        <m:r>
                          <a:rPr lang="en-US" altLang="zh-CN" sz="2800" b="1" i="1" dirty="0">
                            <a:latin typeface="Cambria Math" panose="02040503050406030204" pitchFamily="18" charset="0"/>
                          </a:rPr>
                          <m:t>𝑹</m:t>
                        </m:r>
                      </m:sub>
                    </m:sSub>
                  </m:oMath>
                </a14:m>
                <a:r>
                  <a:rPr lang="en-US" altLang="zh-CN" sz="2800" b="1" dirty="0">
                    <a:latin typeface="宋体" panose="02010600030101010101" pitchFamily="2" charset="-122"/>
                  </a:rPr>
                  <a:t>.</a:t>
                </a:r>
              </a:p>
              <a:p>
                <a:pPr eaLnBrk="1" hangingPunct="1">
                  <a:buNone/>
                </a:pPr>
                <a:r>
                  <a:rPr lang="en-US" altLang="zh-CN" sz="2800" b="1" dirty="0"/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1" i="1" dirty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altLang="zh-CN" sz="2800" b="1" i="1" dirty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altLang="zh-CN" sz="2800" b="1" i="1" dirty="0">
                            <a:latin typeface="Cambria Math" panose="02040503050406030204" pitchFamily="18" charset="0"/>
                          </a:rPr>
                          <m:t>]</m:t>
                        </m:r>
                      </m:e>
                      <m:sub>
                        <m:r>
                          <a:rPr lang="en-US" altLang="zh-CN" sz="2800" b="1" i="1" dirty="0">
                            <a:latin typeface="Cambria Math" panose="02040503050406030204" pitchFamily="18" charset="0"/>
                          </a:rPr>
                          <m:t>𝑹</m:t>
                        </m:r>
                      </m:sub>
                    </m:sSub>
                    <m:r>
                      <a:rPr lang="zh-CN" altLang="en-US" sz="2800" b="1" i="1" dirty="0">
                        <a:latin typeface="Cambria Math" panose="02040503050406030204" pitchFamily="18" charset="0"/>
                      </a:rPr>
                      <m:t>⊆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en-US" altLang="zh-CN" sz="2800" b="1" dirty="0">
                    <a:latin typeface="宋体" panose="02010600030101010101" pitchFamily="2" charset="-122"/>
                  </a:rPr>
                  <a:t>,then </a:t>
                </a:r>
                <a14:m>
                  <m:oMath xmlns:m="http://schemas.openxmlformats.org/officeDocument/2006/math"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en-US" altLang="zh-CN" sz="2800" b="1" dirty="0">
                    <a:latin typeface="宋体" panose="02010600030101010101" pitchFamily="2" charset="-122"/>
                  </a:rPr>
                  <a:t>, namely </a:t>
                </a:r>
                <a14:m>
                  <m:oMath xmlns:m="http://schemas.openxmlformats.org/officeDocument/2006/math">
                    <m:r>
                      <a:rPr lang="zh-CN" altLang="en-US" sz="2800" b="1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⋃</m:t>
                    </m:r>
                    <m:sSub>
                      <m:sSubPr>
                        <m:ctrlPr>
                          <a:rPr lang="en-US" altLang="zh-CN" sz="2800" b="1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1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altLang="zh-CN" sz="2800" b="1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altLang="zh-CN" sz="2800" b="1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]</m:t>
                        </m:r>
                      </m:e>
                      <m:sub>
                        <m:r>
                          <a:rPr lang="en-US" altLang="zh-CN" sz="2800" b="1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𝑹</m:t>
                        </m:r>
                      </m:sub>
                    </m:sSub>
                    <m:r>
                      <a:rPr lang="zh-CN" altLang="en-US" sz="2800" b="1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⊆</m:t>
                    </m:r>
                    <m:r>
                      <a:rPr lang="en-US" altLang="zh-CN" sz="2800" b="1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endParaRPr lang="zh-CN" altLang="en-US" sz="2800" b="1" dirty="0">
                  <a:solidFill>
                    <a:srgbClr val="0070C0"/>
                  </a:solidFill>
                  <a:latin typeface="宋体" panose="02010600030101010101" pitchFamily="2" charset="-122"/>
                </a:endParaRPr>
              </a:p>
              <a:p>
                <a:pPr eaLnBrk="1" hangingPunct="1">
                  <a:buNone/>
                </a:pPr>
                <a:r>
                  <a:rPr lang="en-US" altLang="zh-CN" sz="2800" b="1" dirty="0">
                    <a:latin typeface="宋体" panose="02010600030101010101" pitchFamily="2" charset="-122"/>
                  </a:rPr>
                  <a:t>  So </a:t>
                </a:r>
                <a14:m>
                  <m:oMath xmlns:m="http://schemas.openxmlformats.org/officeDocument/2006/math">
                    <m:r>
                      <a:rPr lang="zh-CN" altLang="en-US" sz="2800" b="1" i="1" dirty="0">
                        <a:latin typeface="Cambria Math" panose="02040503050406030204" pitchFamily="18" charset="0"/>
                      </a:rPr>
                      <m:t>⋃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]</m:t>
                    </m:r>
                    <m:r>
                      <a:rPr lang="en-US" altLang="zh-CN" sz="2800" b="1" i="1" baseline="-25000" dirty="0"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endParaRPr lang="zh-CN" altLang="en-US" sz="2800" b="1" dirty="0">
                  <a:latin typeface="宋体" panose="02010600030101010101" pitchFamily="2" charset="-122"/>
                </a:endParaRPr>
              </a:p>
              <a:p>
                <a:pPr eaLnBrk="1" hangingPunct="1">
                  <a:spcBef>
                    <a:spcPct val="50000"/>
                  </a:spcBef>
                  <a:buFontTx/>
                  <a:buNone/>
                </a:pPr>
                <a:endParaRPr kumimoji="0" lang="en-US" altLang="zh-CN" sz="2800" b="1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endParaRPr>
              </a:p>
            </p:txBody>
          </p:sp>
        </mc:Choice>
        <mc:Fallback xmlns="">
          <p:sp>
            <p:nvSpPr>
              <p:cNvPr id="21" name="Text Box 5">
                <a:extLst>
                  <a:ext uri="{FF2B5EF4-FFF2-40B4-BE49-F238E27FC236}">
                    <a16:creationId xmlns:a16="http://schemas.microsoft.com/office/drawing/2014/main" id="{8BA004A3-2443-69D8-90B3-84F6CE6B71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073910" y="1328248"/>
                <a:ext cx="8883650" cy="4702826"/>
              </a:xfrm>
              <a:prstGeom prst="rect">
                <a:avLst/>
              </a:prstGeom>
              <a:blipFill>
                <a:blip r:embed="rId3"/>
                <a:stretch>
                  <a:fillRect l="-1372" t="-1816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矩形 22">
            <a:extLst>
              <a:ext uri="{FF2B5EF4-FFF2-40B4-BE49-F238E27FC236}">
                <a16:creationId xmlns:a16="http://schemas.microsoft.com/office/drawing/2014/main" id="{6F8943A9-A944-7465-091B-F3A8C6439C6A}"/>
              </a:ext>
            </a:extLst>
          </p:cNvPr>
          <p:cNvSpPr/>
          <p:nvPr/>
        </p:nvSpPr>
        <p:spPr>
          <a:xfrm>
            <a:off x="0" y="1037509"/>
            <a:ext cx="1689098" cy="2388603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/>
          </a:bodyPr>
          <a:lstStyle/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FF00"/>
                </a:solidFill>
                <a:cs typeface="+mn-ea"/>
                <a:sym typeface="+mn-lt"/>
              </a:rPr>
              <a:t>特殊关系</a:t>
            </a: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集合的划分和覆盖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u="sng" dirty="0">
                <a:solidFill>
                  <a:schemeClr val="bg1"/>
                </a:solidFill>
                <a:cs typeface="+mn-ea"/>
                <a:sym typeface="+mn-lt"/>
              </a:rPr>
              <a:t>等价关系</a:t>
            </a:r>
            <a:endParaRPr lang="en-US" altLang="zh-CN" u="sng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相容关系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23697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423AEC-297D-4AC6-937F-565891408581}"/>
              </a:ext>
            </a:extLst>
          </p:cNvPr>
          <p:cNvSpPr txBox="1"/>
          <p:nvPr/>
        </p:nvSpPr>
        <p:spPr>
          <a:xfrm>
            <a:off x="1756364" y="109230"/>
            <a:ext cx="1031566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cs typeface="+mn-ea"/>
                <a:sym typeface="+mn-lt"/>
              </a:rPr>
              <a:t>Closures (</a:t>
            </a:r>
            <a:r>
              <a:rPr kumimoji="0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cs typeface="+mn-ea"/>
                <a:sym typeface="+mn-lt"/>
              </a:rPr>
              <a:t>闭包</a:t>
            </a:r>
            <a:r>
              <a:rPr kumimoji="0" lang="en-US" altLang="zh-CN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cs typeface="+mn-ea"/>
                <a:sym typeface="+mn-lt"/>
              </a:rPr>
              <a:t>) of relations</a:t>
            </a:r>
            <a:endParaRPr kumimoji="0" lang="zh-CN" alt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/>
              <a:cs typeface="+mn-ea"/>
              <a:sym typeface="+mn-lt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65459A86-2236-4247-9311-D46EC9F8D18D}"/>
              </a:ext>
            </a:extLst>
          </p:cNvPr>
          <p:cNvGrpSpPr/>
          <p:nvPr/>
        </p:nvGrpSpPr>
        <p:grpSpPr>
          <a:xfrm>
            <a:off x="119973" y="397477"/>
            <a:ext cx="1449151" cy="180724"/>
            <a:chOff x="5392832" y="1016000"/>
            <a:chExt cx="1449150" cy="180724"/>
          </a:xfrm>
        </p:grpSpPr>
        <p:sp>
          <p:nvSpPr>
            <p:cNvPr id="7" name="Freeform 45">
              <a:extLst>
                <a:ext uri="{FF2B5EF4-FFF2-40B4-BE49-F238E27FC236}">
                  <a16:creationId xmlns:a16="http://schemas.microsoft.com/office/drawing/2014/main" id="{79F5C682-BDEF-4D53-B481-CCF2EF60A4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8" name="Freeform 46">
              <a:extLst>
                <a:ext uri="{FF2B5EF4-FFF2-40B4-BE49-F238E27FC236}">
                  <a16:creationId xmlns:a16="http://schemas.microsoft.com/office/drawing/2014/main" id="{34E012F1-3888-4574-B83C-160D877B5C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9" name="Freeform 47">
              <a:extLst>
                <a:ext uri="{FF2B5EF4-FFF2-40B4-BE49-F238E27FC236}">
                  <a16:creationId xmlns:a16="http://schemas.microsoft.com/office/drawing/2014/main" id="{92C0B701-D754-4A82-AB31-4E35C971D1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10" name="Freeform 48">
              <a:extLst>
                <a:ext uri="{FF2B5EF4-FFF2-40B4-BE49-F238E27FC236}">
                  <a16:creationId xmlns:a16="http://schemas.microsoft.com/office/drawing/2014/main" id="{60F2428E-B4AC-403A-9F72-86667F8576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11" name="Freeform 49">
              <a:extLst>
                <a:ext uri="{FF2B5EF4-FFF2-40B4-BE49-F238E27FC236}">
                  <a16:creationId xmlns:a16="http://schemas.microsoft.com/office/drawing/2014/main" id="{0C987953-0EFA-465A-B7F9-C0CF22995A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</p:grpSp>
      <p:sp>
        <p:nvSpPr>
          <p:cNvPr id="12" name="灯片编号占位符 1">
            <a:extLst>
              <a:ext uri="{FF2B5EF4-FFF2-40B4-BE49-F238E27FC236}">
                <a16:creationId xmlns:a16="http://schemas.microsoft.com/office/drawing/2014/main" id="{5AEBC6C7-6925-4C9A-B360-18D57EB16C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38416" y="6492875"/>
            <a:ext cx="498022" cy="365125"/>
          </a:xfrm>
        </p:spPr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97B5860-9389-40BC-8CED-DD2AAB23A1E9}" type="slidenum">
              <a:rPr kumimoji="0" lang="zh-CN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Arial Unicode MS" panose="020B0604020202020204" pitchFamily="34" charset="-122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ea typeface="Arial Unicode MS" panose="020B0604020202020204" pitchFamily="34" charset="-122"/>
            </a:endParaRPr>
          </a:p>
        </p:txBody>
      </p:sp>
      <p:sp>
        <p:nvSpPr>
          <p:cNvPr id="14" name="Text Box 5">
            <a:extLst>
              <a:ext uri="{FF2B5EF4-FFF2-40B4-BE49-F238E27FC236}">
                <a16:creationId xmlns:a16="http://schemas.microsoft.com/office/drawing/2014/main" id="{2B4A0F5A-F991-467A-B024-2CF2F70C1B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77410" y="1225589"/>
            <a:ext cx="9946366" cy="36009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Franklin Gothic Demi" panose="020B07030201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Franklin Gothic Demi" panose="020B07030201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Franklin Gothic Demi" panose="020B07030201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Definition : </a:t>
            </a: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given set </a:t>
            </a:r>
            <a:r>
              <a:rPr lang="en-US" altLang="zh-CN" sz="2400" b="1" i="1" dirty="0">
                <a:latin typeface="Times New Roman" panose="02020603050405020304" pitchFamily="18" charset="0"/>
                <a:ea typeface="宋体" panose="02010600030101010101" pitchFamily="2" charset="-122"/>
              </a:rPr>
              <a:t>X</a:t>
            </a: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, </a:t>
            </a:r>
            <a:r>
              <a:rPr lang="en-US" altLang="zh-CN" sz="2400" b="1" i="1" dirty="0">
                <a:latin typeface="Times New Roman" panose="02020603050405020304" pitchFamily="18" charset="0"/>
                <a:ea typeface="宋体" panose="02010600030101010101" pitchFamily="2" charset="-122"/>
              </a:rPr>
              <a:t>R</a:t>
            </a: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 is a binary relation on </a:t>
            </a:r>
            <a:r>
              <a:rPr lang="en-US" altLang="zh-CN" sz="2400" b="1" i="1" dirty="0">
                <a:latin typeface="Times New Roman" panose="02020603050405020304" pitchFamily="18" charset="0"/>
                <a:ea typeface="宋体" panose="02010600030101010101" pitchFamily="2" charset="-122"/>
              </a:rPr>
              <a:t>X</a:t>
            </a: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. If another relation </a:t>
            </a:r>
            <a:r>
              <a:rPr lang="en-US" altLang="zh-CN" sz="2400" b="1" i="1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R</a:t>
            </a:r>
            <a:r>
              <a:rPr lang="en-US" altLang="zh-CN" sz="2400" b="1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</a:t>
            </a:r>
            <a:r>
              <a:rPr lang="en-US" altLang="zh-CN" sz="2400" b="1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satisfies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</a:t>
            </a:r>
            <a:r>
              <a:rPr lang="en-US" altLang="zh-CN" sz="2400" b="1" i="1" dirty="0">
                <a:latin typeface="Times New Roman" panose="02020603050405020304" pitchFamily="18" charset="0"/>
                <a:ea typeface="宋体" panose="02010600030101010101" pitchFamily="2" charset="-122"/>
              </a:rPr>
              <a:t> R</a:t>
            </a: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</a:t>
            </a: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is reflexive (symmetric, transitive)</a:t>
            </a: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； 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（</a:t>
            </a: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）</a:t>
            </a:r>
            <a:r>
              <a:rPr lang="en-US" altLang="zh-CN" sz="2400" b="1" i="1" dirty="0">
                <a:latin typeface="Times New Roman" panose="02020603050405020304" pitchFamily="18" charset="0"/>
                <a:ea typeface="宋体" panose="02010600030101010101" pitchFamily="2" charset="-122"/>
              </a:rPr>
              <a:t> R</a:t>
            </a: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</a:t>
            </a:r>
            <a:r>
              <a:rPr lang="en-US" altLang="zh-CN" sz="2400" b="1" i="1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R</a:t>
            </a:r>
            <a:endParaRPr lang="zh-CN" altLang="en-US" sz="2400" b="1" i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（</a:t>
            </a: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）</a:t>
            </a: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 For any reflexive (symmetric, transitive) relation</a:t>
            </a: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2400" b="1" i="1" dirty="0">
                <a:latin typeface="Times New Roman" panose="02020603050405020304" pitchFamily="18" charset="0"/>
                <a:ea typeface="宋体" panose="02010600030101010101" pitchFamily="2" charset="-122"/>
              </a:rPr>
              <a:t>R</a:t>
            </a: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</a:t>
            </a: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，</a:t>
            </a: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if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           </a:t>
            </a:r>
            <a:r>
              <a:rPr lang="en-US" altLang="zh-CN" sz="2400" b="1" i="1" dirty="0">
                <a:latin typeface="Times New Roman" panose="02020603050405020304" pitchFamily="18" charset="0"/>
                <a:ea typeface="宋体" panose="02010600030101010101" pitchFamily="2" charset="-122"/>
              </a:rPr>
              <a:t>R</a:t>
            </a: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</a:t>
            </a:r>
            <a:r>
              <a:rPr lang="en-US" altLang="zh-CN" sz="2400" b="1" i="1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R</a:t>
            </a: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，</a:t>
            </a: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then </a:t>
            </a:r>
            <a:r>
              <a:rPr lang="en-US" altLang="zh-CN" sz="2400" b="1" i="1" dirty="0">
                <a:latin typeface="Times New Roman" panose="02020603050405020304" pitchFamily="18" charset="0"/>
                <a:ea typeface="宋体" panose="02010600030101010101" pitchFamily="2" charset="-122"/>
              </a:rPr>
              <a:t>R</a:t>
            </a: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</a:t>
            </a:r>
            <a:r>
              <a:rPr lang="en-US" altLang="zh-CN" sz="2400" b="1" i="1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R</a:t>
            </a: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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then</a:t>
            </a:r>
            <a:r>
              <a:rPr lang="en-US" altLang="zh-CN" sz="2400" b="1" i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R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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is called the reflexive (symmetric, transitive) closure of </a:t>
            </a:r>
            <a:r>
              <a:rPr lang="en-US" altLang="zh-CN" sz="2400" b="1" i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R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.</a:t>
            </a:r>
            <a:endParaRPr lang="zh-CN" altLang="en-US" sz="2400" b="1" i="1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5" name="Text Box 21">
            <a:extLst>
              <a:ext uri="{FF2B5EF4-FFF2-40B4-BE49-F238E27FC236}">
                <a16:creationId xmlns:a16="http://schemas.microsoft.com/office/drawing/2014/main" id="{B1F1E1C9-DC11-40FA-947D-37E999516A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67607" y="4944237"/>
            <a:ext cx="8893175" cy="212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Franklin Gothic Demi" panose="020B07030201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Franklin Gothic Demi" panose="020B07030201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Franklin Gothic Demi" panose="020B07030201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The reflexive closure</a:t>
            </a: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（自反闭包）</a:t>
            </a: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 of </a:t>
            </a:r>
            <a:r>
              <a:rPr lang="en-US" altLang="zh-CN" sz="2400" b="1" i="1" dirty="0">
                <a:latin typeface="Times New Roman" panose="02020603050405020304" pitchFamily="18" charset="0"/>
                <a:ea typeface="宋体" panose="02010600030101010101" pitchFamily="2" charset="-122"/>
              </a:rPr>
              <a:t>R</a:t>
            </a: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 is represented by </a:t>
            </a:r>
            <a:r>
              <a:rPr lang="en-US" altLang="zh-CN" sz="2400" b="1" i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r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(</a:t>
            </a:r>
            <a:r>
              <a:rPr lang="en-US" altLang="zh-CN" sz="2400" b="1" i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R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)</a:t>
            </a: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, 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the symmetric closure</a:t>
            </a: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（对称闭包）</a:t>
            </a: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 of </a:t>
            </a:r>
            <a:r>
              <a:rPr lang="en-US" altLang="zh-CN" sz="2400" b="1" i="1" dirty="0">
                <a:latin typeface="Times New Roman" panose="02020603050405020304" pitchFamily="18" charset="0"/>
                <a:ea typeface="宋体" panose="02010600030101010101" pitchFamily="2" charset="-122"/>
              </a:rPr>
              <a:t>R</a:t>
            </a: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 is represented by </a:t>
            </a:r>
            <a:r>
              <a:rPr lang="en-US" altLang="zh-CN" sz="2400" b="1" i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s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(</a:t>
            </a:r>
            <a:r>
              <a:rPr lang="en-US" altLang="zh-CN" sz="2400" b="1" i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R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)</a:t>
            </a: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, 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the transitive closure</a:t>
            </a: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（可传递闭包）</a:t>
            </a: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 of </a:t>
            </a:r>
            <a:r>
              <a:rPr lang="en-US" altLang="zh-CN" sz="2400" b="1" i="1" dirty="0">
                <a:latin typeface="Times New Roman" panose="02020603050405020304" pitchFamily="18" charset="0"/>
                <a:ea typeface="宋体" panose="02010600030101010101" pitchFamily="2" charset="-122"/>
              </a:rPr>
              <a:t>R</a:t>
            </a: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 is represented by </a:t>
            </a:r>
            <a:r>
              <a:rPr lang="en-US" altLang="zh-CN" sz="2400" b="1" i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t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(</a:t>
            </a:r>
            <a:r>
              <a:rPr lang="en-US" altLang="zh-CN" sz="2400" b="1" i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R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)</a:t>
            </a: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.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endParaRPr lang="en-US" altLang="zh-CN" sz="24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D997D354-04AA-4213-B098-0C6D42AE6FA0}"/>
              </a:ext>
            </a:extLst>
          </p:cNvPr>
          <p:cNvSpPr/>
          <p:nvPr/>
        </p:nvSpPr>
        <p:spPr>
          <a:xfrm>
            <a:off x="0" y="1037509"/>
            <a:ext cx="1689098" cy="4050596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/>
          </a:bodyPr>
          <a:lstStyle/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FF00"/>
                </a:solidFill>
                <a:cs typeface="+mn-ea"/>
                <a:sym typeface="+mn-lt"/>
              </a:rPr>
              <a:t>关系的性质</a:t>
            </a: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FF00"/>
                </a:solidFill>
                <a:cs typeface="+mn-ea"/>
                <a:sym typeface="+mn-lt"/>
              </a:rPr>
              <a:t>关系的表示</a:t>
            </a: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关系图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关系矩阵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FF00"/>
                </a:solidFill>
                <a:cs typeface="+mn-ea"/>
                <a:sym typeface="+mn-lt"/>
              </a:rPr>
              <a:t>关系的运算</a:t>
            </a: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合成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幂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逆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u="sng" dirty="0">
                <a:solidFill>
                  <a:schemeClr val="bg1"/>
                </a:solidFill>
                <a:cs typeface="+mn-ea"/>
                <a:sym typeface="+mn-lt"/>
              </a:rPr>
              <a:t>闭包</a:t>
            </a:r>
            <a:endParaRPr lang="en-US" altLang="zh-CN" u="sng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23392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500"/>
    </mc:Choice>
    <mc:Fallback xmlns="">
      <p:transition spd="slow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423AEC-297D-4AC6-937F-565891408581}"/>
              </a:ext>
            </a:extLst>
          </p:cNvPr>
          <p:cNvSpPr txBox="1"/>
          <p:nvPr/>
        </p:nvSpPr>
        <p:spPr>
          <a:xfrm>
            <a:off x="1756364" y="97006"/>
            <a:ext cx="1031566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cs typeface="+mn-ea"/>
                <a:sym typeface="+mn-lt"/>
              </a:rPr>
              <a:t>Properties of equivalence classes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65459A86-2236-4247-9311-D46EC9F8D18D}"/>
              </a:ext>
            </a:extLst>
          </p:cNvPr>
          <p:cNvGrpSpPr/>
          <p:nvPr/>
        </p:nvGrpSpPr>
        <p:grpSpPr>
          <a:xfrm>
            <a:off x="119973" y="397477"/>
            <a:ext cx="1449151" cy="180724"/>
            <a:chOff x="5392832" y="1016000"/>
            <a:chExt cx="1449150" cy="180724"/>
          </a:xfrm>
        </p:grpSpPr>
        <p:sp>
          <p:nvSpPr>
            <p:cNvPr id="7" name="Freeform 45">
              <a:extLst>
                <a:ext uri="{FF2B5EF4-FFF2-40B4-BE49-F238E27FC236}">
                  <a16:creationId xmlns:a16="http://schemas.microsoft.com/office/drawing/2014/main" id="{79F5C682-BDEF-4D53-B481-CCF2EF60A4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8" name="Freeform 46">
              <a:extLst>
                <a:ext uri="{FF2B5EF4-FFF2-40B4-BE49-F238E27FC236}">
                  <a16:creationId xmlns:a16="http://schemas.microsoft.com/office/drawing/2014/main" id="{34E012F1-3888-4574-B83C-160D877B5C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9" name="Freeform 47">
              <a:extLst>
                <a:ext uri="{FF2B5EF4-FFF2-40B4-BE49-F238E27FC236}">
                  <a16:creationId xmlns:a16="http://schemas.microsoft.com/office/drawing/2014/main" id="{92C0B701-D754-4A82-AB31-4E35C971D1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10" name="Freeform 48">
              <a:extLst>
                <a:ext uri="{FF2B5EF4-FFF2-40B4-BE49-F238E27FC236}">
                  <a16:creationId xmlns:a16="http://schemas.microsoft.com/office/drawing/2014/main" id="{60F2428E-B4AC-403A-9F72-86667F8576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11" name="Freeform 49">
              <a:extLst>
                <a:ext uri="{FF2B5EF4-FFF2-40B4-BE49-F238E27FC236}">
                  <a16:creationId xmlns:a16="http://schemas.microsoft.com/office/drawing/2014/main" id="{0C987953-0EFA-465A-B7F9-C0CF22995A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</p:grpSp>
      <p:sp>
        <p:nvSpPr>
          <p:cNvPr id="12" name="灯片编号占位符 1">
            <a:extLst>
              <a:ext uri="{FF2B5EF4-FFF2-40B4-BE49-F238E27FC236}">
                <a16:creationId xmlns:a16="http://schemas.microsoft.com/office/drawing/2014/main" id="{5AEBC6C7-6925-4C9A-B360-18D57EB16C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38416" y="6492875"/>
            <a:ext cx="498022" cy="365125"/>
          </a:xfrm>
        </p:spPr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97B5860-9389-40BC-8CED-DD2AAB23A1E9}" type="slidenum">
              <a:rPr kumimoji="0" lang="zh-CN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Arial Unicode MS" panose="020B0604020202020204" pitchFamily="34" charset="-122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ea typeface="Arial Unicode MS" panose="020B0604020202020204" pitchFamily="34" charset="-122"/>
            </a:endParaRPr>
          </a:p>
        </p:txBody>
      </p:sp>
      <p:graphicFrame>
        <p:nvGraphicFramePr>
          <p:cNvPr id="14" name="Object 7">
            <a:extLst>
              <a:ext uri="{FF2B5EF4-FFF2-40B4-BE49-F238E27FC236}">
                <a16:creationId xmlns:a16="http://schemas.microsoft.com/office/drawing/2014/main" id="{4D69A882-4D9C-FCAD-EF43-5DD5AD624EA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72495035"/>
              </p:ext>
            </p:extLst>
          </p:nvPr>
        </p:nvGraphicFramePr>
        <p:xfrm>
          <a:off x="2696207" y="1731791"/>
          <a:ext cx="8435975" cy="534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8827" name="Equation" r:id="rId4" imgW="3477240" imgH="163080" progId="Equation.DSMT4">
                  <p:embed/>
                </p:oleObj>
              </mc:Choice>
              <mc:Fallback>
                <p:oleObj name="Equation" r:id="rId4" imgW="3477240" imgH="163080" progId="Equation.DSMT4">
                  <p:embed/>
                  <p:pic>
                    <p:nvPicPr>
                      <p:cNvPr id="17413" name="Object 7">
                        <a:extLst>
                          <a:ext uri="{FF2B5EF4-FFF2-40B4-BE49-F238E27FC236}">
                            <a16:creationId xmlns:a16="http://schemas.microsoft.com/office/drawing/2014/main" id="{8FE1DFEC-1E5F-406C-8F95-CA2FCAC634F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lum bright="-100000" contrast="-10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96207" y="1731791"/>
                        <a:ext cx="8435975" cy="5349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 Box 8">
            <a:extLst>
              <a:ext uri="{FF2B5EF4-FFF2-40B4-BE49-F238E27FC236}">
                <a16:creationId xmlns:a16="http://schemas.microsoft.com/office/drawing/2014/main" id="{5A3CE69D-F25D-13A3-09C8-42C471CE3A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19312" y="2339151"/>
            <a:ext cx="576103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0" lang="en-US" altLang="zh-CN" sz="2800" b="1" i="1" dirty="0">
                <a:latin typeface="Times New Roman" panose="02020603050405020304" pitchFamily="18" charset="0"/>
              </a:rPr>
              <a:t>R</a:t>
            </a:r>
            <a:r>
              <a:rPr kumimoji="0" lang="zh-CN" altLang="en-US" sz="2800" b="1" dirty="0">
                <a:latin typeface="Times New Roman" panose="02020603050405020304" pitchFamily="18" charset="0"/>
              </a:rPr>
              <a:t> </a:t>
            </a:r>
            <a:r>
              <a:rPr kumimoji="0" lang="en-US" altLang="zh-CN" sz="2800" b="1" dirty="0">
                <a:latin typeface="Times New Roman" panose="02020603050405020304" pitchFamily="18" charset="0"/>
              </a:rPr>
              <a:t>is the </a:t>
            </a:r>
            <a:r>
              <a:rPr kumimoji="0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equivalence relation on </a:t>
            </a:r>
            <a:r>
              <a:rPr kumimoji="0" lang="en-US" altLang="zh-CN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kumimoji="0" lang="zh-CN" altLang="en-US" sz="2800" b="1" i="1" dirty="0">
              <a:latin typeface="Times New Roman" panose="02020603050405020304" pitchFamily="18" charset="0"/>
            </a:endParaRPr>
          </a:p>
        </p:txBody>
      </p:sp>
      <p:graphicFrame>
        <p:nvGraphicFramePr>
          <p:cNvPr id="16" name="Object 10">
            <a:extLst>
              <a:ext uri="{FF2B5EF4-FFF2-40B4-BE49-F238E27FC236}">
                <a16:creationId xmlns:a16="http://schemas.microsoft.com/office/drawing/2014/main" id="{92E7AF35-4C18-07AC-6445-EC663A685E9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08575187"/>
              </p:ext>
            </p:extLst>
          </p:nvPr>
        </p:nvGraphicFramePr>
        <p:xfrm>
          <a:off x="3860737" y="2878092"/>
          <a:ext cx="4727575" cy="625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8828" name="Equation" r:id="rId6" imgW="1425240" imgH="187560" progId="Equation.DSMT4">
                  <p:embed/>
                </p:oleObj>
              </mc:Choice>
              <mc:Fallback>
                <p:oleObj name="Equation" r:id="rId6" imgW="1425240" imgH="187560" progId="Equation.DSMT4">
                  <p:embed/>
                  <p:pic>
                    <p:nvPicPr>
                      <p:cNvPr id="17415" name="Object 10">
                        <a:extLst>
                          <a:ext uri="{FF2B5EF4-FFF2-40B4-BE49-F238E27FC236}">
                            <a16:creationId xmlns:a16="http://schemas.microsoft.com/office/drawing/2014/main" id="{86463FED-C993-4FBF-A4BB-AA864F90C36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lum bright="-100000" contrast="-10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60737" y="2878092"/>
                        <a:ext cx="4727575" cy="625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1">
            <a:extLst>
              <a:ext uri="{FF2B5EF4-FFF2-40B4-BE49-F238E27FC236}">
                <a16:creationId xmlns:a16="http://schemas.microsoft.com/office/drawing/2014/main" id="{21EBE35D-247C-6586-8696-AADC13C9467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01829192"/>
              </p:ext>
            </p:extLst>
          </p:nvPr>
        </p:nvGraphicFramePr>
        <p:xfrm>
          <a:off x="3860737" y="3568637"/>
          <a:ext cx="1862137" cy="628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8829" name="Equation" r:id="rId8" imgW="553680" imgH="187560" progId="Equation.DSMT4">
                  <p:embed/>
                </p:oleObj>
              </mc:Choice>
              <mc:Fallback>
                <p:oleObj name="Equation" r:id="rId8" imgW="553680" imgH="187560" progId="Equation.DSMT4">
                  <p:embed/>
                  <p:pic>
                    <p:nvPicPr>
                      <p:cNvPr id="17416" name="Object 11">
                        <a:extLst>
                          <a:ext uri="{FF2B5EF4-FFF2-40B4-BE49-F238E27FC236}">
                            <a16:creationId xmlns:a16="http://schemas.microsoft.com/office/drawing/2014/main" id="{5FD60264-73E7-4F91-A152-59B856944CD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lum bright="-100000" contrast="-10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60737" y="3568637"/>
                        <a:ext cx="1862137" cy="628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Text Box 12">
            <a:extLst>
              <a:ext uri="{FF2B5EF4-FFF2-40B4-BE49-F238E27FC236}">
                <a16:creationId xmlns:a16="http://schemas.microsoft.com/office/drawing/2014/main" id="{2AF43835-D02E-A392-B34C-8594046C5F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71736" y="4197287"/>
            <a:ext cx="10100291" cy="24006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57200" indent="-45720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elements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the same equivalence class 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are </a:t>
            </a: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equivalent to each other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altLang="zh-CN" sz="28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Elements in different equivalence classes </a:t>
            </a: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are not equivalent 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zh-CN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altLang="zh-CN" sz="28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equivalent classes 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generated by each element of </a:t>
            </a:r>
            <a:r>
              <a:rPr lang="en-US" altLang="zh-CN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must cover </a:t>
            </a:r>
            <a:r>
              <a:rPr lang="en-US" altLang="zh-CN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determine </a:t>
            </a:r>
            <a:r>
              <a:rPr lang="en-US" altLang="zh-CN" sz="28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partition of the set </a:t>
            </a:r>
            <a:r>
              <a:rPr lang="en-US" altLang="zh-CN" sz="2800" b="1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BE1A3120-4842-BC83-0E2C-EE470B6D4C2E}"/>
              </a:ext>
            </a:extLst>
          </p:cNvPr>
          <p:cNvSpPr/>
          <p:nvPr/>
        </p:nvSpPr>
        <p:spPr>
          <a:xfrm>
            <a:off x="0" y="1037509"/>
            <a:ext cx="1689098" cy="2388603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/>
          </a:bodyPr>
          <a:lstStyle/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FF00"/>
                </a:solidFill>
                <a:cs typeface="+mn-ea"/>
                <a:sym typeface="+mn-lt"/>
              </a:rPr>
              <a:t>特殊关系</a:t>
            </a: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集合的划分和覆盖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u="sng" dirty="0">
                <a:solidFill>
                  <a:schemeClr val="bg1"/>
                </a:solidFill>
                <a:cs typeface="+mn-ea"/>
                <a:sym typeface="+mn-lt"/>
              </a:rPr>
              <a:t>等价关系</a:t>
            </a:r>
            <a:endParaRPr lang="en-US" altLang="zh-CN" u="sng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相容关系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</p:txBody>
      </p:sp>
      <p:sp>
        <p:nvSpPr>
          <p:cNvPr id="19" name="Text Box 12">
            <a:extLst>
              <a:ext uri="{FF2B5EF4-FFF2-40B4-BE49-F238E27FC236}">
                <a16:creationId xmlns:a16="http://schemas.microsoft.com/office/drawing/2014/main" id="{37CEAD58-91E7-4F03-876B-2B329270BB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91709" y="1135813"/>
            <a:ext cx="1010029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57200" indent="-45720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9pPr>
          </a:lstStyle>
          <a:p>
            <a:pPr marL="0" indent="0" eaLnBrk="1" hangingPunct="1">
              <a:spcBef>
                <a:spcPts val="1200"/>
              </a:spcBef>
              <a:buNone/>
            </a:pPr>
            <a:r>
              <a:rPr lang="en-US" altLang="zh-CN" sz="28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Example: 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Assume </a:t>
            </a:r>
            <a:r>
              <a:rPr lang="en-US" altLang="zh-CN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{</a:t>
            </a:r>
            <a:r>
              <a:rPr lang="en-US" altLang="zh-CN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a,b,c,d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}, relation </a:t>
            </a:r>
            <a:r>
              <a:rPr lang="en-US" altLang="zh-CN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on </a:t>
            </a:r>
            <a:r>
              <a:rPr lang="en-US" altLang="zh-CN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denoted as </a:t>
            </a:r>
          </a:p>
        </p:txBody>
      </p:sp>
    </p:spTree>
    <p:extLst>
      <p:ext uri="{BB962C8B-B14F-4D97-AF65-F5344CB8AC3E}">
        <p14:creationId xmlns:p14="http://schemas.microsoft.com/office/powerpoint/2010/main" val="4039408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423AEC-297D-4AC6-937F-565891408581}"/>
              </a:ext>
            </a:extLst>
          </p:cNvPr>
          <p:cNvSpPr txBox="1"/>
          <p:nvPr/>
        </p:nvSpPr>
        <p:spPr>
          <a:xfrm>
            <a:off x="1756364" y="97006"/>
            <a:ext cx="1031566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cs typeface="+mn-ea"/>
                <a:sym typeface="+mn-lt"/>
              </a:rPr>
              <a:t>Equivalence classes and partition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65459A86-2236-4247-9311-D46EC9F8D18D}"/>
              </a:ext>
            </a:extLst>
          </p:cNvPr>
          <p:cNvGrpSpPr/>
          <p:nvPr/>
        </p:nvGrpSpPr>
        <p:grpSpPr>
          <a:xfrm>
            <a:off x="119973" y="397477"/>
            <a:ext cx="1449151" cy="180724"/>
            <a:chOff x="5392832" y="1016000"/>
            <a:chExt cx="1449150" cy="180724"/>
          </a:xfrm>
        </p:grpSpPr>
        <p:sp>
          <p:nvSpPr>
            <p:cNvPr id="7" name="Freeform 45">
              <a:extLst>
                <a:ext uri="{FF2B5EF4-FFF2-40B4-BE49-F238E27FC236}">
                  <a16:creationId xmlns:a16="http://schemas.microsoft.com/office/drawing/2014/main" id="{79F5C682-BDEF-4D53-B481-CCF2EF60A4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8" name="Freeform 46">
              <a:extLst>
                <a:ext uri="{FF2B5EF4-FFF2-40B4-BE49-F238E27FC236}">
                  <a16:creationId xmlns:a16="http://schemas.microsoft.com/office/drawing/2014/main" id="{34E012F1-3888-4574-B83C-160D877B5C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9" name="Freeform 47">
              <a:extLst>
                <a:ext uri="{FF2B5EF4-FFF2-40B4-BE49-F238E27FC236}">
                  <a16:creationId xmlns:a16="http://schemas.microsoft.com/office/drawing/2014/main" id="{92C0B701-D754-4A82-AB31-4E35C971D1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10" name="Freeform 48">
              <a:extLst>
                <a:ext uri="{FF2B5EF4-FFF2-40B4-BE49-F238E27FC236}">
                  <a16:creationId xmlns:a16="http://schemas.microsoft.com/office/drawing/2014/main" id="{60F2428E-B4AC-403A-9F72-86667F8576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11" name="Freeform 49">
              <a:extLst>
                <a:ext uri="{FF2B5EF4-FFF2-40B4-BE49-F238E27FC236}">
                  <a16:creationId xmlns:a16="http://schemas.microsoft.com/office/drawing/2014/main" id="{0C987953-0EFA-465A-B7F9-C0CF22995A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</p:grpSp>
      <p:sp>
        <p:nvSpPr>
          <p:cNvPr id="12" name="灯片编号占位符 1">
            <a:extLst>
              <a:ext uri="{FF2B5EF4-FFF2-40B4-BE49-F238E27FC236}">
                <a16:creationId xmlns:a16="http://schemas.microsoft.com/office/drawing/2014/main" id="{5AEBC6C7-6925-4C9A-B360-18D57EB16C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38416" y="6492875"/>
            <a:ext cx="498022" cy="365125"/>
          </a:xfrm>
        </p:spPr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97B5860-9389-40BC-8CED-DD2AAB23A1E9}" type="slidenum">
              <a:rPr kumimoji="0" lang="zh-CN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Arial Unicode MS" panose="020B0604020202020204" pitchFamily="34" charset="-122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ea typeface="Arial Unicode MS" panose="020B0604020202020204" pitchFamily="34" charset="-122"/>
            </a:endParaRPr>
          </a:p>
        </p:txBody>
      </p:sp>
      <p:sp>
        <p:nvSpPr>
          <p:cNvPr id="14" name="Text Box 5">
            <a:extLst>
              <a:ext uri="{FF2B5EF4-FFF2-40B4-BE49-F238E27FC236}">
                <a16:creationId xmlns:a16="http://schemas.microsoft.com/office/drawing/2014/main" id="{33115C14-ACA1-0BD7-2C41-584830CBD5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68201" y="2498060"/>
            <a:ext cx="8883650" cy="246221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Franklin Gothic Demi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Franklin Gothic Demi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Franklin Gothic Demi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Franklin Gothic Demi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Franklin Gothic Demi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  <a:defRPr/>
            </a:pPr>
            <a:r>
              <a:rPr kumimoji="0" lang="en-US" altLang="zh-CN" sz="2800" b="1" i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Proof</a:t>
            </a:r>
            <a:r>
              <a:rPr kumimoji="0" lang="zh-CN" altLang="en-US" sz="28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kumimoji="0"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the previous theorem and corollary, it follows</a:t>
            </a:r>
          </a:p>
          <a:p>
            <a:pPr marL="514350" indent="-514350" eaLnBrk="1" hangingPunct="1">
              <a:spcBef>
                <a:spcPct val="50000"/>
              </a:spcBef>
              <a:buFontTx/>
              <a:buAutoNum type="arabicParenBoth"/>
              <a:defRPr/>
            </a:pPr>
            <a:r>
              <a:rPr kumimoji="0"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kumimoji="0" lang="en-US" altLang="zh-CN" sz="28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[</a:t>
            </a:r>
            <a:r>
              <a:rPr kumimoji="0" lang="en-US" altLang="zh-CN" sz="2800" b="1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x</a:t>
            </a:r>
            <a:r>
              <a:rPr kumimoji="0" lang="en-US" altLang="zh-CN" sz="28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] </a:t>
            </a:r>
            <a:r>
              <a:rPr kumimoji="0"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for all </a:t>
            </a:r>
            <a:r>
              <a:rPr kumimoji="0" lang="en-US" altLang="zh-CN" sz="2800" i="1" dirty="0" err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x</a:t>
            </a:r>
            <a:r>
              <a:rPr kumimoji="0" lang="en-US" altLang="zh-CN" sz="2800" dirty="0" err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</a:t>
            </a:r>
            <a:r>
              <a:rPr kumimoji="0" lang="en-US" altLang="zh-CN" sz="2800" i="1" dirty="0" err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X</a:t>
            </a:r>
            <a:endParaRPr kumimoji="0" lang="en-US" altLang="zh-CN" sz="2800" i="1" dirty="0"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  <a:p>
            <a:pPr marL="514350" indent="-514350" eaLnBrk="1" hangingPunct="1">
              <a:spcBef>
                <a:spcPct val="50000"/>
              </a:spcBef>
              <a:buFontTx/>
              <a:buAutoNum type="arabicParenBoth"/>
              <a:defRPr/>
            </a:pPr>
            <a:r>
              <a:rPr kumimoji="0" lang="en-US" altLang="zh-CN" sz="2800" dirty="0">
                <a:latin typeface="Times New Roman" panose="02020603050405020304" pitchFamily="18" charset="0"/>
                <a:ea typeface="Segoe UI Symbol" panose="020B0502040204020203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kumimoji="0" lang="en-US" altLang="zh-CN" sz="2800" b="1" dirty="0">
                <a:solidFill>
                  <a:srgbClr val="0070C0"/>
                </a:solidFill>
                <a:latin typeface="Times New Roman" panose="02020603050405020304" pitchFamily="18" charset="0"/>
                <a:ea typeface="Segoe UI Symbol" panose="020B0502040204020203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⋃</a:t>
            </a:r>
            <a:r>
              <a:rPr kumimoji="0" lang="en-US" altLang="zh-CN" sz="28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[</a:t>
            </a:r>
            <a:r>
              <a:rPr kumimoji="0" lang="en-US" altLang="zh-CN" sz="2800" b="1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x</a:t>
            </a:r>
            <a:r>
              <a:rPr kumimoji="0" lang="en-US" altLang="zh-CN" sz="28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]=</a:t>
            </a:r>
            <a:r>
              <a:rPr kumimoji="0" lang="en-US" altLang="zh-CN" sz="2800" b="1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X</a:t>
            </a:r>
            <a:r>
              <a:rPr kumimoji="0" lang="en-US" altLang="zh-CN" sz="28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kumimoji="0"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for all </a:t>
            </a:r>
            <a:r>
              <a:rPr kumimoji="0" lang="en-US" altLang="zh-CN" sz="2800" i="1" dirty="0" err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x</a:t>
            </a:r>
            <a:r>
              <a:rPr kumimoji="0" lang="en-US" altLang="zh-CN" sz="2800" dirty="0" err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</a:t>
            </a:r>
            <a:r>
              <a:rPr kumimoji="0" lang="en-US" altLang="zh-CN" sz="2800" i="1" dirty="0" err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X</a:t>
            </a:r>
            <a:endParaRPr kumimoji="0" lang="en-US" altLang="zh-CN" sz="2800" i="1" dirty="0"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  <a:p>
            <a:pPr marL="514350" indent="-514350" eaLnBrk="1" hangingPunct="1">
              <a:spcBef>
                <a:spcPct val="50000"/>
              </a:spcBef>
              <a:buFontTx/>
              <a:buAutoNum type="arabicParenBoth"/>
              <a:defRPr/>
            </a:pPr>
            <a:r>
              <a:rPr kumimoji="0"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kumimoji="0" lang="en-US" altLang="zh-CN" sz="28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[</a:t>
            </a:r>
            <a:r>
              <a:rPr kumimoji="0" lang="en-US" altLang="zh-CN" sz="2800" b="1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x</a:t>
            </a:r>
            <a:r>
              <a:rPr kumimoji="0" lang="en-US" altLang="zh-CN" sz="2800" b="1" i="1" baseline="-25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i</a:t>
            </a:r>
            <a:r>
              <a:rPr kumimoji="0" lang="en-US" altLang="zh-CN" sz="28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]=[</a:t>
            </a:r>
            <a:r>
              <a:rPr kumimoji="0" lang="en-US" altLang="zh-CN" sz="2800" b="1" i="1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x</a:t>
            </a:r>
            <a:r>
              <a:rPr kumimoji="0" lang="en-US" altLang="zh-CN" sz="2800" b="1" i="1" baseline="-25000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j</a:t>
            </a:r>
            <a:r>
              <a:rPr kumimoji="0" lang="en-US" altLang="zh-CN" sz="28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] </a:t>
            </a:r>
            <a:r>
              <a:rPr kumimoji="0"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or </a:t>
            </a:r>
            <a:r>
              <a:rPr kumimoji="0" lang="en-US" altLang="zh-CN" sz="28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[</a:t>
            </a:r>
            <a:r>
              <a:rPr kumimoji="0" lang="en-US" altLang="zh-CN" sz="2800" b="1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x</a:t>
            </a:r>
            <a:r>
              <a:rPr kumimoji="0" lang="en-US" altLang="zh-CN" sz="2800" b="1" i="1" baseline="-25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i</a:t>
            </a:r>
            <a:r>
              <a:rPr kumimoji="0" lang="en-US" altLang="zh-CN" sz="28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]∩[</a:t>
            </a:r>
            <a:r>
              <a:rPr kumimoji="0" lang="en-US" altLang="zh-CN" sz="2800" b="1" i="1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x</a:t>
            </a:r>
            <a:r>
              <a:rPr kumimoji="0" lang="en-US" altLang="zh-CN" sz="2800" b="1" i="1" baseline="-25000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j</a:t>
            </a:r>
            <a:r>
              <a:rPr kumimoji="0" lang="en-US" altLang="zh-CN" sz="28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]= </a:t>
            </a:r>
            <a:r>
              <a:rPr kumimoji="0"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for all </a:t>
            </a:r>
            <a:r>
              <a:rPr kumimoji="0" lang="en-US" altLang="zh-CN" sz="2800" i="1" dirty="0" err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x</a:t>
            </a:r>
            <a:r>
              <a:rPr kumimoji="0" lang="en-US" altLang="zh-CN" sz="28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i</a:t>
            </a:r>
            <a:r>
              <a:rPr kumimoji="0" lang="en-US" altLang="zh-CN" sz="2800" dirty="0" err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,</a:t>
            </a:r>
            <a:r>
              <a:rPr kumimoji="0" lang="en-US" altLang="zh-CN" sz="2800" i="1" dirty="0" err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x</a:t>
            </a:r>
            <a:r>
              <a:rPr kumimoji="0" lang="en-US" altLang="zh-CN" sz="28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j</a:t>
            </a:r>
            <a:r>
              <a:rPr kumimoji="0" lang="en-US" altLang="zh-CN" sz="2800" dirty="0" err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</a:t>
            </a:r>
            <a:r>
              <a:rPr kumimoji="0" lang="en-US" altLang="zh-CN" sz="2800" i="1" dirty="0" err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X</a:t>
            </a:r>
            <a:endParaRPr kumimoji="0" lang="en-US" altLang="zh-CN" sz="2800" i="1" dirty="0"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15" name="Text Box 8">
            <a:extLst>
              <a:ext uri="{FF2B5EF4-FFF2-40B4-BE49-F238E27FC236}">
                <a16:creationId xmlns:a16="http://schemas.microsoft.com/office/drawing/2014/main" id="{D5CC1006-87A2-E359-38FF-710B39A88A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68201" y="4999801"/>
            <a:ext cx="9579765" cy="1815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0" lang="en-US" altLang="zh-CN" sz="2800" b="1" dirty="0">
                <a:solidFill>
                  <a:srgbClr val="7030A0"/>
                </a:solidFill>
                <a:latin typeface="+mn-lt"/>
              </a:rPr>
              <a:t>Definition</a:t>
            </a:r>
            <a:r>
              <a:rPr kumimoji="0" lang="en-US" altLang="zh-CN" sz="2800" dirty="0">
                <a:solidFill>
                  <a:srgbClr val="7030A0"/>
                </a:solidFill>
                <a:latin typeface="+mn-lt"/>
              </a:rPr>
              <a:t>: </a:t>
            </a:r>
            <a:r>
              <a:rPr kumimoji="0" lang="en-US" altLang="zh-CN" sz="2800" dirty="0">
                <a:latin typeface="+mn-lt"/>
              </a:rPr>
              <a:t>Let </a:t>
            </a:r>
            <a:r>
              <a:rPr kumimoji="0" lang="en-US" altLang="zh-CN" sz="2800" i="1" dirty="0">
                <a:solidFill>
                  <a:srgbClr val="0070C0"/>
                </a:solidFill>
                <a:latin typeface="+mn-lt"/>
              </a:rPr>
              <a:t>R</a:t>
            </a:r>
            <a:r>
              <a:rPr kumimoji="0" lang="en-US" altLang="zh-CN" sz="2800" i="1" dirty="0">
                <a:latin typeface="+mn-lt"/>
              </a:rPr>
              <a:t> </a:t>
            </a:r>
            <a:r>
              <a:rPr kumimoji="0" lang="en-US" altLang="zh-CN" sz="2800" dirty="0">
                <a:latin typeface="+mn-lt"/>
              </a:rPr>
              <a:t>be an </a:t>
            </a:r>
            <a:r>
              <a:rPr kumimoji="0" lang="en-US" altLang="zh-CN" sz="2800" b="1" dirty="0">
                <a:solidFill>
                  <a:srgbClr val="0070C0"/>
                </a:solidFill>
                <a:latin typeface="+mn-lt"/>
              </a:rPr>
              <a:t>equivalence relation </a:t>
            </a:r>
            <a:r>
              <a:rPr kumimoji="0" lang="en-US" altLang="zh-CN" sz="2800" dirty="0">
                <a:latin typeface="+mn-lt"/>
              </a:rPr>
              <a:t>on a nonempty </a:t>
            </a:r>
            <a:r>
              <a:rPr kumimoji="0" lang="en-US" altLang="zh-CN" sz="2800" i="1" dirty="0">
                <a:latin typeface="+mn-lt"/>
              </a:rPr>
              <a:t>A</a:t>
            </a:r>
            <a:r>
              <a:rPr kumimoji="0" lang="en-US" altLang="zh-CN" sz="2800" dirty="0">
                <a:latin typeface="+mn-lt"/>
              </a:rPr>
              <a:t>. The set </a:t>
            </a:r>
            <a:r>
              <a:rPr kumimoji="0" lang="en-US" altLang="zh-CN" sz="2800" b="1" dirty="0">
                <a:solidFill>
                  <a:srgbClr val="0070C0"/>
                </a:solidFill>
                <a:latin typeface="+mn-lt"/>
              </a:rPr>
              <a:t>{[</a:t>
            </a:r>
            <a:r>
              <a:rPr kumimoji="0" lang="en-US" altLang="zh-CN" sz="2800" b="1" i="1" dirty="0">
                <a:solidFill>
                  <a:srgbClr val="0070C0"/>
                </a:solidFill>
                <a:latin typeface="+mn-lt"/>
              </a:rPr>
              <a:t>x</a:t>
            </a:r>
            <a:r>
              <a:rPr kumimoji="0" lang="en-US" altLang="zh-CN" sz="2800" b="1" dirty="0">
                <a:solidFill>
                  <a:srgbClr val="0070C0"/>
                </a:solidFill>
                <a:latin typeface="+mn-lt"/>
              </a:rPr>
              <a:t>]</a:t>
            </a:r>
            <a:r>
              <a:rPr kumimoji="0" lang="en-US" altLang="zh-CN" sz="2800" b="1" i="1" baseline="-25000" dirty="0" err="1">
                <a:solidFill>
                  <a:srgbClr val="0070C0"/>
                </a:solidFill>
                <a:latin typeface="+mn-lt"/>
              </a:rPr>
              <a:t>R</a:t>
            </a:r>
            <a:r>
              <a:rPr kumimoji="0" lang="en-US" altLang="zh-CN" sz="2800" b="1" dirty="0" err="1">
                <a:solidFill>
                  <a:srgbClr val="0070C0"/>
                </a:solidFill>
                <a:latin typeface="+mn-lt"/>
              </a:rPr>
              <a:t>|</a:t>
            </a:r>
            <a:r>
              <a:rPr kumimoji="0" lang="en-US" altLang="zh-CN" sz="2800" b="1" i="1" dirty="0" err="1">
                <a:solidFill>
                  <a:srgbClr val="0070C0"/>
                </a:solidFill>
                <a:latin typeface="+mn-lt"/>
              </a:rPr>
              <a:t>x</a:t>
            </a:r>
            <a:r>
              <a:rPr kumimoji="0" lang="en-US" altLang="zh-CN" sz="2800" b="1" dirty="0" err="1">
                <a:solidFill>
                  <a:srgbClr val="0070C0"/>
                </a:solidFill>
                <a:latin typeface="+mn-lt"/>
                <a:sym typeface="Symbol" panose="05050102010706020507" pitchFamily="18" charset="2"/>
              </a:rPr>
              <a:t></a:t>
            </a:r>
            <a:r>
              <a:rPr kumimoji="0" lang="en-US" altLang="zh-CN" sz="2800" b="1" i="1" dirty="0" err="1">
                <a:solidFill>
                  <a:srgbClr val="0070C0"/>
                </a:solidFill>
                <a:latin typeface="+mn-lt"/>
                <a:sym typeface="Symbol" panose="05050102010706020507" pitchFamily="18" charset="2"/>
              </a:rPr>
              <a:t>A</a:t>
            </a:r>
            <a:r>
              <a:rPr kumimoji="0" lang="en-US" altLang="zh-CN" sz="2800" b="1" dirty="0">
                <a:solidFill>
                  <a:srgbClr val="0070C0"/>
                </a:solidFill>
                <a:latin typeface="+mn-lt"/>
                <a:sym typeface="Symbol" panose="05050102010706020507" pitchFamily="18" charset="2"/>
              </a:rPr>
              <a:t>}</a:t>
            </a:r>
            <a:r>
              <a:rPr kumimoji="0" lang="en-US" altLang="zh-CN" sz="2800" b="1" dirty="0">
                <a:solidFill>
                  <a:srgbClr val="0070C0"/>
                </a:solidFill>
                <a:latin typeface="+mn-lt"/>
              </a:rPr>
              <a:t> </a:t>
            </a:r>
            <a:r>
              <a:rPr kumimoji="0" lang="en-US" altLang="zh-CN" sz="2800" dirty="0">
                <a:latin typeface="+mn-lt"/>
              </a:rPr>
              <a:t>is called the </a:t>
            </a:r>
            <a:r>
              <a:rPr kumimoji="0" lang="en-US" altLang="zh-CN" sz="2800" dirty="0">
                <a:solidFill>
                  <a:srgbClr val="FF0000"/>
                </a:solidFill>
                <a:latin typeface="+mn-lt"/>
              </a:rPr>
              <a:t>quotient set (</a:t>
            </a:r>
            <a:r>
              <a:rPr kumimoji="0" lang="zh-CN" altLang="en-US" sz="2800" dirty="0">
                <a:solidFill>
                  <a:srgbClr val="FF0000"/>
                </a:solidFill>
                <a:latin typeface="+mn-lt"/>
              </a:rPr>
              <a:t>商集</a:t>
            </a:r>
            <a:r>
              <a:rPr kumimoji="0" lang="en-US" altLang="zh-CN" sz="2800" dirty="0">
                <a:solidFill>
                  <a:srgbClr val="FF0000"/>
                </a:solidFill>
                <a:latin typeface="+mn-lt"/>
              </a:rPr>
              <a:t>)</a:t>
            </a:r>
            <a:r>
              <a:rPr kumimoji="0" lang="en-US" altLang="zh-CN" sz="2800" dirty="0">
                <a:latin typeface="+mn-lt"/>
              </a:rPr>
              <a:t> of </a:t>
            </a:r>
            <a:r>
              <a:rPr kumimoji="0" lang="en-US" altLang="zh-CN" sz="2800" i="1" dirty="0">
                <a:latin typeface="+mn-lt"/>
              </a:rPr>
              <a:t>A</a:t>
            </a:r>
            <a:r>
              <a:rPr kumimoji="0" lang="en-US" altLang="zh-CN" sz="2800" dirty="0">
                <a:latin typeface="+mn-lt"/>
              </a:rPr>
              <a:t> to be partitioned by </a:t>
            </a:r>
            <a:r>
              <a:rPr kumimoji="0" lang="en-US" altLang="zh-CN" sz="2800" i="1" dirty="0">
                <a:latin typeface="+mn-lt"/>
              </a:rPr>
              <a:t>R</a:t>
            </a:r>
            <a:r>
              <a:rPr kumimoji="0" lang="zh-CN" altLang="en-US" sz="2800" dirty="0">
                <a:latin typeface="+mn-lt"/>
              </a:rPr>
              <a:t> </a:t>
            </a:r>
            <a:r>
              <a:rPr kumimoji="0" lang="en-US" altLang="zh-CN" sz="2800" dirty="0">
                <a:latin typeface="+mn-lt"/>
              </a:rPr>
              <a:t>and denoted as </a:t>
            </a:r>
            <a:r>
              <a:rPr kumimoji="0" lang="en-US" altLang="zh-CN" sz="2800" i="1" dirty="0">
                <a:solidFill>
                  <a:srgbClr val="C00000"/>
                </a:solidFill>
                <a:latin typeface="+mn-lt"/>
              </a:rPr>
              <a:t>A</a:t>
            </a:r>
            <a:r>
              <a:rPr kumimoji="0" lang="en-US" altLang="zh-CN" sz="2800" dirty="0">
                <a:solidFill>
                  <a:srgbClr val="C00000"/>
                </a:solidFill>
                <a:latin typeface="+mn-lt"/>
              </a:rPr>
              <a:t>/</a:t>
            </a:r>
            <a:r>
              <a:rPr kumimoji="0" lang="en-US" altLang="zh-CN" sz="2800" i="1" dirty="0">
                <a:solidFill>
                  <a:srgbClr val="C00000"/>
                </a:solidFill>
                <a:latin typeface="+mn-lt"/>
              </a:rPr>
              <a:t>R</a:t>
            </a:r>
            <a:r>
              <a:rPr kumimoji="0" lang="en-US" altLang="zh-CN" sz="2800" i="1" dirty="0">
                <a:latin typeface="+mn-lt"/>
              </a:rPr>
              <a:t> </a:t>
            </a:r>
            <a:r>
              <a:rPr kumimoji="0" lang="en-US" altLang="zh-CN" sz="2800" dirty="0">
                <a:latin typeface="+mn-lt"/>
              </a:rPr>
              <a:t>or</a:t>
            </a:r>
            <a:r>
              <a:rPr kumimoji="0" lang="en-US" altLang="zh-CN" sz="2800" i="1" dirty="0">
                <a:latin typeface="+mn-lt"/>
              </a:rPr>
              <a:t>    </a:t>
            </a:r>
            <a:r>
              <a:rPr kumimoji="0" lang="en-US" altLang="zh-CN" sz="2800" i="1" dirty="0">
                <a:solidFill>
                  <a:srgbClr val="C00000"/>
                </a:solidFill>
                <a:latin typeface="+mn-lt"/>
              </a:rPr>
              <a:t>A </a:t>
            </a:r>
            <a:r>
              <a:rPr kumimoji="0" lang="en-US" altLang="zh-CN" sz="2800" dirty="0">
                <a:solidFill>
                  <a:srgbClr val="C00000"/>
                </a:solidFill>
                <a:latin typeface="+mn-lt"/>
              </a:rPr>
              <a:t>(mod </a:t>
            </a:r>
            <a:r>
              <a:rPr kumimoji="0" lang="en-US" altLang="zh-CN" sz="2800" i="1" dirty="0">
                <a:solidFill>
                  <a:srgbClr val="C00000"/>
                </a:solidFill>
                <a:latin typeface="+mn-lt"/>
              </a:rPr>
              <a:t>R</a:t>
            </a:r>
            <a:r>
              <a:rPr kumimoji="0" lang="en-US" altLang="zh-CN" sz="2800" dirty="0">
                <a:solidFill>
                  <a:srgbClr val="C00000"/>
                </a:solidFill>
                <a:latin typeface="+mn-lt"/>
              </a:rPr>
              <a:t>)</a:t>
            </a:r>
            <a:r>
              <a:rPr kumimoji="0" lang="zh-CN" altLang="en-US" sz="2800" dirty="0">
                <a:latin typeface="+mn-lt"/>
              </a:rPr>
              <a:t>。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90106C9E-9214-6772-74CA-4C471381D4EF}"/>
              </a:ext>
            </a:extLst>
          </p:cNvPr>
          <p:cNvSpPr/>
          <p:nvPr/>
        </p:nvSpPr>
        <p:spPr>
          <a:xfrm>
            <a:off x="0" y="1037509"/>
            <a:ext cx="1689098" cy="2388603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/>
          </a:bodyPr>
          <a:lstStyle/>
          <a:p>
            <a:pPr>
              <a:lnSpc>
                <a:spcPct val="120000"/>
              </a:lnSpc>
            </a:pPr>
            <a:r>
              <a:rPr lang="zh-CN" altLang="en-US" b="1">
                <a:solidFill>
                  <a:srgbClr val="FFFF00"/>
                </a:solidFill>
                <a:cs typeface="+mn-ea"/>
                <a:sym typeface="+mn-lt"/>
              </a:rPr>
              <a:t>特殊关系</a:t>
            </a:r>
            <a:endParaRPr lang="en-US" altLang="zh-CN" b="1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集合的划分和覆盖</a:t>
            </a:r>
            <a:endParaRPr lang="en-US" altLang="zh-CN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u="sng">
                <a:solidFill>
                  <a:schemeClr val="bg1"/>
                </a:solidFill>
                <a:cs typeface="+mn-ea"/>
                <a:sym typeface="+mn-lt"/>
              </a:rPr>
              <a:t>等价关系</a:t>
            </a:r>
            <a:endParaRPr lang="en-US" altLang="zh-CN" u="sng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相容关系</a:t>
            </a:r>
            <a:endParaRPr lang="en-US" altLang="zh-CN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24A891F-C423-43FC-AAF8-EBF3B8173637}"/>
              </a:ext>
            </a:extLst>
          </p:cNvPr>
          <p:cNvSpPr/>
          <p:nvPr/>
        </p:nvSpPr>
        <p:spPr>
          <a:xfrm>
            <a:off x="2004531" y="1205200"/>
            <a:ext cx="981932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altLang="zh-CN" sz="2800" b="1" i="1" dirty="0">
                <a:solidFill>
                  <a:schemeClr val="accent1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Theorem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: Let R be an equivalence relation on a nonempty set X, the equivalence class {[</a:t>
            </a:r>
            <a:r>
              <a:rPr lang="en-US" altLang="zh-CN" sz="2800" b="1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x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]</a:t>
            </a:r>
            <a:r>
              <a:rPr lang="en-US" altLang="zh-CN" sz="2800" b="1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R</a:t>
            </a:r>
            <a:r>
              <a:rPr lang="en-US" altLang="zh-CN" sz="2800" b="1" dirty="0" err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|</a:t>
            </a:r>
            <a:r>
              <a:rPr lang="en-US" altLang="zh-CN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x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</a:t>
            </a:r>
            <a:r>
              <a:rPr lang="en-US" altLang="zh-CN" sz="2800" b="1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X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} of R is a partition of X.</a:t>
            </a:r>
            <a:endParaRPr lang="en-US" altLang="zh-CN" sz="2800" b="1" i="1" dirty="0"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248424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423AEC-297D-4AC6-937F-565891408581}"/>
              </a:ext>
            </a:extLst>
          </p:cNvPr>
          <p:cNvSpPr txBox="1"/>
          <p:nvPr/>
        </p:nvSpPr>
        <p:spPr>
          <a:xfrm>
            <a:off x="1756364" y="97006"/>
            <a:ext cx="1031566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cs typeface="+mn-ea"/>
                <a:sym typeface="+mn-lt"/>
              </a:rPr>
              <a:t>Equivalence classes and partition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65459A86-2236-4247-9311-D46EC9F8D18D}"/>
              </a:ext>
            </a:extLst>
          </p:cNvPr>
          <p:cNvGrpSpPr/>
          <p:nvPr/>
        </p:nvGrpSpPr>
        <p:grpSpPr>
          <a:xfrm>
            <a:off x="119973" y="397477"/>
            <a:ext cx="1449151" cy="180724"/>
            <a:chOff x="5392832" y="1016000"/>
            <a:chExt cx="1449150" cy="180724"/>
          </a:xfrm>
        </p:grpSpPr>
        <p:sp>
          <p:nvSpPr>
            <p:cNvPr id="7" name="Freeform 45">
              <a:extLst>
                <a:ext uri="{FF2B5EF4-FFF2-40B4-BE49-F238E27FC236}">
                  <a16:creationId xmlns:a16="http://schemas.microsoft.com/office/drawing/2014/main" id="{79F5C682-BDEF-4D53-B481-CCF2EF60A4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8" name="Freeform 46">
              <a:extLst>
                <a:ext uri="{FF2B5EF4-FFF2-40B4-BE49-F238E27FC236}">
                  <a16:creationId xmlns:a16="http://schemas.microsoft.com/office/drawing/2014/main" id="{34E012F1-3888-4574-B83C-160D877B5C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9" name="Freeform 47">
              <a:extLst>
                <a:ext uri="{FF2B5EF4-FFF2-40B4-BE49-F238E27FC236}">
                  <a16:creationId xmlns:a16="http://schemas.microsoft.com/office/drawing/2014/main" id="{92C0B701-D754-4A82-AB31-4E35C971D1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10" name="Freeform 48">
              <a:extLst>
                <a:ext uri="{FF2B5EF4-FFF2-40B4-BE49-F238E27FC236}">
                  <a16:creationId xmlns:a16="http://schemas.microsoft.com/office/drawing/2014/main" id="{60F2428E-B4AC-403A-9F72-86667F8576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11" name="Freeform 49">
              <a:extLst>
                <a:ext uri="{FF2B5EF4-FFF2-40B4-BE49-F238E27FC236}">
                  <a16:creationId xmlns:a16="http://schemas.microsoft.com/office/drawing/2014/main" id="{0C987953-0EFA-465A-B7F9-C0CF22995A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</p:grpSp>
      <p:sp>
        <p:nvSpPr>
          <p:cNvPr id="12" name="灯片编号占位符 1">
            <a:extLst>
              <a:ext uri="{FF2B5EF4-FFF2-40B4-BE49-F238E27FC236}">
                <a16:creationId xmlns:a16="http://schemas.microsoft.com/office/drawing/2014/main" id="{5AEBC6C7-6925-4C9A-B360-18D57EB16C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38416" y="6492875"/>
            <a:ext cx="498022" cy="365125"/>
          </a:xfrm>
        </p:spPr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97B5860-9389-40BC-8CED-DD2AAB23A1E9}" type="slidenum">
              <a:rPr kumimoji="0" lang="zh-CN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Arial Unicode MS" panose="020B0604020202020204" pitchFamily="34" charset="-122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ea typeface="Arial Unicode MS" panose="020B0604020202020204" pitchFamily="34" charset="-122"/>
            </a:endParaRPr>
          </a:p>
        </p:txBody>
      </p:sp>
      <p:sp>
        <p:nvSpPr>
          <p:cNvPr id="15" name="Rectangle 7">
            <a:extLst>
              <a:ext uri="{FF2B5EF4-FFF2-40B4-BE49-F238E27FC236}">
                <a16:creationId xmlns:a16="http://schemas.microsoft.com/office/drawing/2014/main" id="{EC4754E9-152F-D748-8C50-0E2E87FCEE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0720" y="2821686"/>
            <a:ext cx="1841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kumimoji="0" lang="zh-CN" altLang="en-US" sz="2400" b="1">
              <a:latin typeface="Times New Roman" panose="02020603050405020304" pitchFamily="18" charset="0"/>
            </a:endParaRPr>
          </a:p>
        </p:txBody>
      </p:sp>
      <p:sp>
        <p:nvSpPr>
          <p:cNvPr id="16" name="Text Box 8">
            <a:extLst>
              <a:ext uri="{FF2B5EF4-FFF2-40B4-BE49-F238E27FC236}">
                <a16:creationId xmlns:a16="http://schemas.microsoft.com/office/drawing/2014/main" id="{6ABD4A43-1AFB-7081-83FB-551904042A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05050" y="2311798"/>
            <a:ext cx="75819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0" lang="en-US" altLang="zh-CN" sz="2800" dirty="0">
                <a:latin typeface="Times New Roman" panose="02020603050405020304" pitchFamily="18" charset="0"/>
              </a:rPr>
              <a:t>Find the equivalent classes of </a:t>
            </a:r>
            <a:r>
              <a:rPr kumimoji="0" lang="en-US" altLang="zh-CN" sz="2800" i="1" dirty="0">
                <a:latin typeface="Times New Roman" panose="02020603050405020304" pitchFamily="18" charset="0"/>
              </a:rPr>
              <a:t>R</a:t>
            </a:r>
            <a:endParaRPr kumimoji="0" lang="zh-CN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17" name="Text Box 9">
            <a:extLst>
              <a:ext uri="{FF2B5EF4-FFF2-40B4-BE49-F238E27FC236}">
                <a16:creationId xmlns:a16="http://schemas.microsoft.com/office/drawing/2014/main" id="{F68C8B57-E077-2BDC-FC4E-EE5C3C5B7B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42794" y="2835673"/>
            <a:ext cx="63754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0" lang="en-US" altLang="zh-CN" sz="2800" b="1" i="1" dirty="0">
                <a:solidFill>
                  <a:schemeClr val="accent2"/>
                </a:solidFill>
                <a:latin typeface="Times New Roman" panose="02020603050405020304" pitchFamily="18" charset="0"/>
              </a:rPr>
              <a:t>Solution</a:t>
            </a:r>
            <a:r>
              <a:rPr kumimoji="0" lang="zh-CN" altLang="en-US" sz="2800" b="1" dirty="0">
                <a:latin typeface="Times New Roman" panose="02020603050405020304" pitchFamily="18" charset="0"/>
              </a:rPr>
              <a:t>：</a:t>
            </a:r>
            <a:r>
              <a:rPr kumimoji="0" lang="en-US" altLang="zh-CN" sz="2800" dirty="0">
                <a:latin typeface="Times New Roman" panose="02020603050405020304" pitchFamily="18" charset="0"/>
              </a:rPr>
              <a:t>the equivalent classes are</a:t>
            </a:r>
            <a:endParaRPr kumimoji="0" lang="zh-CN" altLang="en-US" sz="2800" dirty="0">
              <a:latin typeface="Times New Roman" panose="02020603050405020304" pitchFamily="18" charset="0"/>
            </a:endParaRPr>
          </a:p>
        </p:txBody>
      </p:sp>
      <p:sp>
        <p:nvSpPr>
          <p:cNvPr id="18" name="Rectangle 11">
            <a:extLst>
              <a:ext uri="{FF2B5EF4-FFF2-40B4-BE49-F238E27FC236}">
                <a16:creationId xmlns:a16="http://schemas.microsoft.com/office/drawing/2014/main" id="{AA6CB630-B0AC-89A4-191B-65B31733D9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0720" y="2878836"/>
            <a:ext cx="1841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kumimoji="0" lang="zh-CN" altLang="en-US" sz="2400" b="1">
              <a:latin typeface="Times New Roman" panose="02020603050405020304" pitchFamily="18" charset="0"/>
            </a:endParaRPr>
          </a:p>
        </p:txBody>
      </p:sp>
      <p:graphicFrame>
        <p:nvGraphicFramePr>
          <p:cNvPr id="19" name="Object 10">
            <a:extLst>
              <a:ext uri="{FF2B5EF4-FFF2-40B4-BE49-F238E27FC236}">
                <a16:creationId xmlns:a16="http://schemas.microsoft.com/office/drawing/2014/main" id="{5FCB3AE0-6653-F1EF-69C8-52ABF252B34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75651863"/>
              </p:ext>
            </p:extLst>
          </p:nvPr>
        </p:nvGraphicFramePr>
        <p:xfrm>
          <a:off x="4738434" y="3337593"/>
          <a:ext cx="3671887" cy="151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9781" name="Equation" r:id="rId4" imgW="1663700" imgH="685800" progId="Equation.DSMT4">
                  <p:embed/>
                </p:oleObj>
              </mc:Choice>
              <mc:Fallback>
                <p:oleObj name="Equation" r:id="rId4" imgW="1663700" imgH="685800" progId="Equation.DSMT4">
                  <p:embed/>
                  <p:pic>
                    <p:nvPicPr>
                      <p:cNvPr id="31747" name="Object 10">
                        <a:extLst>
                          <a:ext uri="{FF2B5EF4-FFF2-40B4-BE49-F238E27FC236}">
                            <a16:creationId xmlns:a16="http://schemas.microsoft.com/office/drawing/2014/main" id="{414F0A4F-3588-48C3-9DC9-1D45D1ADEDF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38434" y="3337593"/>
                        <a:ext cx="3671887" cy="1511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Rectangle 13">
            <a:extLst>
              <a:ext uri="{FF2B5EF4-FFF2-40B4-BE49-F238E27FC236}">
                <a16:creationId xmlns:a16="http://schemas.microsoft.com/office/drawing/2014/main" id="{EDB7AA2B-A58E-1A28-94C2-B93964980E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0720" y="2793111"/>
            <a:ext cx="1841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kumimoji="0" lang="zh-CN" altLang="en-US" sz="2400" b="1">
              <a:latin typeface="Times New Roman" panose="02020603050405020304" pitchFamily="18" charset="0"/>
            </a:endParaRPr>
          </a:p>
        </p:txBody>
      </p:sp>
      <p:sp>
        <p:nvSpPr>
          <p:cNvPr id="21" name="Text Box 14">
            <a:extLst>
              <a:ext uri="{FF2B5EF4-FFF2-40B4-BE49-F238E27FC236}">
                <a16:creationId xmlns:a16="http://schemas.microsoft.com/office/drawing/2014/main" id="{3BCB8735-9767-BA3A-F0B9-A5D40DAE22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53131" y="1843486"/>
            <a:ext cx="66960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kumimoji="0" lang="en-US" altLang="zh-CN" sz="2800" b="1" i="1" dirty="0">
                <a:solidFill>
                  <a:srgbClr val="0070C0"/>
                </a:solidFill>
                <a:latin typeface="Times New Roman" panose="02020603050405020304" pitchFamily="18" charset="0"/>
              </a:rPr>
              <a:t>R</a:t>
            </a:r>
            <a:r>
              <a:rPr kumimoji="0" lang="en-US" altLang="zh-CN" sz="2800" b="1" dirty="0">
                <a:solidFill>
                  <a:srgbClr val="0070C0"/>
                </a:solidFill>
                <a:latin typeface="Times New Roman" panose="02020603050405020304" pitchFamily="18" charset="0"/>
              </a:rPr>
              <a:t>={&lt;</a:t>
            </a:r>
            <a:r>
              <a:rPr kumimoji="0" lang="en-US" altLang="zh-CN" sz="2800" b="1" i="1" dirty="0" err="1">
                <a:solidFill>
                  <a:srgbClr val="0070C0"/>
                </a:solidFill>
                <a:latin typeface="Times New Roman" panose="02020603050405020304" pitchFamily="18" charset="0"/>
              </a:rPr>
              <a:t>x</a:t>
            </a:r>
            <a:r>
              <a:rPr kumimoji="0" lang="en-US" altLang="zh-CN" sz="2800" b="1" dirty="0" err="1">
                <a:solidFill>
                  <a:srgbClr val="0070C0"/>
                </a:solidFill>
                <a:latin typeface="Times New Roman" panose="02020603050405020304" pitchFamily="18" charset="0"/>
              </a:rPr>
              <a:t>,</a:t>
            </a:r>
            <a:r>
              <a:rPr kumimoji="0" lang="en-US" altLang="zh-CN" sz="2800" b="1" i="1" dirty="0" err="1">
                <a:solidFill>
                  <a:srgbClr val="0070C0"/>
                </a:solidFill>
                <a:latin typeface="Times New Roman" panose="02020603050405020304" pitchFamily="18" charset="0"/>
              </a:rPr>
              <a:t>y</a:t>
            </a:r>
            <a:r>
              <a:rPr kumimoji="0" lang="en-US" altLang="zh-CN" sz="2800" b="1" dirty="0">
                <a:solidFill>
                  <a:srgbClr val="0070C0"/>
                </a:solidFill>
                <a:latin typeface="Times New Roman" panose="02020603050405020304" pitchFamily="18" charset="0"/>
              </a:rPr>
              <a:t>&gt; | </a:t>
            </a:r>
            <a:r>
              <a:rPr kumimoji="0" lang="en-US" altLang="zh-CN" sz="2800" b="1" i="1" dirty="0" err="1">
                <a:solidFill>
                  <a:srgbClr val="0070C0"/>
                </a:solidFill>
                <a:latin typeface="Times New Roman" panose="02020603050405020304" pitchFamily="18" charset="0"/>
              </a:rPr>
              <a:t>x</a:t>
            </a:r>
            <a:r>
              <a:rPr kumimoji="0" lang="en-US" altLang="zh-CN" sz="2800" b="1" dirty="0" err="1">
                <a:solidFill>
                  <a:srgbClr val="0070C0"/>
                </a:solidFill>
                <a:latin typeface="Times New Roman" panose="02020603050405020304" pitchFamily="18" charset="0"/>
              </a:rPr>
              <a:t>,</a:t>
            </a:r>
            <a:r>
              <a:rPr kumimoji="0" lang="en-US" altLang="zh-CN" sz="2800" b="1" i="1" dirty="0" err="1">
                <a:solidFill>
                  <a:srgbClr val="0070C0"/>
                </a:solidFill>
                <a:latin typeface="Times New Roman" panose="02020603050405020304" pitchFamily="18" charset="0"/>
              </a:rPr>
              <a:t>y</a:t>
            </a:r>
            <a:r>
              <a:rPr kumimoji="0" lang="en-US" altLang="zh-CN" sz="2800" b="1" dirty="0" err="1">
                <a:solidFill>
                  <a:srgbClr val="0070C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Z</a:t>
            </a:r>
            <a:r>
              <a:rPr kumimoji="0" lang="en-US" altLang="zh-CN" sz="2800" b="1" i="1" dirty="0" err="1">
                <a:solidFill>
                  <a:srgbClr val="0070C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x</a:t>
            </a:r>
            <a:r>
              <a:rPr kumimoji="0" lang="en-US" altLang="zh-CN" sz="2800" b="1" dirty="0" err="1">
                <a:solidFill>
                  <a:srgbClr val="0070C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</a:t>
            </a:r>
            <a:r>
              <a:rPr kumimoji="0" lang="en-US" altLang="zh-CN" sz="2800" b="1" i="1" dirty="0" err="1">
                <a:solidFill>
                  <a:srgbClr val="0070C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y</a:t>
            </a:r>
            <a:r>
              <a:rPr kumimoji="0" lang="en-US" altLang="zh-CN" sz="2800" b="1" dirty="0">
                <a:solidFill>
                  <a:srgbClr val="0070C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(mod 3)</a:t>
            </a:r>
            <a:r>
              <a:rPr kumimoji="0" lang="en-US" altLang="zh-CN" sz="2800" b="1" dirty="0">
                <a:solidFill>
                  <a:srgbClr val="0070C0"/>
                </a:solidFill>
                <a:latin typeface="Times New Roman" panose="02020603050405020304" pitchFamily="18" charset="0"/>
              </a:rPr>
              <a:t>}</a:t>
            </a:r>
            <a:endParaRPr kumimoji="0" lang="zh-CN" altLang="en-US" sz="2800" b="1" dirty="0">
              <a:solidFill>
                <a:srgbClr val="0070C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2" name="Text Box 8">
            <a:extLst>
              <a:ext uri="{FF2B5EF4-FFF2-40B4-BE49-F238E27FC236}">
                <a16:creationId xmlns:a16="http://schemas.microsoft.com/office/drawing/2014/main" id="{F8825633-6D41-D9B6-C7B7-11E21B2F38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35459" y="5451246"/>
            <a:ext cx="10029233" cy="138499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9pPr>
          </a:lstStyle>
          <a:p>
            <a:pPr marL="457200" indent="-457200" eaLnBrk="1" hangingPunct="1">
              <a:spcBef>
                <a:spcPct val="50000"/>
              </a:spcBef>
              <a:buFont typeface="Wingdings" panose="05000000000000000000" pitchFamily="2" charset="2"/>
              <a:buChar char="l"/>
              <a:defRPr/>
            </a:pPr>
            <a:r>
              <a:rPr kumimoji="0" lang="en-US" altLang="zh-CN" sz="2800" dirty="0">
                <a:latin typeface="+mn-lt"/>
              </a:rPr>
              <a:t>Let</a:t>
            </a:r>
            <a:r>
              <a:rPr kumimoji="0" lang="en-US" altLang="zh-CN" sz="2800" i="1" dirty="0">
                <a:latin typeface="+mn-lt"/>
              </a:rPr>
              <a:t> </a:t>
            </a:r>
            <a:r>
              <a:rPr kumimoji="0" lang="en-US" altLang="zh-CN" sz="2800" i="1" dirty="0">
                <a:solidFill>
                  <a:srgbClr val="0070C0"/>
                </a:solidFill>
                <a:latin typeface="+mn-lt"/>
              </a:rPr>
              <a:t>R</a:t>
            </a:r>
            <a:r>
              <a:rPr kumimoji="0" lang="en-US" altLang="zh-CN" sz="2800" i="1" dirty="0">
                <a:latin typeface="+mn-lt"/>
              </a:rPr>
              <a:t> </a:t>
            </a:r>
            <a:r>
              <a:rPr kumimoji="0" lang="en-US" altLang="zh-CN" sz="2800" dirty="0">
                <a:latin typeface="+mn-lt"/>
              </a:rPr>
              <a:t>be an </a:t>
            </a:r>
            <a:r>
              <a:rPr kumimoji="0" lang="en-US" altLang="zh-CN" sz="2800" dirty="0">
                <a:solidFill>
                  <a:srgbClr val="0070C0"/>
                </a:solidFill>
                <a:latin typeface="+mn-lt"/>
              </a:rPr>
              <a:t>equivalence relation </a:t>
            </a:r>
            <a:r>
              <a:rPr kumimoji="0" lang="en-US" altLang="zh-CN" sz="2800" dirty="0">
                <a:latin typeface="+mn-lt"/>
              </a:rPr>
              <a:t>on a set </a:t>
            </a:r>
            <a:r>
              <a:rPr kumimoji="0" lang="en-US" altLang="zh-CN" sz="2800" i="1" dirty="0">
                <a:latin typeface="+mn-lt"/>
              </a:rPr>
              <a:t>A</a:t>
            </a:r>
            <a:r>
              <a:rPr kumimoji="0" lang="en-US" altLang="zh-CN" sz="2800" dirty="0">
                <a:latin typeface="+mn-lt"/>
              </a:rPr>
              <a:t>, then </a:t>
            </a:r>
            <a:r>
              <a:rPr kumimoji="0" lang="en-US" altLang="zh-CN" sz="2800" b="1" i="1" dirty="0">
                <a:solidFill>
                  <a:srgbClr val="0070C0"/>
                </a:solidFill>
                <a:latin typeface="+mn-lt"/>
              </a:rPr>
              <a:t>R</a:t>
            </a:r>
            <a:r>
              <a:rPr kumimoji="0" lang="en-US" altLang="zh-CN" sz="2800" b="1" dirty="0">
                <a:solidFill>
                  <a:srgbClr val="0070C0"/>
                </a:solidFill>
                <a:latin typeface="+mn-lt"/>
              </a:rPr>
              <a:t>=</a:t>
            </a:r>
            <a:r>
              <a:rPr kumimoji="0" lang="en-US" altLang="zh-CN" sz="2800" b="1" i="1" dirty="0">
                <a:solidFill>
                  <a:srgbClr val="0070C0"/>
                </a:solidFill>
                <a:latin typeface="+mn-lt"/>
              </a:rPr>
              <a:t>A</a:t>
            </a:r>
            <a:r>
              <a:rPr kumimoji="0" lang="en-US" altLang="zh-CN" sz="2800" b="1" dirty="0">
                <a:solidFill>
                  <a:srgbClr val="0070C0"/>
                </a:solidFill>
                <a:latin typeface="+mn-lt"/>
                <a:sym typeface="Symbol" panose="05050102010706020507" pitchFamily="18" charset="2"/>
              </a:rPr>
              <a:t></a:t>
            </a:r>
            <a:r>
              <a:rPr kumimoji="0" lang="en-US" altLang="zh-CN" sz="2800" b="1" i="1" dirty="0">
                <a:solidFill>
                  <a:srgbClr val="0070C0"/>
                </a:solidFill>
                <a:latin typeface="+mn-lt"/>
              </a:rPr>
              <a:t>A</a:t>
            </a:r>
            <a:r>
              <a:rPr kumimoji="0" lang="en-US" altLang="zh-CN" sz="2800" i="1" dirty="0">
                <a:latin typeface="+mn-lt"/>
              </a:rPr>
              <a:t> </a:t>
            </a:r>
            <a:r>
              <a:rPr kumimoji="0" lang="en-US" altLang="zh-CN" sz="2800" dirty="0">
                <a:latin typeface="+mn-lt"/>
              </a:rPr>
              <a:t>results in the</a:t>
            </a:r>
            <a:r>
              <a:rPr kumimoji="0" lang="en-US" altLang="zh-CN" sz="2800" i="1" dirty="0">
                <a:latin typeface="+mn-lt"/>
              </a:rPr>
              <a:t> </a:t>
            </a:r>
            <a:r>
              <a:rPr kumimoji="0" lang="en-US" altLang="zh-CN" sz="2800" b="1" i="1" dirty="0">
                <a:solidFill>
                  <a:srgbClr val="FF0000"/>
                </a:solidFill>
                <a:latin typeface="+mn-lt"/>
              </a:rPr>
              <a:t>minimum partition </a:t>
            </a:r>
            <a:r>
              <a:rPr kumimoji="0" lang="en-US" altLang="zh-CN" sz="2800" dirty="0">
                <a:latin typeface="+mn-lt"/>
              </a:rPr>
              <a:t>on </a:t>
            </a:r>
            <a:r>
              <a:rPr kumimoji="0" lang="en-US" altLang="zh-CN" sz="2800" i="1" dirty="0">
                <a:latin typeface="+mn-lt"/>
              </a:rPr>
              <a:t>A</a:t>
            </a:r>
            <a:r>
              <a:rPr kumimoji="0" lang="en-US" altLang="zh-CN" sz="2800" dirty="0">
                <a:latin typeface="+mn-lt"/>
              </a:rPr>
              <a:t> and </a:t>
            </a:r>
            <a:r>
              <a:rPr kumimoji="0" lang="en-US" altLang="zh-CN" sz="2800" b="1" i="1" dirty="0">
                <a:solidFill>
                  <a:srgbClr val="0070C0"/>
                </a:solidFill>
                <a:latin typeface="+mn-lt"/>
              </a:rPr>
              <a:t>R</a:t>
            </a:r>
            <a:r>
              <a:rPr kumimoji="0" lang="en-US" altLang="zh-CN" sz="2800" b="1" dirty="0">
                <a:solidFill>
                  <a:srgbClr val="0070C0"/>
                </a:solidFill>
                <a:latin typeface="+mn-lt"/>
              </a:rPr>
              <a:t>={&lt;</a:t>
            </a:r>
            <a:r>
              <a:rPr kumimoji="0" lang="en-US" altLang="zh-CN" sz="2800" b="1" i="1" dirty="0" err="1">
                <a:solidFill>
                  <a:srgbClr val="0070C0"/>
                </a:solidFill>
                <a:latin typeface="+mn-lt"/>
              </a:rPr>
              <a:t>x</a:t>
            </a:r>
            <a:r>
              <a:rPr kumimoji="0" lang="en-US" altLang="zh-CN" sz="2800" b="1" dirty="0" err="1">
                <a:solidFill>
                  <a:srgbClr val="0070C0"/>
                </a:solidFill>
                <a:latin typeface="+mn-lt"/>
              </a:rPr>
              <a:t>,</a:t>
            </a:r>
            <a:r>
              <a:rPr kumimoji="0" lang="en-US" altLang="zh-CN" sz="2800" b="1" i="1" dirty="0" err="1">
                <a:solidFill>
                  <a:srgbClr val="0070C0"/>
                </a:solidFill>
                <a:latin typeface="+mn-lt"/>
              </a:rPr>
              <a:t>x</a:t>
            </a:r>
            <a:r>
              <a:rPr kumimoji="0" lang="en-US" altLang="zh-CN" sz="2800" b="1" dirty="0">
                <a:solidFill>
                  <a:srgbClr val="0070C0"/>
                </a:solidFill>
                <a:latin typeface="+mn-lt"/>
              </a:rPr>
              <a:t>&gt;|</a:t>
            </a:r>
            <a:r>
              <a:rPr kumimoji="0" lang="en-US" altLang="zh-CN" sz="2800" b="1" i="1" dirty="0" err="1">
                <a:solidFill>
                  <a:srgbClr val="0070C0"/>
                </a:solidFill>
                <a:latin typeface="+mn-lt"/>
              </a:rPr>
              <a:t>x</a:t>
            </a:r>
            <a:r>
              <a:rPr kumimoji="0" lang="en-US" altLang="zh-CN" sz="2800" b="1" dirty="0" err="1">
                <a:solidFill>
                  <a:srgbClr val="0070C0"/>
                </a:solidFill>
                <a:latin typeface="+mn-lt"/>
                <a:sym typeface="Symbol" panose="05050102010706020507" pitchFamily="18" charset="2"/>
              </a:rPr>
              <a:t></a:t>
            </a:r>
            <a:r>
              <a:rPr kumimoji="0" lang="en-US" altLang="zh-CN" sz="2800" b="1" i="1" dirty="0" err="1">
                <a:solidFill>
                  <a:srgbClr val="0070C0"/>
                </a:solidFill>
                <a:latin typeface="+mn-lt"/>
              </a:rPr>
              <a:t>A</a:t>
            </a:r>
            <a:r>
              <a:rPr kumimoji="0" lang="en-US" altLang="zh-CN" sz="2800" b="1" dirty="0">
                <a:solidFill>
                  <a:srgbClr val="0070C0"/>
                </a:solidFill>
                <a:latin typeface="+mn-lt"/>
              </a:rPr>
              <a:t>} </a:t>
            </a:r>
            <a:r>
              <a:rPr kumimoji="0" lang="en-US" altLang="zh-CN" sz="2800" dirty="0">
                <a:latin typeface="+mn-lt"/>
              </a:rPr>
              <a:t>results in</a:t>
            </a:r>
            <a:r>
              <a:rPr kumimoji="0" lang="en-US" altLang="zh-CN" sz="2800" b="1" dirty="0">
                <a:solidFill>
                  <a:srgbClr val="FF0000"/>
                </a:solidFill>
                <a:latin typeface="+mn-lt"/>
              </a:rPr>
              <a:t> </a:t>
            </a:r>
            <a:r>
              <a:rPr kumimoji="0" lang="en-US" altLang="zh-CN" sz="2800" dirty="0">
                <a:latin typeface="+mn-lt"/>
              </a:rPr>
              <a:t>the</a:t>
            </a:r>
            <a:r>
              <a:rPr kumimoji="0" lang="en-US" altLang="zh-CN" sz="2800" b="1" i="1" dirty="0">
                <a:solidFill>
                  <a:srgbClr val="FF0000"/>
                </a:solidFill>
                <a:latin typeface="+mn-lt"/>
              </a:rPr>
              <a:t> maximum partition</a:t>
            </a:r>
            <a:r>
              <a:rPr kumimoji="0" lang="en-US" altLang="zh-CN" sz="2800" b="1" i="1" dirty="0">
                <a:latin typeface="+mn-lt"/>
              </a:rPr>
              <a:t> </a:t>
            </a:r>
            <a:r>
              <a:rPr kumimoji="0" lang="en-US" altLang="zh-CN" sz="2800" dirty="0">
                <a:latin typeface="+mn-lt"/>
              </a:rPr>
              <a:t>on </a:t>
            </a:r>
            <a:r>
              <a:rPr kumimoji="0" lang="en-US" altLang="zh-CN" sz="2800" i="1" dirty="0">
                <a:latin typeface="+mn-lt"/>
              </a:rPr>
              <a:t>A</a:t>
            </a:r>
            <a:r>
              <a:rPr kumimoji="0" lang="en-US" altLang="zh-CN" sz="2800" dirty="0">
                <a:latin typeface="+mn-lt"/>
              </a:rPr>
              <a:t>. </a:t>
            </a:r>
            <a:r>
              <a:rPr kumimoji="0" lang="en-US" altLang="zh-CN" sz="2800" dirty="0">
                <a:solidFill>
                  <a:srgbClr val="FF0000"/>
                </a:solidFill>
                <a:highlight>
                  <a:srgbClr val="FFFF00"/>
                </a:highlight>
                <a:latin typeface="+mn-lt"/>
              </a:rPr>
              <a:t>Ordinary Partition</a:t>
            </a:r>
            <a:endParaRPr kumimoji="0" lang="zh-CN" altLang="en-US" sz="2400" dirty="0">
              <a:solidFill>
                <a:srgbClr val="FF0000"/>
              </a:solidFill>
              <a:highlight>
                <a:srgbClr val="FFFF00"/>
              </a:highlight>
              <a:latin typeface="+mn-lt"/>
            </a:endParaRPr>
          </a:p>
        </p:txBody>
      </p:sp>
      <p:sp>
        <p:nvSpPr>
          <p:cNvPr id="23" name="Text Box 14">
            <a:extLst>
              <a:ext uri="{FF2B5EF4-FFF2-40B4-BE49-F238E27FC236}">
                <a16:creationId xmlns:a16="http://schemas.microsoft.com/office/drawing/2014/main" id="{017957B1-6FF0-DB96-2FBE-8B31EA51F2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77046" y="4769907"/>
            <a:ext cx="66960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0" lang="en-US" altLang="zh-CN" sz="2800" b="1" dirty="0">
                <a:solidFill>
                  <a:srgbClr val="0070C0"/>
                </a:solidFill>
                <a:latin typeface="Times New Roman" panose="02020603050405020304" pitchFamily="18" charset="0"/>
              </a:rPr>
              <a:t>Z/</a:t>
            </a:r>
            <a:r>
              <a:rPr kumimoji="0" lang="en-US" altLang="zh-CN" sz="2800" b="1" i="1" dirty="0">
                <a:solidFill>
                  <a:srgbClr val="0070C0"/>
                </a:solidFill>
                <a:latin typeface="Times New Roman" panose="02020603050405020304" pitchFamily="18" charset="0"/>
              </a:rPr>
              <a:t>R</a:t>
            </a:r>
            <a:r>
              <a:rPr kumimoji="0" lang="en-US" altLang="zh-CN" sz="2800" b="1" dirty="0">
                <a:solidFill>
                  <a:srgbClr val="0070C0"/>
                </a:solidFill>
                <a:latin typeface="Times New Roman" panose="02020603050405020304" pitchFamily="18" charset="0"/>
              </a:rPr>
              <a:t>={[0]</a:t>
            </a:r>
            <a:r>
              <a:rPr kumimoji="0" lang="en-US" altLang="zh-CN" sz="2800" b="1" i="1" baseline="-25000" dirty="0">
                <a:solidFill>
                  <a:srgbClr val="0070C0"/>
                </a:solidFill>
                <a:latin typeface="Times New Roman" panose="02020603050405020304" pitchFamily="18" charset="0"/>
              </a:rPr>
              <a:t>R</a:t>
            </a:r>
            <a:r>
              <a:rPr kumimoji="0" lang="en-US" altLang="zh-CN" sz="2800" b="1" dirty="0">
                <a:solidFill>
                  <a:srgbClr val="0070C0"/>
                </a:solidFill>
                <a:latin typeface="Times New Roman" panose="02020603050405020304" pitchFamily="18" charset="0"/>
              </a:rPr>
              <a:t>,[1]</a:t>
            </a:r>
            <a:r>
              <a:rPr kumimoji="0" lang="en-US" altLang="zh-CN" sz="2800" b="1" i="1" baseline="-25000" dirty="0">
                <a:solidFill>
                  <a:srgbClr val="0070C0"/>
                </a:solidFill>
                <a:latin typeface="Times New Roman" panose="02020603050405020304" pitchFamily="18" charset="0"/>
              </a:rPr>
              <a:t>R</a:t>
            </a:r>
            <a:r>
              <a:rPr kumimoji="0" lang="en-US" altLang="zh-CN" sz="2800" b="1" dirty="0">
                <a:solidFill>
                  <a:srgbClr val="0070C0"/>
                </a:solidFill>
                <a:latin typeface="Times New Roman" panose="02020603050405020304" pitchFamily="18" charset="0"/>
              </a:rPr>
              <a:t>,[2]</a:t>
            </a:r>
            <a:r>
              <a:rPr kumimoji="0" lang="en-US" altLang="zh-CN" sz="2800" b="1" i="1" baseline="-25000" dirty="0">
                <a:solidFill>
                  <a:srgbClr val="0070C0"/>
                </a:solidFill>
                <a:latin typeface="Times New Roman" panose="02020603050405020304" pitchFamily="18" charset="0"/>
              </a:rPr>
              <a:t>R</a:t>
            </a:r>
            <a:r>
              <a:rPr kumimoji="0" lang="en-US" altLang="zh-CN" sz="2800" b="1" dirty="0">
                <a:solidFill>
                  <a:srgbClr val="0070C0"/>
                </a:solidFill>
                <a:latin typeface="Times New Roman" panose="02020603050405020304" pitchFamily="18" charset="0"/>
              </a:rPr>
              <a:t>}</a:t>
            </a:r>
            <a:endParaRPr kumimoji="0" lang="zh-CN" altLang="en-US" sz="2800" b="1" dirty="0">
              <a:solidFill>
                <a:srgbClr val="0070C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4" name="Text Box 5">
            <a:extLst>
              <a:ext uri="{FF2B5EF4-FFF2-40B4-BE49-F238E27FC236}">
                <a16:creationId xmlns:a16="http://schemas.microsoft.com/office/drawing/2014/main" id="{61E6A6D1-503B-6714-F774-F874F044B9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42794" y="971456"/>
            <a:ext cx="10149205" cy="954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None/>
            </a:pPr>
            <a:r>
              <a:rPr kumimoji="0" lang="en-US" altLang="zh-CN" sz="2800" b="1" i="1" dirty="0">
                <a:solidFill>
                  <a:schemeClr val="accent2"/>
                </a:solidFill>
                <a:latin typeface="Times New Roman" panose="02020603050405020304" pitchFamily="18" charset="0"/>
              </a:rPr>
              <a:t>Example</a:t>
            </a:r>
            <a:r>
              <a:rPr kumimoji="0" lang="zh-CN" altLang="en-US" sz="2800" dirty="0">
                <a:solidFill>
                  <a:schemeClr val="accent2"/>
                </a:solidFill>
                <a:latin typeface="Times New Roman" panose="02020603050405020304" pitchFamily="18" charset="0"/>
              </a:rPr>
              <a:t>：</a:t>
            </a:r>
            <a:r>
              <a:rPr kumimoji="0" lang="en-US" altLang="zh-CN" sz="2800" dirty="0">
                <a:latin typeface="Times New Roman" panose="02020603050405020304" pitchFamily="18" charset="0"/>
              </a:rPr>
              <a:t>Let </a:t>
            </a:r>
            <a:r>
              <a:rPr kumimoji="0" lang="en-US" altLang="zh-CN" sz="2800" i="1" dirty="0">
                <a:latin typeface="Times New Roman" panose="02020603050405020304" pitchFamily="18" charset="0"/>
              </a:rPr>
              <a:t>R </a:t>
            </a:r>
            <a:r>
              <a:rPr kumimoji="0" lang="en-US" altLang="zh-CN" sz="2800" dirty="0">
                <a:latin typeface="Times New Roman" panose="02020603050405020304" pitchFamily="18" charset="0"/>
              </a:rPr>
              <a:t>be the relation of  “</a:t>
            </a:r>
            <a:r>
              <a:rPr kumimoji="0" lang="en-US" altLang="zh-CN" sz="2800" b="1" i="1" u="sng" dirty="0">
                <a:latin typeface="Times New Roman" panose="02020603050405020304" pitchFamily="18" charset="0"/>
              </a:rPr>
              <a:t>congruence modulo 3 </a:t>
            </a:r>
            <a:r>
              <a:rPr kumimoji="0" lang="en-US" altLang="zh-CN" sz="2800" dirty="0">
                <a:latin typeface="Times New Roman" panose="02020603050405020304" pitchFamily="18" charset="0"/>
              </a:rPr>
              <a:t>” on the set of integers </a:t>
            </a:r>
            <a:r>
              <a:rPr kumimoji="0" lang="en-US" altLang="zh-CN" sz="2800" b="1" dirty="0">
                <a:latin typeface="Times New Roman" panose="02020603050405020304" pitchFamily="18" charset="0"/>
              </a:rPr>
              <a:t>Z</a:t>
            </a:r>
            <a:r>
              <a:rPr kumimoji="0" lang="en-US" altLang="zh-CN" sz="2800" dirty="0">
                <a:latin typeface="Times New Roman" panose="02020603050405020304" pitchFamily="18" charset="0"/>
              </a:rPr>
              <a:t>.</a:t>
            </a:r>
            <a:r>
              <a:rPr kumimoji="0" lang="en-US" altLang="zh-CN" sz="2800" i="1" dirty="0">
                <a:latin typeface="Times New Roman" panose="02020603050405020304" pitchFamily="18" charset="0"/>
              </a:rPr>
              <a:t> R </a:t>
            </a:r>
            <a:r>
              <a:rPr kumimoji="0" lang="en-US" altLang="zh-CN" sz="2800" dirty="0">
                <a:latin typeface="Times New Roman" panose="02020603050405020304" pitchFamily="18" charset="0"/>
              </a:rPr>
              <a:t>can be represented as</a:t>
            </a:r>
            <a:r>
              <a:rPr kumimoji="0" lang="en-US" altLang="zh-CN" sz="2800" i="1" dirty="0">
                <a:latin typeface="Times New Roman" panose="02020603050405020304" pitchFamily="18" charset="0"/>
              </a:rPr>
              <a:t>:</a:t>
            </a:r>
            <a:endParaRPr kumimoji="0" lang="zh-CN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C97D1EFC-148C-432A-D786-CF5CE04F3B8A}"/>
              </a:ext>
            </a:extLst>
          </p:cNvPr>
          <p:cNvSpPr/>
          <p:nvPr/>
        </p:nvSpPr>
        <p:spPr>
          <a:xfrm>
            <a:off x="0" y="1037509"/>
            <a:ext cx="1689098" cy="2388603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/>
          </a:bodyPr>
          <a:lstStyle/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FF00"/>
                </a:solidFill>
                <a:cs typeface="+mn-ea"/>
                <a:sym typeface="+mn-lt"/>
              </a:rPr>
              <a:t>特殊关系</a:t>
            </a: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集合的划分和覆盖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u="sng" dirty="0">
                <a:solidFill>
                  <a:schemeClr val="bg1"/>
                </a:solidFill>
                <a:cs typeface="+mn-ea"/>
                <a:sym typeface="+mn-lt"/>
              </a:rPr>
              <a:t>等价关系</a:t>
            </a:r>
            <a:endParaRPr lang="en-US" altLang="zh-CN" u="sng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相容关系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02153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/>
      <p:bldP spid="18" grpId="0"/>
      <p:bldP spid="20" grpId="0"/>
      <p:bldP spid="23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423AEC-297D-4AC6-937F-565891408581}"/>
              </a:ext>
            </a:extLst>
          </p:cNvPr>
          <p:cNvSpPr txBox="1"/>
          <p:nvPr/>
        </p:nvSpPr>
        <p:spPr>
          <a:xfrm>
            <a:off x="1756364" y="97006"/>
            <a:ext cx="1031566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cs typeface="+mn-ea"/>
                <a:sym typeface="+mn-lt"/>
              </a:rPr>
              <a:t>Equivalence classes and partition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65459A86-2236-4247-9311-D46EC9F8D18D}"/>
              </a:ext>
            </a:extLst>
          </p:cNvPr>
          <p:cNvGrpSpPr/>
          <p:nvPr/>
        </p:nvGrpSpPr>
        <p:grpSpPr>
          <a:xfrm>
            <a:off x="119973" y="397477"/>
            <a:ext cx="1449151" cy="180724"/>
            <a:chOff x="5392832" y="1016000"/>
            <a:chExt cx="1449150" cy="180724"/>
          </a:xfrm>
        </p:grpSpPr>
        <p:sp>
          <p:nvSpPr>
            <p:cNvPr id="7" name="Freeform 45">
              <a:extLst>
                <a:ext uri="{FF2B5EF4-FFF2-40B4-BE49-F238E27FC236}">
                  <a16:creationId xmlns:a16="http://schemas.microsoft.com/office/drawing/2014/main" id="{79F5C682-BDEF-4D53-B481-CCF2EF60A4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8" name="Freeform 46">
              <a:extLst>
                <a:ext uri="{FF2B5EF4-FFF2-40B4-BE49-F238E27FC236}">
                  <a16:creationId xmlns:a16="http://schemas.microsoft.com/office/drawing/2014/main" id="{34E012F1-3888-4574-B83C-160D877B5C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9" name="Freeform 47">
              <a:extLst>
                <a:ext uri="{FF2B5EF4-FFF2-40B4-BE49-F238E27FC236}">
                  <a16:creationId xmlns:a16="http://schemas.microsoft.com/office/drawing/2014/main" id="{92C0B701-D754-4A82-AB31-4E35C971D1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10" name="Freeform 48">
              <a:extLst>
                <a:ext uri="{FF2B5EF4-FFF2-40B4-BE49-F238E27FC236}">
                  <a16:creationId xmlns:a16="http://schemas.microsoft.com/office/drawing/2014/main" id="{60F2428E-B4AC-403A-9F72-86667F8576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11" name="Freeform 49">
              <a:extLst>
                <a:ext uri="{FF2B5EF4-FFF2-40B4-BE49-F238E27FC236}">
                  <a16:creationId xmlns:a16="http://schemas.microsoft.com/office/drawing/2014/main" id="{0C987953-0EFA-465A-B7F9-C0CF22995A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</p:grpSp>
      <p:sp>
        <p:nvSpPr>
          <p:cNvPr id="12" name="灯片编号占位符 1">
            <a:extLst>
              <a:ext uri="{FF2B5EF4-FFF2-40B4-BE49-F238E27FC236}">
                <a16:creationId xmlns:a16="http://schemas.microsoft.com/office/drawing/2014/main" id="{5AEBC6C7-6925-4C9A-B360-18D57EB16C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38416" y="6492875"/>
            <a:ext cx="498022" cy="365125"/>
          </a:xfrm>
        </p:spPr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97B5860-9389-40BC-8CED-DD2AAB23A1E9}" type="slidenum">
              <a:rPr kumimoji="0" lang="zh-CN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Arial Unicode MS" panose="020B0604020202020204" pitchFamily="34" charset="-122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ea typeface="Arial Unicode MS" panose="020B0604020202020204" pitchFamily="34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内容占位符 2">
                <a:extLst>
                  <a:ext uri="{FF2B5EF4-FFF2-40B4-BE49-F238E27FC236}">
                    <a16:creationId xmlns:a16="http://schemas.microsoft.com/office/drawing/2014/main" id="{918A81EC-DB0C-310D-99E4-1782C4B15FD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003736" y="1143000"/>
                <a:ext cx="10188264" cy="4833906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spcBef>
                    <a:spcPct val="50000"/>
                  </a:spcBef>
                  <a:buNone/>
                </a:pPr>
                <a:r>
                  <a:rPr lang="en-US" altLang="zh-CN" b="1" i="1" dirty="0">
                    <a:solidFill>
                      <a:schemeClr val="accent1"/>
                    </a:solidFill>
                    <a:cs typeface="Times New Roman" panose="02020603050405020304" pitchFamily="18" charset="0"/>
                  </a:rPr>
                  <a:t>Theorem</a:t>
                </a:r>
                <a:r>
                  <a:rPr lang="zh-CN" altLang="en-US" dirty="0">
                    <a:cs typeface="Times New Roman" panose="02020603050405020304" pitchFamily="18" charset="0"/>
                  </a:rPr>
                  <a:t>： </a:t>
                </a:r>
                <a:r>
                  <a:rPr lang="en-US" altLang="zh-CN" b="1" dirty="0">
                    <a:ea typeface="宋体" panose="02010600030101010101" pitchFamily="2" charset="-122"/>
                    <a:cs typeface="Times New Roman" panose="02020603050405020304" pitchFamily="18" charset="0"/>
                  </a:rPr>
                  <a:t>Let </a:t>
                </a:r>
                <a:r>
                  <a:rPr lang="en-US" altLang="zh-CN" b="1" i="1" dirty="0">
                    <a:solidFill>
                      <a:srgbClr val="0070C0"/>
                    </a:solidFill>
                    <a:ea typeface="宋体" panose="02010600030101010101" pitchFamily="2" charset="-122"/>
                    <a:cs typeface="Times New Roman" panose="02020603050405020304" pitchFamily="18" charset="0"/>
                  </a:rPr>
                  <a:t>S = </a:t>
                </a:r>
                <a:r>
                  <a:rPr lang="en-US" altLang="zh-CN" b="1" dirty="0">
                    <a:solidFill>
                      <a:srgbClr val="0070C0"/>
                    </a:solidFill>
                    <a:ea typeface="宋体" panose="02010600030101010101" pitchFamily="2" charset="-122"/>
                    <a:cs typeface="Times New Roman" panose="02020603050405020304" pitchFamily="18" charset="0"/>
                  </a:rPr>
                  <a:t>{</a:t>
                </a:r>
                <a:r>
                  <a:rPr lang="en-US" altLang="zh-CN" b="1" i="1" dirty="0">
                    <a:solidFill>
                      <a:srgbClr val="0070C0"/>
                    </a:solidFill>
                    <a:ea typeface="宋体" panose="02010600030101010101" pitchFamily="2" charset="-122"/>
                    <a:cs typeface="Times New Roman" panose="02020603050405020304" pitchFamily="18" charset="0"/>
                  </a:rPr>
                  <a:t>S</a:t>
                </a:r>
                <a:r>
                  <a:rPr lang="en-US" altLang="zh-CN" b="1" baseline="-25000" dirty="0">
                    <a:solidFill>
                      <a:srgbClr val="0070C0"/>
                    </a:solidFill>
                    <a:ea typeface="宋体" panose="02010600030101010101" pitchFamily="2" charset="-122"/>
                    <a:cs typeface="Times New Roman" panose="02020603050405020304" pitchFamily="18" charset="0"/>
                  </a:rPr>
                  <a:t>1</a:t>
                </a:r>
                <a:r>
                  <a:rPr lang="en-US" altLang="zh-CN" b="1" i="1" dirty="0">
                    <a:solidFill>
                      <a:srgbClr val="0070C0"/>
                    </a:solidFill>
                    <a:ea typeface="宋体" panose="02010600030101010101" pitchFamily="2" charset="-122"/>
                    <a:cs typeface="Times New Roman" panose="02020603050405020304" pitchFamily="18" charset="0"/>
                  </a:rPr>
                  <a:t>,S</a:t>
                </a:r>
                <a:r>
                  <a:rPr lang="en-US" altLang="zh-CN" b="1" baseline="-25000" dirty="0">
                    <a:solidFill>
                      <a:srgbClr val="0070C0"/>
                    </a:solidFill>
                    <a:ea typeface="宋体" panose="02010600030101010101" pitchFamily="2" charset="-122"/>
                    <a:cs typeface="Times New Roman" panose="02020603050405020304" pitchFamily="18" charset="0"/>
                  </a:rPr>
                  <a:t>2</a:t>
                </a:r>
                <a:r>
                  <a:rPr lang="en-US" altLang="zh-CN" b="1" i="1" dirty="0">
                    <a:solidFill>
                      <a:srgbClr val="0070C0"/>
                    </a:solidFill>
                    <a:ea typeface="宋体" panose="02010600030101010101" pitchFamily="2" charset="-122"/>
                    <a:cs typeface="Times New Roman" panose="02020603050405020304" pitchFamily="18" charset="0"/>
                  </a:rPr>
                  <a:t>,… S</a:t>
                </a:r>
                <a:r>
                  <a:rPr lang="en-US" altLang="zh-CN" b="1" baseline="-25000" dirty="0">
                    <a:solidFill>
                      <a:srgbClr val="0070C0"/>
                    </a:solidFill>
                    <a:ea typeface="宋体" panose="02010600030101010101" pitchFamily="2" charset="-122"/>
                    <a:cs typeface="Times New Roman" panose="02020603050405020304" pitchFamily="18" charset="0"/>
                  </a:rPr>
                  <a:t>n</a:t>
                </a:r>
                <a:r>
                  <a:rPr lang="en-US" altLang="zh-CN" b="1" dirty="0">
                    <a:solidFill>
                      <a:srgbClr val="0070C0"/>
                    </a:solidFill>
                    <a:ea typeface="宋体" panose="02010600030101010101" pitchFamily="2" charset="-122"/>
                    <a:cs typeface="Times New Roman" panose="02020603050405020304" pitchFamily="18" charset="0"/>
                  </a:rPr>
                  <a:t>}</a:t>
                </a:r>
                <a:r>
                  <a:rPr lang="en-US" altLang="zh-CN" b="1" i="1" dirty="0">
                    <a:solidFill>
                      <a:srgbClr val="C00000"/>
                    </a:solidFill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b="1" dirty="0">
                    <a:ea typeface="宋体" panose="02010600030101010101" pitchFamily="2" charset="-122"/>
                    <a:cs typeface="Times New Roman" panose="02020603050405020304" pitchFamily="18" charset="0"/>
                  </a:rPr>
                  <a:t>be a</a:t>
                </a:r>
                <a:r>
                  <a:rPr lang="en-US" altLang="zh-CN" b="1" i="1" dirty="0">
                    <a:solidFill>
                      <a:srgbClr val="C00000"/>
                    </a:solidFill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b="1" dirty="0">
                    <a:solidFill>
                      <a:srgbClr val="0070C0"/>
                    </a:solidFill>
                    <a:ea typeface="宋体" panose="02010600030101010101" pitchFamily="2" charset="-122"/>
                    <a:cs typeface="Times New Roman" panose="02020603050405020304" pitchFamily="18" charset="0"/>
                  </a:rPr>
                  <a:t>partition </a:t>
                </a:r>
                <a:r>
                  <a:rPr lang="en-US" altLang="zh-CN" b="1" dirty="0">
                    <a:ea typeface="宋体" panose="02010600030101010101" pitchFamily="2" charset="-122"/>
                    <a:cs typeface="Times New Roman" panose="02020603050405020304" pitchFamily="18" charset="0"/>
                  </a:rPr>
                  <a:t>of a nonempty set </a:t>
                </a:r>
                <a:r>
                  <a:rPr lang="en-US" altLang="zh-CN" b="1" i="1" dirty="0">
                    <a:ea typeface="宋体" panose="02010600030101010101" pitchFamily="2" charset="-122"/>
                    <a:cs typeface="Times New Roman" panose="02020603050405020304" pitchFamily="18" charset="0"/>
                  </a:rPr>
                  <a:t>X</a:t>
                </a:r>
                <a:r>
                  <a:rPr lang="en-US" altLang="zh-CN" b="1" dirty="0">
                    <a:ea typeface="宋体" panose="02010600030101010101" pitchFamily="2" charset="-122"/>
                    <a:cs typeface="Times New Roman" panose="02020603050405020304" pitchFamily="18" charset="0"/>
                  </a:rPr>
                  <a:t>. Then the relation </a:t>
                </a:r>
                <a:r>
                  <a:rPr lang="en-US" altLang="zh-CN" b="1" i="1" dirty="0">
                    <a:solidFill>
                      <a:srgbClr val="C00000"/>
                    </a:solidFill>
                    <a:ea typeface="宋体" panose="02010600030101010101" pitchFamily="2" charset="-122"/>
                    <a:cs typeface="Times New Roman" panose="02020603050405020304" pitchFamily="18" charset="0"/>
                  </a:rPr>
                  <a:t>R </a:t>
                </a:r>
                <a:r>
                  <a:rPr lang="en-US" altLang="zh-CN" b="1" dirty="0">
                    <a:ea typeface="宋体" panose="02010600030101010101" pitchFamily="2" charset="-122"/>
                    <a:cs typeface="Times New Roman" panose="02020603050405020304" pitchFamily="18" charset="0"/>
                  </a:rPr>
                  <a:t>determined by the partition </a:t>
                </a:r>
                <a:r>
                  <a:rPr lang="en-US" altLang="zh-CN" b="1" i="1" dirty="0">
                    <a:ea typeface="宋体" panose="02010600030101010101" pitchFamily="2" charset="-122"/>
                    <a:cs typeface="Times New Roman" panose="02020603050405020304" pitchFamily="18" charset="0"/>
                  </a:rPr>
                  <a:t>S</a:t>
                </a:r>
                <a:r>
                  <a:rPr lang="en-US" altLang="zh-CN" b="1" dirty="0">
                    <a:ea typeface="宋体" panose="02010600030101010101" pitchFamily="2" charset="-122"/>
                    <a:cs typeface="Times New Roman" panose="02020603050405020304" pitchFamily="18" charset="0"/>
                  </a:rPr>
                  <a:t>, denoted as, </a:t>
                </a:r>
                <a:endParaRPr lang="en-US" altLang="zh-CN" b="1" i="1" dirty="0">
                  <a:solidFill>
                    <a:srgbClr val="C00000"/>
                  </a:solidFill>
                </a:endParaRPr>
              </a:p>
              <a:p>
                <a:pPr marL="0" indent="0">
                  <a:lnSpc>
                    <a:spcPct val="100000"/>
                  </a:lnSpc>
                  <a:spcBef>
                    <a:spcPct val="500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36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en-US" altLang="zh-CN" sz="36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sz="36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36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6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en-US" altLang="zh-CN" sz="36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zh-CN" altLang="en-US" sz="3600" b="1" dirty="0">
                              <a:solidFill>
                                <a:srgbClr val="FF0000"/>
                              </a:solidFill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altLang="zh-CN" sz="36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6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en-US" altLang="zh-CN" sz="36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d>
                      <m:r>
                        <m:rPr>
                          <m:nor/>
                        </m:rPr>
                        <a:rPr lang="zh-CN" altLang="en-US" sz="3600" b="1" dirty="0">
                          <a:solidFill>
                            <a:srgbClr val="FF0000"/>
                          </a:solidFill>
                        </a:rPr>
                        <m:t>∪</m:t>
                      </m:r>
                      <m:d>
                        <m:dPr>
                          <m:ctrlPr>
                            <a:rPr lang="en-US" altLang="zh-CN" sz="3600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36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6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en-US" altLang="zh-CN" sz="36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zh-CN" altLang="en-US" sz="3600" b="1" dirty="0">
                              <a:solidFill>
                                <a:srgbClr val="FF0000"/>
                              </a:solidFill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altLang="zh-CN" sz="36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6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en-US" altLang="zh-CN" sz="36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</m:d>
                      <m:r>
                        <m:rPr>
                          <m:nor/>
                        </m:rPr>
                        <a:rPr lang="zh-CN" altLang="en-US" sz="3600" b="1" dirty="0">
                          <a:solidFill>
                            <a:srgbClr val="FF0000"/>
                          </a:solidFill>
                        </a:rPr>
                        <m:t>∪</m:t>
                      </m:r>
                      <m:r>
                        <a:rPr lang="en-US" altLang="zh-CN" sz="36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  <m:r>
                        <m:rPr>
                          <m:nor/>
                        </m:rPr>
                        <a:rPr lang="zh-CN" altLang="en-US" sz="3600" b="1" dirty="0">
                          <a:solidFill>
                            <a:srgbClr val="FF0000"/>
                          </a:solidFill>
                        </a:rPr>
                        <m:t>∪</m:t>
                      </m:r>
                      <m:r>
                        <a:rPr lang="en-US" altLang="zh-CN" sz="36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36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en-US" altLang="zh-CN" sz="36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r>
                        <m:rPr>
                          <m:nor/>
                        </m:rPr>
                        <a:rPr lang="zh-CN" altLang="en-US" sz="3600" b="1" dirty="0">
                          <a:solidFill>
                            <a:srgbClr val="FF0000"/>
                          </a:solidFill>
                        </a:rPr>
                        <m:t>×</m:t>
                      </m:r>
                      <m:sSub>
                        <m:sSubPr>
                          <m:ctrlPr>
                            <a:rPr lang="en-US" altLang="zh-CN" sz="36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en-US" altLang="zh-CN" sz="36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r>
                        <a:rPr lang="en-US" altLang="zh-CN" sz="36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3600" b="1" dirty="0">
                  <a:solidFill>
                    <a:srgbClr val="FF0000"/>
                  </a:solidFill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00000"/>
                  </a:lnSpc>
                  <a:buFont typeface="Arial" panose="020B0604020202020204" pitchFamily="34" charset="0"/>
                  <a:buNone/>
                </a:pPr>
                <a:r>
                  <a:rPr lang="en-US" altLang="zh-CN" b="1" dirty="0">
                    <a:ea typeface="宋体" panose="02010600030101010101" pitchFamily="2" charset="-122"/>
                    <a:cs typeface="Times New Roman" panose="02020603050405020304" pitchFamily="18" charset="0"/>
                  </a:rPr>
                  <a:t> is </a:t>
                </a:r>
                <a:r>
                  <a:rPr lang="en-US" altLang="zh-CN" b="1" dirty="0">
                    <a:solidFill>
                      <a:srgbClr val="C00000"/>
                    </a:solidFill>
                    <a:ea typeface="宋体" panose="02010600030101010101" pitchFamily="2" charset="-122"/>
                    <a:cs typeface="Times New Roman" panose="02020603050405020304" pitchFamily="18" charset="0"/>
                  </a:rPr>
                  <a:t>an equivalent relation on </a:t>
                </a:r>
                <a:r>
                  <a:rPr lang="en-US" altLang="zh-CN" b="1" i="1" dirty="0">
                    <a:solidFill>
                      <a:srgbClr val="C00000"/>
                    </a:solidFill>
                    <a:ea typeface="宋体" panose="02010600030101010101" pitchFamily="2" charset="-122"/>
                    <a:cs typeface="Times New Roman" panose="02020603050405020304" pitchFamily="18" charset="0"/>
                  </a:rPr>
                  <a:t>X</a:t>
                </a:r>
                <a:r>
                  <a:rPr lang="en-US" altLang="zh-CN" b="1" dirty="0">
                    <a:ea typeface="宋体" panose="02010600030101010101" pitchFamily="2" charset="-122"/>
                    <a:cs typeface="Times New Roman" panose="02020603050405020304" pitchFamily="18" charset="0"/>
                  </a:rPr>
                  <a:t>. </a:t>
                </a:r>
                <a:r>
                  <a:rPr lang="en-US" altLang="zh-CN" b="1" i="1" dirty="0">
                    <a:ea typeface="宋体" panose="02010600030101010101" pitchFamily="2" charset="-122"/>
                    <a:cs typeface="Times New Roman" panose="02020603050405020304" pitchFamily="18" charset="0"/>
                  </a:rPr>
                  <a:t>R</a:t>
                </a:r>
                <a:r>
                  <a:rPr lang="en-US" altLang="zh-CN" b="1" dirty="0">
                    <a:ea typeface="宋体" panose="02010600030101010101" pitchFamily="2" charset="-122"/>
                    <a:cs typeface="Times New Roman" panose="02020603050405020304" pitchFamily="18" charset="0"/>
                  </a:rPr>
                  <a:t> is also called the equivalence relation on </a:t>
                </a:r>
                <a:r>
                  <a:rPr lang="en-US" altLang="zh-CN" b="1" i="1" dirty="0">
                    <a:ea typeface="宋体" panose="02010600030101010101" pitchFamily="2" charset="-122"/>
                    <a:cs typeface="Times New Roman" panose="02020603050405020304" pitchFamily="18" charset="0"/>
                  </a:rPr>
                  <a:t>X</a:t>
                </a:r>
                <a:r>
                  <a:rPr lang="en-US" altLang="zh-CN" b="1" dirty="0">
                    <a:ea typeface="宋体" panose="02010600030101010101" pitchFamily="2" charset="-122"/>
                    <a:cs typeface="Times New Roman" panose="02020603050405020304" pitchFamily="18" charset="0"/>
                  </a:rPr>
                  <a:t> derived from the partition </a:t>
                </a:r>
                <a:r>
                  <a:rPr lang="en-US" altLang="zh-CN" b="1" i="1" dirty="0">
                    <a:ea typeface="宋体" panose="02010600030101010101" pitchFamily="2" charset="-122"/>
                    <a:cs typeface="Times New Roman" panose="02020603050405020304" pitchFamily="18" charset="0"/>
                  </a:rPr>
                  <a:t>S</a:t>
                </a:r>
                <a:r>
                  <a:rPr lang="en-US" altLang="zh-CN" b="1" dirty="0">
                    <a:ea typeface="宋体" panose="02010600030101010101" pitchFamily="2" charset="-122"/>
                    <a:cs typeface="Times New Roman" panose="02020603050405020304" pitchFamily="18" charset="0"/>
                  </a:rPr>
                  <a:t>.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zh-CN" altLang="en-US" b="1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0" indent="0">
                  <a:spcBef>
                    <a:spcPts val="600"/>
                  </a:spcBef>
                  <a:buNone/>
                </a:pPr>
                <a:r>
                  <a:rPr lang="en-US" altLang="zh-CN" b="1" i="1" dirty="0">
                    <a:solidFill>
                      <a:srgbClr val="7030A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Proof</a:t>
                </a:r>
                <a:r>
                  <a:rPr lang="zh-CN" altLang="en-US" dirty="0">
                    <a:solidFill>
                      <a:srgbClr val="7030A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：</a:t>
                </a:r>
                <a:r>
                  <a:rPr lang="en-US" altLang="zh-CN" b="1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just prove </a:t>
                </a:r>
                <a:r>
                  <a:rPr lang="en-US" altLang="zh-CN" b="1" i="1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R</a:t>
                </a:r>
                <a:r>
                  <a:rPr lang="zh-CN" altLang="en-US" b="1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b="1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is </a:t>
                </a:r>
                <a:r>
                  <a:rPr lang="en-US" altLang="zh-CN" b="1" dirty="0">
                    <a:solidFill>
                      <a:srgbClr val="0070C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reflexive, symmetric and transitive.</a:t>
                </a:r>
                <a:endParaRPr lang="zh-CN" altLang="en-US" b="1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0" indent="0">
                  <a:spcBef>
                    <a:spcPts val="600"/>
                  </a:spcBef>
                  <a:buNone/>
                </a:pPr>
                <a:r>
                  <a:rPr lang="en-US" altLang="zh-CN" b="1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(</a:t>
                </a:r>
                <a:r>
                  <a:rPr lang="en-US" altLang="zh-CN" b="1" i="1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a</a:t>
                </a:r>
                <a:r>
                  <a:rPr lang="en-US" altLang="zh-CN" b="1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) Since </a:t>
                </a:r>
                <a:r>
                  <a:rPr lang="en-US" altLang="zh-CN" b="1" i="1" dirty="0">
                    <a:solidFill>
                      <a:srgbClr val="0070C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S</a:t>
                </a:r>
                <a:r>
                  <a:rPr lang="en-US" altLang="zh-CN" b="1" i="1" dirty="0">
                    <a:solidFill>
                      <a:srgbClr val="C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b="1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is a</a:t>
                </a:r>
                <a:r>
                  <a:rPr lang="en-US" altLang="zh-CN" b="1" i="1" dirty="0">
                    <a:solidFill>
                      <a:srgbClr val="C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b="1" dirty="0">
                    <a:solidFill>
                      <a:srgbClr val="0070C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partition </a:t>
                </a:r>
                <a:r>
                  <a:rPr lang="en-US" altLang="zh-CN" b="1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of set </a:t>
                </a:r>
                <a:r>
                  <a:rPr lang="en-US" altLang="zh-CN" b="1" i="1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X </a:t>
                </a:r>
                <a:r>
                  <a:rPr lang="zh-CN" altLang="en-US" b="1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，</a:t>
                </a:r>
                <a:r>
                  <a:rPr lang="en-US" altLang="zh-CN" b="1" i="1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S </a:t>
                </a:r>
                <a:r>
                  <a:rPr lang="en-US" altLang="zh-CN" b="1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must cover </a:t>
                </a:r>
                <a:r>
                  <a:rPr lang="en-US" altLang="zh-CN" b="1" i="1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X</a:t>
                </a:r>
                <a:r>
                  <a:rPr lang="zh-CN" altLang="en-US" b="1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。</a:t>
                </a:r>
                <a:endParaRPr lang="en-US" altLang="zh-CN" b="1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0" indent="0">
                  <a:spcBef>
                    <a:spcPts val="600"/>
                  </a:spcBef>
                  <a:buNone/>
                </a:pPr>
                <a:r>
                  <a:rPr lang="en-US" altLang="zh-CN" b="1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   for arbitrary </a:t>
                </a:r>
                <a14:m>
                  <m:oMath xmlns:m="http://schemas.openxmlformats.org/officeDocument/2006/math">
                    <m:r>
                      <a:rPr lang="zh-CN" alt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zh-CN" altLang="en-US">
                        <a:latin typeface="Cambria Math" panose="02040503050406030204" pitchFamily="18" charset="0"/>
                      </a:rPr>
                      <m:t>∈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zh-CN" altLang="en-US" b="1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，</a:t>
                </a:r>
                <a:r>
                  <a:rPr lang="en-US" altLang="zh-CN" b="1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there exists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  <m:sub>
                        <m:r>
                          <a:rPr lang="en-US" altLang="zh-CN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zh-CN" altLang="en-US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b="1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and </a:t>
                </a:r>
                <a14:m>
                  <m:oMath xmlns:m="http://schemas.openxmlformats.org/officeDocument/2006/math">
                    <m:r>
                      <a:rPr lang="zh-CN" alt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zh-CN" altLang="en-US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altLang="zh-CN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  <m:sub>
                        <m:r>
                          <a:rPr lang="en-US" altLang="zh-CN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altLang="zh-CN" b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altLang="zh-CN" b="1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0" indent="0">
                  <a:spcBef>
                    <a:spcPts val="600"/>
                  </a:spcBef>
                  <a:buFont typeface="Arial" panose="020B0604020202020204" pitchFamily="34" charset="0"/>
                  <a:buNone/>
                </a:pPr>
                <a:r>
                  <a:rPr lang="en-US" altLang="zh-CN" b="1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Thus for arbitrary </a:t>
                </a:r>
                <a14:m>
                  <m:oMath xmlns:m="http://schemas.openxmlformats.org/officeDocument/2006/math">
                    <m:r>
                      <a:rPr lang="zh-CN" alt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zh-CN" altLang="en-US">
                        <a:latin typeface="Cambria Math" panose="02040503050406030204" pitchFamily="18" charset="0"/>
                      </a:rPr>
                      <m:t>∈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zh-CN" altLang="en-US" b="1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，</a:t>
                </a:r>
                <a:r>
                  <a:rPr lang="en-US" altLang="zh-CN" b="1" i="1" dirty="0" err="1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xRx</a:t>
                </a:r>
                <a:r>
                  <a:rPr lang="en-US" altLang="zh-CN" b="1" i="1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b="1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holds. So</a:t>
                </a:r>
                <a:r>
                  <a:rPr lang="en-US" altLang="zh-CN" b="1" i="1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R</a:t>
                </a:r>
                <a:r>
                  <a:rPr lang="zh-CN" altLang="en-US" b="1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b="1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is </a:t>
                </a:r>
                <a:r>
                  <a:rPr lang="en-US" altLang="zh-CN" b="1" dirty="0">
                    <a:solidFill>
                      <a:srgbClr val="0070C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reflexive </a:t>
                </a:r>
                <a:r>
                  <a:rPr lang="zh-CN" altLang="en-US" b="1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。 </a:t>
                </a:r>
                <a:endParaRPr lang="en-US" altLang="zh-CN" b="1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3" name="内容占位符 2">
                <a:extLst>
                  <a:ext uri="{FF2B5EF4-FFF2-40B4-BE49-F238E27FC236}">
                    <a16:creationId xmlns:a16="http://schemas.microsoft.com/office/drawing/2014/main" id="{918A81EC-DB0C-310D-99E4-1782C4B15F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3736" y="1143000"/>
                <a:ext cx="10188264" cy="4833906"/>
              </a:xfrm>
              <a:prstGeom prst="rect">
                <a:avLst/>
              </a:prstGeom>
              <a:blipFill>
                <a:blip r:embed="rId3"/>
                <a:stretch>
                  <a:fillRect l="-1257" t="-1515" b="-123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矩形 14">
            <a:extLst>
              <a:ext uri="{FF2B5EF4-FFF2-40B4-BE49-F238E27FC236}">
                <a16:creationId xmlns:a16="http://schemas.microsoft.com/office/drawing/2014/main" id="{BDF08B5D-CEA7-1FDA-FB90-2EAC0D46B34A}"/>
              </a:ext>
            </a:extLst>
          </p:cNvPr>
          <p:cNvSpPr/>
          <p:nvPr/>
        </p:nvSpPr>
        <p:spPr>
          <a:xfrm>
            <a:off x="0" y="1037509"/>
            <a:ext cx="1689098" cy="2388603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/>
          </a:bodyPr>
          <a:lstStyle/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FF00"/>
                </a:solidFill>
                <a:cs typeface="+mn-ea"/>
                <a:sym typeface="+mn-lt"/>
              </a:rPr>
              <a:t>特殊关系</a:t>
            </a: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集合的划分和覆盖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u="sng" dirty="0">
                <a:solidFill>
                  <a:schemeClr val="bg1"/>
                </a:solidFill>
                <a:cs typeface="+mn-ea"/>
                <a:sym typeface="+mn-lt"/>
              </a:rPr>
              <a:t>等价关系</a:t>
            </a:r>
            <a:endParaRPr lang="en-US" altLang="zh-CN" u="sng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相容关系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33002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500"/>
    </mc:Choice>
    <mc:Fallback xmlns="">
      <p:transition spd="slow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423AEC-297D-4AC6-937F-565891408581}"/>
              </a:ext>
            </a:extLst>
          </p:cNvPr>
          <p:cNvSpPr txBox="1"/>
          <p:nvPr/>
        </p:nvSpPr>
        <p:spPr>
          <a:xfrm>
            <a:off x="1756364" y="97006"/>
            <a:ext cx="1031566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cs typeface="+mn-ea"/>
                <a:sym typeface="+mn-lt"/>
              </a:rPr>
              <a:t>Equivalence classes and partition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65459A86-2236-4247-9311-D46EC9F8D18D}"/>
              </a:ext>
            </a:extLst>
          </p:cNvPr>
          <p:cNvGrpSpPr/>
          <p:nvPr/>
        </p:nvGrpSpPr>
        <p:grpSpPr>
          <a:xfrm>
            <a:off x="119973" y="397477"/>
            <a:ext cx="1449151" cy="180724"/>
            <a:chOff x="5392832" y="1016000"/>
            <a:chExt cx="1449150" cy="180724"/>
          </a:xfrm>
        </p:grpSpPr>
        <p:sp>
          <p:nvSpPr>
            <p:cNvPr id="7" name="Freeform 45">
              <a:extLst>
                <a:ext uri="{FF2B5EF4-FFF2-40B4-BE49-F238E27FC236}">
                  <a16:creationId xmlns:a16="http://schemas.microsoft.com/office/drawing/2014/main" id="{79F5C682-BDEF-4D53-B481-CCF2EF60A4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8" name="Freeform 46">
              <a:extLst>
                <a:ext uri="{FF2B5EF4-FFF2-40B4-BE49-F238E27FC236}">
                  <a16:creationId xmlns:a16="http://schemas.microsoft.com/office/drawing/2014/main" id="{34E012F1-3888-4574-B83C-160D877B5C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9" name="Freeform 47">
              <a:extLst>
                <a:ext uri="{FF2B5EF4-FFF2-40B4-BE49-F238E27FC236}">
                  <a16:creationId xmlns:a16="http://schemas.microsoft.com/office/drawing/2014/main" id="{92C0B701-D754-4A82-AB31-4E35C971D1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10" name="Freeform 48">
              <a:extLst>
                <a:ext uri="{FF2B5EF4-FFF2-40B4-BE49-F238E27FC236}">
                  <a16:creationId xmlns:a16="http://schemas.microsoft.com/office/drawing/2014/main" id="{60F2428E-B4AC-403A-9F72-86667F8576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11" name="Freeform 49">
              <a:extLst>
                <a:ext uri="{FF2B5EF4-FFF2-40B4-BE49-F238E27FC236}">
                  <a16:creationId xmlns:a16="http://schemas.microsoft.com/office/drawing/2014/main" id="{0C987953-0EFA-465A-B7F9-C0CF22995A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</p:grpSp>
      <p:sp>
        <p:nvSpPr>
          <p:cNvPr id="12" name="灯片编号占位符 1">
            <a:extLst>
              <a:ext uri="{FF2B5EF4-FFF2-40B4-BE49-F238E27FC236}">
                <a16:creationId xmlns:a16="http://schemas.microsoft.com/office/drawing/2014/main" id="{5AEBC6C7-6925-4C9A-B360-18D57EB16C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38416" y="6492875"/>
            <a:ext cx="498022" cy="365125"/>
          </a:xfrm>
        </p:spPr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97B5860-9389-40BC-8CED-DD2AAB23A1E9}" type="slidenum">
              <a:rPr kumimoji="0" lang="zh-CN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Arial Unicode MS" panose="020B0604020202020204" pitchFamily="34" charset="-122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ea typeface="Arial Unicode MS" panose="020B0604020202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 Box 5">
                <a:extLst>
                  <a:ext uri="{FF2B5EF4-FFF2-40B4-BE49-F238E27FC236}">
                    <a16:creationId xmlns:a16="http://schemas.microsoft.com/office/drawing/2014/main" id="{04E35AAF-BECF-8C9F-9112-A99A1E204A8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696377" y="980151"/>
                <a:ext cx="10435636" cy="349634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457200" indent="-457200" eaLnBrk="1" hangingPunct="1"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r>
                  <a:rPr lang="en-US" altLang="zh-CN" sz="2800" b="1" i="1" dirty="0">
                    <a:solidFill>
                      <a:srgbClr val="7030A0"/>
                    </a:solidFill>
                    <a:cs typeface="Times New Roman" panose="02020603050405020304" pitchFamily="18" charset="0"/>
                  </a:rPr>
                  <a:t>Proof</a:t>
                </a:r>
                <a:r>
                  <a:rPr lang="en-US" altLang="zh-CN" sz="2800" b="1" dirty="0">
                    <a:ea typeface="宋体" panose="02010600030101010101" pitchFamily="2" charset="-122"/>
                  </a:rPr>
                  <a:t>(Continued)</a:t>
                </a:r>
                <a:r>
                  <a:rPr lang="zh-CN" altLang="en-US" sz="2800" b="1" dirty="0">
                    <a:ea typeface="宋体" panose="02010600030101010101" pitchFamily="2" charset="-122"/>
                    <a:sym typeface="Wingdings" panose="05000000000000000000" pitchFamily="2" charset="2"/>
                  </a:rPr>
                  <a:t>：</a:t>
                </a:r>
              </a:p>
              <a:p>
                <a:pPr marL="457200" indent="-457200" eaLnBrk="1" hangingPunct="1"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r>
                  <a:rPr lang="zh-CN" altLang="en-US" sz="2800" b="1" dirty="0">
                    <a:ea typeface="宋体" panose="02010600030101010101" pitchFamily="2" charset="-122"/>
                    <a:sym typeface="Wingdings" panose="05000000000000000000" pitchFamily="2" charset="2"/>
                  </a:rPr>
                  <a:t>（</a:t>
                </a:r>
                <a:r>
                  <a:rPr lang="en-US" altLang="zh-CN" sz="2800" b="1" dirty="0">
                    <a:ea typeface="宋体" panose="02010600030101010101" pitchFamily="2" charset="-122"/>
                    <a:sym typeface="Wingdings" panose="05000000000000000000" pitchFamily="2" charset="2"/>
                  </a:rPr>
                  <a:t>b</a:t>
                </a:r>
                <a:r>
                  <a:rPr lang="zh-CN" altLang="en-US" sz="2800" b="1" dirty="0">
                    <a:ea typeface="宋体" panose="02010600030101010101" pitchFamily="2" charset="-122"/>
                    <a:sym typeface="Wingdings" panose="05000000000000000000" pitchFamily="2" charset="2"/>
                  </a:rPr>
                  <a:t>）  </a:t>
                </a:r>
                <a:r>
                  <a:rPr lang="en-US" altLang="zh-CN" sz="2800" b="1" dirty="0">
                    <a:ea typeface="宋体" panose="02010600030101010101" pitchFamily="2" charset="-122"/>
                    <a:sym typeface="Wingdings" panose="05000000000000000000" pitchFamily="2" charset="2"/>
                  </a:rPr>
                  <a:t>Let </a:t>
                </a: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latin typeface="Cambria Math" panose="02040503050406030204" pitchFamily="18" charset="0"/>
                        <a:ea typeface="宋体" panose="02010600030101010101" pitchFamily="2" charset="-122"/>
                        <a:sym typeface="Wingdings" panose="05000000000000000000" pitchFamily="2" charset="2"/>
                      </a:rPr>
                      <m:t>𝒙𝑹𝒚</m:t>
                    </m:r>
                  </m:oMath>
                </a14:m>
                <a:r>
                  <a:rPr lang="en-US" altLang="zh-CN" sz="2800" b="1" dirty="0">
                    <a:ea typeface="宋体" panose="02010600030101010101" pitchFamily="2" charset="-122"/>
                    <a:cs typeface="Times New Roman" panose="02020603050405020304" pitchFamily="18" charset="0"/>
                  </a:rPr>
                  <a:t>. There exists</a:t>
                </a:r>
                <a14:m>
                  <m:oMath xmlns:m="http://schemas.openxmlformats.org/officeDocument/2006/math">
                    <m:r>
                      <a:rPr lang="en-US" altLang="zh-CN" sz="28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zh-CN" sz="28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sz="28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8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altLang="zh-CN" sz="28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zh-CN" altLang="en-US" sz="280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altLang="zh-CN" sz="28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  <m:sub>
                        <m:r>
                          <a:rPr lang="en-US" altLang="zh-CN" sz="28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m:rPr>
                        <m:nor/>
                      </m:rPr>
                      <a:rPr lang="zh-CN" altLang="en-US" sz="2800" dirty="0"/>
                      <m:t>×</m:t>
                    </m:r>
                    <m:sSub>
                      <m:sSubPr>
                        <m:ctrlPr>
                          <a:rPr lang="en-US" altLang="zh-CN" sz="28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  <m:sub>
                        <m:r>
                          <a:rPr lang="en-US" altLang="zh-CN" sz="28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altLang="zh-CN" sz="28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800" b="1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sz="2800" b="1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𝐭𝐡𝐞𝐧</m:t>
                    </m:r>
                    <m:r>
                      <a:rPr lang="en-US" altLang="zh-CN" sz="28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zh-CN" sz="28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altLang="zh-CN" sz="28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8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sz="28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zh-CN" altLang="en-US" sz="280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altLang="zh-CN" sz="28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  <m:sub>
                        <m:r>
                          <a:rPr lang="en-US" altLang="zh-CN" sz="28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m:rPr>
                        <m:nor/>
                      </m:rPr>
                      <a:rPr lang="zh-CN" altLang="en-US" sz="2800" dirty="0"/>
                      <m:t>×</m:t>
                    </m:r>
                    <m:sSub>
                      <m:sSubPr>
                        <m:ctrlPr>
                          <a:rPr lang="en-US" altLang="zh-CN" sz="28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  <m:sub>
                        <m:r>
                          <a:rPr lang="en-US" altLang="zh-CN" sz="28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altLang="zh-CN" sz="2800" b="1" dirty="0">
                    <a:ea typeface="宋体" panose="02010600030101010101" pitchFamily="2" charset="-122"/>
                    <a:sym typeface="Wingdings" panose="05000000000000000000" pitchFamily="2" charset="2"/>
                  </a:rPr>
                  <a:t>Thus </a:t>
                </a: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latin typeface="Cambria Math" panose="02040503050406030204" pitchFamily="18" charset="0"/>
                        <a:ea typeface="宋体" panose="02010600030101010101" pitchFamily="2" charset="-122"/>
                        <a:sym typeface="Wingdings" panose="05000000000000000000" pitchFamily="2" charset="2"/>
                      </a:rPr>
                      <m:t>𝒚𝑹𝒙</m:t>
                    </m:r>
                  </m:oMath>
                </a14:m>
                <a:r>
                  <a:rPr lang="en-US" altLang="zh-CN" sz="2800" b="1" dirty="0">
                    <a:ea typeface="宋体" panose="02010600030101010101" pitchFamily="2" charset="-122"/>
                    <a:sym typeface="Wingdings" panose="05000000000000000000" pitchFamily="2" charset="2"/>
                  </a:rPr>
                  <a:t>. So </a:t>
                </a:r>
                <a:r>
                  <a:rPr lang="en-US" altLang="zh-CN" sz="2800" b="1" i="1" dirty="0">
                    <a:ea typeface="宋体" panose="02010600030101010101" pitchFamily="2" charset="-122"/>
                    <a:sym typeface="Wingdings" panose="05000000000000000000" pitchFamily="2" charset="2"/>
                  </a:rPr>
                  <a:t>R </a:t>
                </a:r>
                <a:r>
                  <a:rPr lang="en-US" altLang="zh-CN" sz="2800" b="1" dirty="0">
                    <a:ea typeface="宋体" panose="02010600030101010101" pitchFamily="2" charset="-122"/>
                    <a:sym typeface="Wingdings" panose="05000000000000000000" pitchFamily="2" charset="2"/>
                  </a:rPr>
                  <a:t>is </a:t>
                </a:r>
                <a:r>
                  <a:rPr lang="en-US" altLang="zh-CN" sz="2800" b="1" dirty="0">
                    <a:solidFill>
                      <a:srgbClr val="0070C0"/>
                    </a:solidFill>
                    <a:ea typeface="宋体" panose="02010600030101010101" pitchFamily="2" charset="-122"/>
                    <a:cs typeface="Times New Roman" panose="02020603050405020304" pitchFamily="18" charset="0"/>
                  </a:rPr>
                  <a:t>symmetric.</a:t>
                </a:r>
                <a:endParaRPr lang="zh-CN" altLang="en-US" sz="2800" b="1" dirty="0">
                  <a:ea typeface="宋体" panose="02010600030101010101" pitchFamily="2" charset="-122"/>
                  <a:sym typeface="Wingdings" panose="05000000000000000000" pitchFamily="2" charset="2"/>
                </a:endParaRPr>
              </a:p>
              <a:p>
                <a:pPr marL="457200" indent="-457200" eaLnBrk="1" hangingPunct="1"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r>
                  <a:rPr lang="zh-CN" altLang="en-US" sz="2800" b="1" dirty="0">
                    <a:ea typeface="宋体" panose="02010600030101010101" pitchFamily="2" charset="-122"/>
                    <a:sym typeface="Wingdings" panose="05000000000000000000" pitchFamily="2" charset="2"/>
                  </a:rPr>
                  <a:t>（</a:t>
                </a:r>
                <a:r>
                  <a:rPr lang="en-US" altLang="zh-CN" sz="2800" b="1" dirty="0">
                    <a:ea typeface="宋体" panose="02010600030101010101" pitchFamily="2" charset="-122"/>
                    <a:sym typeface="Wingdings" panose="05000000000000000000" pitchFamily="2" charset="2"/>
                  </a:rPr>
                  <a:t>c</a:t>
                </a:r>
                <a:r>
                  <a:rPr lang="zh-CN" altLang="en-US" sz="2800" b="1" dirty="0">
                    <a:ea typeface="宋体" panose="02010600030101010101" pitchFamily="2" charset="-122"/>
                    <a:sym typeface="Wingdings" panose="05000000000000000000" pitchFamily="2" charset="2"/>
                  </a:rPr>
                  <a:t>）</a:t>
                </a:r>
                <a:r>
                  <a:rPr lang="en-US" altLang="zh-CN" sz="2800" b="1" dirty="0">
                    <a:ea typeface="宋体" panose="02010600030101010101" pitchFamily="2" charset="-122"/>
                    <a:sym typeface="Wingdings" panose="05000000000000000000" pitchFamily="2" charset="2"/>
                  </a:rPr>
                  <a:t>Suppose </a:t>
                </a: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latin typeface="Cambria Math" panose="02040503050406030204" pitchFamily="18" charset="0"/>
                        <a:ea typeface="宋体" panose="02010600030101010101" pitchFamily="2" charset="-122"/>
                        <a:sym typeface="Wingdings" panose="05000000000000000000" pitchFamily="2" charset="2"/>
                      </a:rPr>
                      <m:t>𝒙𝑹𝒚</m:t>
                    </m:r>
                  </m:oMath>
                </a14:m>
                <a:r>
                  <a:rPr lang="en-US" altLang="zh-CN" sz="2800" b="1" dirty="0">
                    <a:ea typeface="宋体" panose="02010600030101010101" pitchFamily="2" charset="-122"/>
                    <a:sym typeface="Wingdings" panose="05000000000000000000" pitchFamily="2" charset="2"/>
                  </a:rPr>
                  <a:t> and </a:t>
                </a: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latin typeface="Cambria Math" panose="02040503050406030204" pitchFamily="18" charset="0"/>
                        <a:ea typeface="宋体" panose="02010600030101010101" pitchFamily="2" charset="-122"/>
                        <a:sym typeface="Wingdings" panose="05000000000000000000" pitchFamily="2" charset="2"/>
                      </a:rPr>
                      <m:t>𝒚𝑹𝒛</m:t>
                    </m:r>
                  </m:oMath>
                </a14:m>
                <a:r>
                  <a:rPr lang="zh-CN" altLang="en-US" sz="2800" b="1" dirty="0">
                    <a:ea typeface="宋体" panose="02010600030101010101" pitchFamily="2" charset="-122"/>
                    <a:sym typeface="Wingdings" panose="05000000000000000000" pitchFamily="2" charset="2"/>
                  </a:rPr>
                  <a:t>。</a:t>
                </a:r>
                <a:endParaRPr lang="en-US" altLang="zh-CN" sz="2800" b="1" dirty="0">
                  <a:ea typeface="宋体" panose="02010600030101010101" pitchFamily="2" charset="-122"/>
                  <a:sym typeface="Wingdings" panose="05000000000000000000" pitchFamily="2" charset="2"/>
                </a:endParaRPr>
              </a:p>
              <a:p>
                <a:pPr marL="1080000" lvl="1" indent="-457200" eaLnBrk="1" hangingPunct="1">
                  <a:lnSpc>
                    <a:spcPct val="9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r>
                  <a:rPr lang="en-US" altLang="zh-CN" sz="2800" b="1" dirty="0">
                    <a:ea typeface="宋体" panose="02010600030101010101" pitchFamily="2" charset="-122"/>
                    <a:cs typeface="Times New Roman" panose="02020603050405020304" pitchFamily="18" charset="0"/>
                  </a:rPr>
                  <a:t>There exist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8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zh-CN" altLang="en-US" sz="280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zh-CN" altLang="en-US" sz="280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altLang="zh-CN" sz="2800" b="1" dirty="0">
                    <a:ea typeface="宋体" panose="02010600030101010101" pitchFamily="2" charset="-122"/>
                    <a:sym typeface="Wingdings" panose="05000000000000000000" pitchFamily="2" charset="2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8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zh-CN" altLang="en-US" sz="280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zh-CN" altLang="en-US" sz="280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zh-CN" altLang="en-US" sz="2800" b="1" dirty="0">
                    <a:ea typeface="宋体" panose="02010600030101010101" pitchFamily="2" charset="-122"/>
                    <a:sym typeface="Wingdings" panose="05000000000000000000" pitchFamily="2" charset="2"/>
                  </a:rPr>
                  <a:t>，</a:t>
                </a:r>
                <a:r>
                  <a:rPr lang="en-US" altLang="zh-CN" sz="2800" b="1" dirty="0">
                    <a:ea typeface="宋体" panose="02010600030101010101" pitchFamily="2" charset="-122"/>
                    <a:sym typeface="Wingdings" panose="05000000000000000000" pitchFamily="2" charset="2"/>
                  </a:rPr>
                  <a:t>where </a:t>
                </a:r>
                <a14:m>
                  <m:oMath xmlns:m="http://schemas.openxmlformats.org/officeDocument/2006/math">
                    <m:r>
                      <a:rPr lang="zh-CN" altLang="en-US" sz="28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zh-CN" altLang="en-US" sz="2800">
                        <a:latin typeface="Cambria Math" panose="02040503050406030204" pitchFamily="18" charset="0"/>
                      </a:rPr>
                      <m:t>,</m:t>
                    </m:r>
                    <m:r>
                      <a:rPr lang="zh-CN" altLang="en-US" sz="28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zh-CN" altLang="en-US" sz="280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zh-CN" alt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8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zh-CN" altLang="en-US" sz="280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800" b="1" dirty="0">
                    <a:ea typeface="宋体" panose="02010600030101010101" pitchFamily="2" charset="-122"/>
                    <a:sym typeface="Wingdings" panose="05000000000000000000" pitchFamily="2" charset="2"/>
                  </a:rPr>
                  <a:t> and </a:t>
                </a:r>
                <a14:m>
                  <m:oMath xmlns:m="http://schemas.openxmlformats.org/officeDocument/2006/math">
                    <m:r>
                      <a:rPr lang="zh-CN" altLang="en-US" sz="28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zh-CN" altLang="en-US" sz="2800">
                        <a:latin typeface="Cambria Math" panose="02040503050406030204" pitchFamily="18" charset="0"/>
                      </a:rPr>
                      <m:t>,</m:t>
                    </m:r>
                    <m:r>
                      <a:rPr lang="zh-CN" altLang="en-US" sz="2800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zh-CN" altLang="en-US" sz="280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zh-CN" alt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8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zh-CN" altLang="en-US" sz="280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2800" b="1" dirty="0">
                    <a:ea typeface="宋体" panose="02010600030101010101" pitchFamily="2" charset="-122"/>
                    <a:sym typeface="Wingdings" panose="05000000000000000000" pitchFamily="2" charset="2"/>
                  </a:rPr>
                  <a:t>.</a:t>
                </a:r>
              </a:p>
              <a:p>
                <a:pPr marL="1080000" lvl="1" indent="-457200" eaLnBrk="1" hangingPunct="1"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8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zh-CN" altLang="en-US" sz="280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zh-CN" altLang="en-US" sz="2800">
                        <a:latin typeface="Cambria Math" panose="02040503050406030204" pitchFamily="18" charset="0"/>
                      </a:rPr>
                      <m:t>∩</m:t>
                    </m:r>
                    <m:sSub>
                      <m:sSubPr>
                        <m:ctrlPr>
                          <a:rPr lang="zh-CN" alt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8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zh-CN" altLang="en-US" sz="280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zh-CN" altLang="en-US" sz="2800">
                        <a:latin typeface="Cambria Math" panose="02040503050406030204" pitchFamily="18" charset="0"/>
                      </a:rPr>
                      <m:t>≠∅</m:t>
                    </m:r>
                  </m:oMath>
                </a14:m>
                <a:r>
                  <a:rPr lang="en-US" altLang="zh-CN" sz="2800" b="1" dirty="0">
                    <a:ea typeface="宋体" panose="02010600030101010101" pitchFamily="2" charset="-122"/>
                    <a:sym typeface="Wingdings" panose="05000000000000000000" pitchFamily="2" charset="2"/>
                  </a:rPr>
                  <a:t>, thus </a:t>
                </a: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latin typeface="Cambria Math" panose="02040503050406030204" pitchFamily="18" charset="0"/>
                        <a:ea typeface="宋体" panose="02010600030101010101" pitchFamily="2" charset="-122"/>
                        <a:sym typeface="Wingdings" panose="05000000000000000000" pitchFamily="2" charset="2"/>
                      </a:rPr>
                      <m:t>𝑺</m:t>
                    </m:r>
                    <m:r>
                      <a:rPr lang="en-US" altLang="zh-CN" sz="2800" b="1" i="1" baseline="-25000" dirty="0">
                        <a:latin typeface="Cambria Math" panose="02040503050406030204" pitchFamily="18" charset="0"/>
                        <a:ea typeface="宋体" panose="02010600030101010101" pitchFamily="2" charset="-122"/>
                        <a:sym typeface="Wingdings" panose="05000000000000000000" pitchFamily="2" charset="2"/>
                      </a:rPr>
                      <m:t>𝟏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ea typeface="宋体" panose="02010600030101010101" pitchFamily="2" charset="-122"/>
                        <a:sym typeface="Wingdings" panose="05000000000000000000" pitchFamily="2" charset="2"/>
                      </a:rPr>
                      <m:t>=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ea typeface="宋体" panose="02010600030101010101" pitchFamily="2" charset="-122"/>
                        <a:sym typeface="Wingdings" panose="05000000000000000000" pitchFamily="2" charset="2"/>
                      </a:rPr>
                      <m:t>𝑺</m:t>
                    </m:r>
                    <m:r>
                      <a:rPr lang="en-US" altLang="zh-CN" sz="2800" b="1" i="1" baseline="-25000" dirty="0">
                        <a:latin typeface="Cambria Math" panose="02040503050406030204" pitchFamily="18" charset="0"/>
                        <a:ea typeface="宋体" panose="02010600030101010101" pitchFamily="2" charset="-122"/>
                        <a:sym typeface="Wingdings" panose="05000000000000000000" pitchFamily="2" charset="2"/>
                      </a:rPr>
                      <m:t>𝟐</m:t>
                    </m:r>
                  </m:oMath>
                </a14:m>
                <a:r>
                  <a:rPr lang="en-US" altLang="zh-CN" sz="2800" b="1" dirty="0">
                    <a:ea typeface="宋体" panose="02010600030101010101" pitchFamily="2" charset="-122"/>
                    <a:sym typeface="Wingdings" panose="05000000000000000000" pitchFamily="2" charset="2"/>
                  </a:rPr>
                  <a:t>. Then </a:t>
                </a:r>
                <a14:m>
                  <m:oMath xmlns:m="http://schemas.openxmlformats.org/officeDocument/2006/math">
                    <m:r>
                      <a:rPr lang="zh-CN" altLang="en-US" sz="2800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zh-CN" altLang="en-US" sz="280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zh-CN" alt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8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zh-CN" altLang="en-US" sz="280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800" b="1" dirty="0">
                    <a:ea typeface="宋体" panose="02010600030101010101" pitchFamily="2" charset="-122"/>
                    <a:sym typeface="Wingdings" panose="05000000000000000000" pitchFamily="2" charset="2"/>
                  </a:rPr>
                  <a:t>. So </a:t>
                </a: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latin typeface="Cambria Math" panose="02040503050406030204" pitchFamily="18" charset="0"/>
                        <a:ea typeface="宋体" panose="02010600030101010101" pitchFamily="2" charset="-122"/>
                        <a:sym typeface="Wingdings" panose="05000000000000000000" pitchFamily="2" charset="2"/>
                      </a:rPr>
                      <m:t>𝒙𝑹𝒛</m:t>
                    </m:r>
                  </m:oMath>
                </a14:m>
                <a:r>
                  <a:rPr lang="en-US" altLang="zh-CN" sz="2800" b="1" dirty="0">
                    <a:ea typeface="宋体" panose="02010600030101010101" pitchFamily="2" charset="-122"/>
                    <a:sym typeface="Wingdings" panose="05000000000000000000" pitchFamily="2" charset="2"/>
                  </a:rPr>
                  <a:t>. </a:t>
                </a:r>
                <a:r>
                  <a:rPr lang="en-US" altLang="zh-CN" sz="2800" b="1" i="1" dirty="0">
                    <a:ea typeface="宋体" panose="02010600030101010101" pitchFamily="2" charset="-122"/>
                    <a:sym typeface="Wingdings" panose="05000000000000000000" pitchFamily="2" charset="2"/>
                  </a:rPr>
                  <a:t>R </a:t>
                </a:r>
                <a:r>
                  <a:rPr lang="en-US" altLang="zh-CN" sz="2800" b="1" dirty="0">
                    <a:ea typeface="宋体" panose="02010600030101010101" pitchFamily="2" charset="-122"/>
                    <a:sym typeface="Wingdings" panose="05000000000000000000" pitchFamily="2" charset="2"/>
                  </a:rPr>
                  <a:t>is </a:t>
                </a:r>
                <a:r>
                  <a:rPr lang="en-US" altLang="zh-CN" sz="2800" b="1" dirty="0">
                    <a:solidFill>
                      <a:srgbClr val="0070C0"/>
                    </a:solidFill>
                    <a:ea typeface="宋体" panose="02010600030101010101" pitchFamily="2" charset="-122"/>
                    <a:cs typeface="Times New Roman" panose="02020603050405020304" pitchFamily="18" charset="0"/>
                  </a:rPr>
                  <a:t>transitive.</a:t>
                </a:r>
                <a:endParaRPr lang="en-US" altLang="zh-CN" sz="2800" b="1" dirty="0">
                  <a:ea typeface="宋体" panose="02010600030101010101" pitchFamily="2" charset="-122"/>
                  <a:sym typeface="Wingdings" panose="05000000000000000000" pitchFamily="2" charset="2"/>
                </a:endParaRPr>
              </a:p>
              <a:p>
                <a:pPr eaLnBrk="1" hangingPunct="1">
                  <a:spcBef>
                    <a:spcPts val="0"/>
                  </a:spcBef>
                </a:pPr>
                <a:r>
                  <a:rPr lang="en-US" altLang="zh-CN" sz="2800" b="1" dirty="0">
                    <a:ea typeface="宋体" panose="02010600030101010101" pitchFamily="2" charset="-122"/>
                    <a:sym typeface="Wingdings" panose="05000000000000000000" pitchFamily="2" charset="2"/>
                  </a:rPr>
                  <a:t>  </a:t>
                </a:r>
                <a:r>
                  <a:rPr lang="en-US" altLang="zh-CN" sz="2800" b="1" i="1" dirty="0">
                    <a:ea typeface="宋体" panose="02010600030101010101" pitchFamily="2" charset="-122"/>
                    <a:sym typeface="Wingdings" panose="05000000000000000000" pitchFamily="2" charset="2"/>
                  </a:rPr>
                  <a:t>R</a:t>
                </a:r>
                <a:r>
                  <a:rPr lang="en-US" altLang="zh-CN" sz="2800" b="1" dirty="0">
                    <a:ea typeface="宋体" panose="02010600030101010101" pitchFamily="2" charset="-122"/>
                    <a:sym typeface="Wingdings" panose="05000000000000000000" pitchFamily="2" charset="2"/>
                  </a:rPr>
                  <a:t> is an equivalent relation. </a:t>
                </a:r>
                <a:r>
                  <a:rPr lang="zh-CN" altLang="en-US" sz="2800" b="1" dirty="0">
                    <a:ea typeface="宋体" panose="02010600030101010101" pitchFamily="2" charset="-122"/>
                    <a:sym typeface="Wingdings" panose="05000000000000000000" pitchFamily="2" charset="2"/>
                  </a:rPr>
                  <a:t> </a:t>
                </a:r>
              </a:p>
            </p:txBody>
          </p:sp>
        </mc:Choice>
        <mc:Fallback xmlns="">
          <p:sp>
            <p:nvSpPr>
              <p:cNvPr id="14" name="Text Box 5">
                <a:extLst>
                  <a:ext uri="{FF2B5EF4-FFF2-40B4-BE49-F238E27FC236}">
                    <a16:creationId xmlns:a16="http://schemas.microsoft.com/office/drawing/2014/main" id="{04E35AAF-BECF-8C9F-9112-A99A1E204A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696377" y="980151"/>
                <a:ext cx="10435636" cy="3496342"/>
              </a:xfrm>
              <a:prstGeom prst="rect">
                <a:avLst/>
              </a:prstGeom>
              <a:blipFill>
                <a:blip r:embed="rId3"/>
                <a:stretch>
                  <a:fillRect l="-1051" t="-2443" r="-2103" b="-4014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 Box 24">
            <a:extLst>
              <a:ext uri="{FF2B5EF4-FFF2-40B4-BE49-F238E27FC236}">
                <a16:creationId xmlns:a16="http://schemas.microsoft.com/office/drawing/2014/main" id="{4DABD2A3-6B0C-D2CF-22F0-C0A3FA24EC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22419" y="4590197"/>
            <a:ext cx="9383552" cy="2123658"/>
          </a:xfrm>
          <a:prstGeom prst="rect">
            <a:avLst/>
          </a:prstGeom>
          <a:gradFill flip="none" rotWithShape="1">
            <a:gsLst>
              <a:gs pos="0">
                <a:srgbClr val="00CC99">
                  <a:tint val="66000"/>
                  <a:satMod val="160000"/>
                </a:srgbClr>
              </a:gs>
              <a:gs pos="50000">
                <a:srgbClr val="00CC99">
                  <a:tint val="44500"/>
                  <a:satMod val="160000"/>
                </a:srgbClr>
              </a:gs>
              <a:gs pos="100000">
                <a:srgbClr val="00CC99">
                  <a:tint val="23500"/>
                  <a:satMod val="160000"/>
                </a:srgbClr>
              </a:gs>
            </a:gsLst>
            <a:lin ang="13500000" scaled="1"/>
            <a:tileRect/>
          </a:gra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隶书" panose="02010509060101010101" pitchFamily="49" charset="-122"/>
                <a:ea typeface="隶书" panose="02010509060101010101" pitchFamily="49" charset="-122"/>
              </a:rPr>
              <a:t>可以看出，给定集合的一种划分，就可以写出一个等价关系。反过来，集合中的等价关系也能够生成该集合的划分。</a:t>
            </a:r>
            <a:endParaRPr kumimoji="0" lang="en-US" altLang="zh-CN" sz="24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隶书" panose="02010509060101010101" pitchFamily="49" charset="-122"/>
              <a:ea typeface="隶书" panose="02010509060101010101" pitchFamily="49" charset="-122"/>
            </a:endParaRPr>
          </a:p>
          <a:p>
            <a:pPr lvl="0" defTabSz="914400" eaLnBrk="1" fontAlgn="base" hangingPunct="1">
              <a:spcBef>
                <a:spcPts val="1200"/>
              </a:spcBef>
              <a:spcAft>
                <a:spcPct val="0"/>
              </a:spcAft>
              <a:defRPr/>
            </a:pP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</a:rPr>
              <a:t>Note: </a:t>
            </a: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</a:rPr>
              <a:t>the equivalence relation </a:t>
            </a: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</a:rPr>
              <a:t>in the set can generate the </a:t>
            </a: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</a:rPr>
              <a:t>partition </a:t>
            </a: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</a:rPr>
              <a:t>of the set. </a:t>
            </a:r>
            <a:r>
              <a:rPr lang="en-US" altLang="zh-CN" b="1" kern="0" dirty="0">
                <a:solidFill>
                  <a:srgbClr val="000000"/>
                </a:solidFill>
              </a:rPr>
              <a:t>Conversely, any </a:t>
            </a: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</a:rPr>
              <a:t>partition</a:t>
            </a: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</a:rPr>
              <a:t> in the set can determine an </a:t>
            </a: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</a:rPr>
              <a:t>equivalence relation</a:t>
            </a: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</a:rPr>
              <a:t>. </a:t>
            </a: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5C6E74C9-DDA1-7D26-C9B9-3D0F62921567}"/>
              </a:ext>
            </a:extLst>
          </p:cNvPr>
          <p:cNvSpPr/>
          <p:nvPr/>
        </p:nvSpPr>
        <p:spPr>
          <a:xfrm>
            <a:off x="0" y="1037509"/>
            <a:ext cx="1689098" cy="2388603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/>
          </a:bodyPr>
          <a:lstStyle/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FF00"/>
                </a:solidFill>
                <a:cs typeface="+mn-ea"/>
                <a:sym typeface="+mn-lt"/>
              </a:rPr>
              <a:t>特殊关系</a:t>
            </a: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集合的划分和覆盖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u="sng" dirty="0">
                <a:solidFill>
                  <a:schemeClr val="bg1"/>
                </a:solidFill>
                <a:cs typeface="+mn-ea"/>
                <a:sym typeface="+mn-lt"/>
              </a:rPr>
              <a:t>等价关系</a:t>
            </a:r>
            <a:endParaRPr lang="en-US" altLang="zh-CN" u="sng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相容关系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39637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423AEC-297D-4AC6-937F-565891408581}"/>
              </a:ext>
            </a:extLst>
          </p:cNvPr>
          <p:cNvSpPr txBox="1"/>
          <p:nvPr/>
        </p:nvSpPr>
        <p:spPr>
          <a:xfrm>
            <a:off x="1756364" y="97006"/>
            <a:ext cx="1031566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cs typeface="+mn-ea"/>
                <a:sym typeface="+mn-lt"/>
              </a:rPr>
              <a:t>Equivalence classes and partition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65459A86-2236-4247-9311-D46EC9F8D18D}"/>
              </a:ext>
            </a:extLst>
          </p:cNvPr>
          <p:cNvGrpSpPr/>
          <p:nvPr/>
        </p:nvGrpSpPr>
        <p:grpSpPr>
          <a:xfrm>
            <a:off x="119973" y="397477"/>
            <a:ext cx="1449151" cy="180724"/>
            <a:chOff x="5392832" y="1016000"/>
            <a:chExt cx="1449150" cy="180724"/>
          </a:xfrm>
        </p:grpSpPr>
        <p:sp>
          <p:nvSpPr>
            <p:cNvPr id="7" name="Freeform 45">
              <a:extLst>
                <a:ext uri="{FF2B5EF4-FFF2-40B4-BE49-F238E27FC236}">
                  <a16:creationId xmlns:a16="http://schemas.microsoft.com/office/drawing/2014/main" id="{79F5C682-BDEF-4D53-B481-CCF2EF60A4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8" name="Freeform 46">
              <a:extLst>
                <a:ext uri="{FF2B5EF4-FFF2-40B4-BE49-F238E27FC236}">
                  <a16:creationId xmlns:a16="http://schemas.microsoft.com/office/drawing/2014/main" id="{34E012F1-3888-4574-B83C-160D877B5C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9" name="Freeform 47">
              <a:extLst>
                <a:ext uri="{FF2B5EF4-FFF2-40B4-BE49-F238E27FC236}">
                  <a16:creationId xmlns:a16="http://schemas.microsoft.com/office/drawing/2014/main" id="{92C0B701-D754-4A82-AB31-4E35C971D1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10" name="Freeform 48">
              <a:extLst>
                <a:ext uri="{FF2B5EF4-FFF2-40B4-BE49-F238E27FC236}">
                  <a16:creationId xmlns:a16="http://schemas.microsoft.com/office/drawing/2014/main" id="{60F2428E-B4AC-403A-9F72-86667F8576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11" name="Freeform 49">
              <a:extLst>
                <a:ext uri="{FF2B5EF4-FFF2-40B4-BE49-F238E27FC236}">
                  <a16:creationId xmlns:a16="http://schemas.microsoft.com/office/drawing/2014/main" id="{0C987953-0EFA-465A-B7F9-C0CF22995A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</p:grpSp>
      <p:sp>
        <p:nvSpPr>
          <p:cNvPr id="12" name="灯片编号占位符 1">
            <a:extLst>
              <a:ext uri="{FF2B5EF4-FFF2-40B4-BE49-F238E27FC236}">
                <a16:creationId xmlns:a16="http://schemas.microsoft.com/office/drawing/2014/main" id="{5AEBC6C7-6925-4C9A-B360-18D57EB16C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38416" y="6492875"/>
            <a:ext cx="498022" cy="365125"/>
          </a:xfrm>
        </p:spPr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97B5860-9389-40BC-8CED-DD2AAB23A1E9}" type="slidenum">
              <a:rPr kumimoji="0" lang="zh-CN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Arial Unicode MS" panose="020B0604020202020204" pitchFamily="34" charset="-122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ea typeface="Arial Unicode MS" panose="020B0604020202020204" pitchFamily="34" charset="-122"/>
            </a:endParaRPr>
          </a:p>
        </p:txBody>
      </p:sp>
      <p:sp>
        <p:nvSpPr>
          <p:cNvPr id="15" name="Text Box 5">
            <a:extLst>
              <a:ext uri="{FF2B5EF4-FFF2-40B4-BE49-F238E27FC236}">
                <a16:creationId xmlns:a16="http://schemas.microsoft.com/office/drawing/2014/main" id="{127DE0E7-0466-F74D-7CF9-C99B1BD415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76688" y="1399247"/>
            <a:ext cx="10315312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0" lang="en-US" altLang="zh-CN" sz="2800" b="1" i="1" dirty="0">
                <a:solidFill>
                  <a:schemeClr val="accent2"/>
                </a:solidFill>
                <a:latin typeface="Times New Roman" panose="02020603050405020304" pitchFamily="18" charset="0"/>
              </a:rPr>
              <a:t>Example</a:t>
            </a:r>
            <a:r>
              <a:rPr kumimoji="0" lang="zh-CN" altLang="en-US" sz="28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：</a:t>
            </a:r>
            <a:r>
              <a:rPr kumimoji="0"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Let set </a:t>
            </a:r>
            <a:r>
              <a:rPr kumimoji="0"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kumimoji="0"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={</a:t>
            </a:r>
            <a:r>
              <a:rPr kumimoji="0" lang="en-US" altLang="zh-CN" sz="28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a,b,c,d,e</a:t>
            </a:r>
            <a:r>
              <a:rPr kumimoji="0"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r>
              <a:rPr kumimoji="0"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its partition </a:t>
            </a:r>
            <a:r>
              <a:rPr kumimoji="0"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kumimoji="0"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={{</a:t>
            </a:r>
            <a:r>
              <a:rPr kumimoji="0" lang="en-US" altLang="zh-CN" sz="28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a,b</a:t>
            </a:r>
            <a:r>
              <a:rPr kumimoji="0"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},{</a:t>
            </a:r>
            <a:r>
              <a:rPr kumimoji="0"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kumimoji="0"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},{</a:t>
            </a:r>
            <a:r>
              <a:rPr kumimoji="0" lang="en-US" altLang="zh-CN" sz="28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d,e</a:t>
            </a:r>
            <a:r>
              <a:rPr kumimoji="0"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}}.</a:t>
            </a:r>
            <a:r>
              <a:rPr kumimoji="0"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Find the equivalence relation </a:t>
            </a:r>
            <a:r>
              <a:rPr kumimoji="0"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kumimoji="0"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derived from the partition </a:t>
            </a:r>
            <a:r>
              <a:rPr kumimoji="0"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kumimoji="0" lang="zh-CN" altLang="en-US" sz="2400" b="1" dirty="0">
                <a:latin typeface="Times New Roman" panose="02020603050405020304" pitchFamily="18" charset="0"/>
              </a:rPr>
              <a:t> </a:t>
            </a:r>
          </a:p>
        </p:txBody>
      </p:sp>
      <p:sp>
        <p:nvSpPr>
          <p:cNvPr id="16" name="Text Box 6">
            <a:extLst>
              <a:ext uri="{FF2B5EF4-FFF2-40B4-BE49-F238E27FC236}">
                <a16:creationId xmlns:a16="http://schemas.microsoft.com/office/drawing/2014/main" id="{673C0BDB-D6BE-13F9-A0DA-06A7B2A7FB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40514" y="2624216"/>
            <a:ext cx="866616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0" lang="en-US" altLang="zh-CN" sz="2800" b="1" i="1" dirty="0">
                <a:solidFill>
                  <a:schemeClr val="accent2"/>
                </a:solidFill>
                <a:latin typeface="Times New Roman" panose="02020603050405020304" pitchFamily="18" charset="0"/>
              </a:rPr>
              <a:t>Solution</a:t>
            </a:r>
            <a:r>
              <a:rPr kumimoji="0" lang="zh-CN" altLang="en-US" sz="28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：</a:t>
            </a:r>
          </a:p>
        </p:txBody>
      </p:sp>
      <p:sp>
        <p:nvSpPr>
          <p:cNvPr id="17" name="Rectangle 8">
            <a:extLst>
              <a:ext uri="{FF2B5EF4-FFF2-40B4-BE49-F238E27FC236}">
                <a16:creationId xmlns:a16="http://schemas.microsoft.com/office/drawing/2014/main" id="{EFDF6286-1927-EE5F-C204-130292562A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6364" y="3494837"/>
            <a:ext cx="1841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kumimoji="0" lang="zh-CN" altLang="en-US" sz="2400" b="1">
              <a:latin typeface="Times New Roman" panose="02020603050405020304" pitchFamily="18" charset="0"/>
            </a:endParaRPr>
          </a:p>
        </p:txBody>
      </p:sp>
      <p:graphicFrame>
        <p:nvGraphicFramePr>
          <p:cNvPr id="18" name="Object 7">
            <a:extLst>
              <a:ext uri="{FF2B5EF4-FFF2-40B4-BE49-F238E27FC236}">
                <a16:creationId xmlns:a16="http://schemas.microsoft.com/office/drawing/2014/main" id="{613CAB4A-0237-C2A7-5ECB-F34B984403B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98883988"/>
              </p:ext>
            </p:extLst>
          </p:nvPr>
        </p:nvGraphicFramePr>
        <p:xfrm>
          <a:off x="2582278" y="3680604"/>
          <a:ext cx="8388350" cy="450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0804" name="Equation" r:id="rId4" imgW="3721100" imgH="203200" progId="Equation.DSMT4">
                  <p:embed/>
                </p:oleObj>
              </mc:Choice>
              <mc:Fallback>
                <p:oleObj name="Equation" r:id="rId4" imgW="3721100" imgH="203200" progId="Equation.DSMT4">
                  <p:embed/>
                  <p:pic>
                    <p:nvPicPr>
                      <p:cNvPr id="34818" name="Object 7">
                        <a:extLst>
                          <a:ext uri="{FF2B5EF4-FFF2-40B4-BE49-F238E27FC236}">
                            <a16:creationId xmlns:a16="http://schemas.microsoft.com/office/drawing/2014/main" id="{941010A5-6499-42D7-90D0-705D21DEB5A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82278" y="3680604"/>
                        <a:ext cx="8388350" cy="450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矩形 22">
            <a:extLst>
              <a:ext uri="{FF2B5EF4-FFF2-40B4-BE49-F238E27FC236}">
                <a16:creationId xmlns:a16="http://schemas.microsoft.com/office/drawing/2014/main" id="{A6ED01A0-10A1-B10A-DDBC-5CBF79830FB1}"/>
              </a:ext>
            </a:extLst>
          </p:cNvPr>
          <p:cNvSpPr/>
          <p:nvPr/>
        </p:nvSpPr>
        <p:spPr>
          <a:xfrm>
            <a:off x="0" y="1037509"/>
            <a:ext cx="1689098" cy="2388603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/>
          </a:bodyPr>
          <a:lstStyle/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FF00"/>
                </a:solidFill>
                <a:cs typeface="+mn-ea"/>
                <a:sym typeface="+mn-lt"/>
              </a:rPr>
              <a:t>特殊关系</a:t>
            </a: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集合的划分和覆盖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u="sng" dirty="0">
                <a:solidFill>
                  <a:schemeClr val="bg1"/>
                </a:solidFill>
                <a:cs typeface="+mn-ea"/>
                <a:sym typeface="+mn-lt"/>
              </a:rPr>
              <a:t>等价关系</a:t>
            </a:r>
            <a:endParaRPr lang="en-US" altLang="zh-CN" u="sng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相容关系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45635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423AEC-297D-4AC6-937F-565891408581}"/>
              </a:ext>
            </a:extLst>
          </p:cNvPr>
          <p:cNvSpPr txBox="1"/>
          <p:nvPr/>
        </p:nvSpPr>
        <p:spPr>
          <a:xfrm>
            <a:off x="1756364" y="97006"/>
            <a:ext cx="1031566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cs typeface="+mn-ea"/>
                <a:sym typeface="+mn-lt"/>
              </a:rPr>
              <a:t>Equivalence classes and partition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65459A86-2236-4247-9311-D46EC9F8D18D}"/>
              </a:ext>
            </a:extLst>
          </p:cNvPr>
          <p:cNvGrpSpPr/>
          <p:nvPr/>
        </p:nvGrpSpPr>
        <p:grpSpPr>
          <a:xfrm>
            <a:off x="119973" y="397477"/>
            <a:ext cx="1449151" cy="180724"/>
            <a:chOff x="5392832" y="1016000"/>
            <a:chExt cx="1449150" cy="180724"/>
          </a:xfrm>
        </p:grpSpPr>
        <p:sp>
          <p:nvSpPr>
            <p:cNvPr id="7" name="Freeform 45">
              <a:extLst>
                <a:ext uri="{FF2B5EF4-FFF2-40B4-BE49-F238E27FC236}">
                  <a16:creationId xmlns:a16="http://schemas.microsoft.com/office/drawing/2014/main" id="{79F5C682-BDEF-4D53-B481-CCF2EF60A4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8" name="Freeform 46">
              <a:extLst>
                <a:ext uri="{FF2B5EF4-FFF2-40B4-BE49-F238E27FC236}">
                  <a16:creationId xmlns:a16="http://schemas.microsoft.com/office/drawing/2014/main" id="{34E012F1-3888-4574-B83C-160D877B5C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9" name="Freeform 47">
              <a:extLst>
                <a:ext uri="{FF2B5EF4-FFF2-40B4-BE49-F238E27FC236}">
                  <a16:creationId xmlns:a16="http://schemas.microsoft.com/office/drawing/2014/main" id="{92C0B701-D754-4A82-AB31-4E35C971D1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10" name="Freeform 48">
              <a:extLst>
                <a:ext uri="{FF2B5EF4-FFF2-40B4-BE49-F238E27FC236}">
                  <a16:creationId xmlns:a16="http://schemas.microsoft.com/office/drawing/2014/main" id="{60F2428E-B4AC-403A-9F72-86667F8576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11" name="Freeform 49">
              <a:extLst>
                <a:ext uri="{FF2B5EF4-FFF2-40B4-BE49-F238E27FC236}">
                  <a16:creationId xmlns:a16="http://schemas.microsoft.com/office/drawing/2014/main" id="{0C987953-0EFA-465A-B7F9-C0CF22995A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</p:grpSp>
      <p:sp>
        <p:nvSpPr>
          <p:cNvPr id="12" name="灯片编号占位符 1">
            <a:extLst>
              <a:ext uri="{FF2B5EF4-FFF2-40B4-BE49-F238E27FC236}">
                <a16:creationId xmlns:a16="http://schemas.microsoft.com/office/drawing/2014/main" id="{5AEBC6C7-6925-4C9A-B360-18D57EB16C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38416" y="6492875"/>
            <a:ext cx="498022" cy="365125"/>
          </a:xfrm>
        </p:spPr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97B5860-9389-40BC-8CED-DD2AAB23A1E9}" type="slidenum">
              <a:rPr kumimoji="0" lang="zh-CN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Arial Unicode MS" panose="020B0604020202020204" pitchFamily="34" charset="-122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ea typeface="Arial Unicode MS" panose="020B0604020202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 Box 5">
                <a:extLst>
                  <a:ext uri="{FF2B5EF4-FFF2-40B4-BE49-F238E27FC236}">
                    <a16:creationId xmlns:a16="http://schemas.microsoft.com/office/drawing/2014/main" id="{A2AFF62E-116A-15B9-BC25-25860D0B030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848439" y="997903"/>
                <a:ext cx="10315663" cy="13843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Franklin Gothic Demi" panose="020B07030201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Franklin Gothic Demi" panose="020B07030201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Franklin Gothic Demi" panose="020B07030201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Franklin Gothic Demi" panose="020B07030201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Franklin Gothic Demi" panose="020B07030201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Franklin Gothic Demi" panose="020B07030201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Franklin Gothic Demi" panose="020B07030201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Franklin Gothic Demi" panose="020B07030201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Franklin Gothic Demi" panose="020B07030201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FontTx/>
                  <a:buNone/>
                </a:pPr>
                <a:r>
                  <a:rPr kumimoji="0" lang="en-US" altLang="zh-CN" sz="2800" b="1" i="1" dirty="0">
                    <a:solidFill>
                      <a:schemeClr val="accent2"/>
                    </a:solidFill>
                    <a:latin typeface="+mn-lt"/>
                  </a:rPr>
                  <a:t>Example</a:t>
                </a:r>
                <a:r>
                  <a:rPr kumimoji="0" lang="zh-CN" altLang="en-US" sz="2800" dirty="0">
                    <a:solidFill>
                      <a:srgbClr val="7030A0"/>
                    </a:solidFill>
                    <a:latin typeface="+mn-lt"/>
                  </a:rPr>
                  <a:t>：</a:t>
                </a:r>
                <a:r>
                  <a:rPr kumimoji="0" lang="en-US" altLang="zh-CN" sz="2800" dirty="0">
                    <a:latin typeface="+mn-lt"/>
                  </a:rPr>
                  <a:t>Let </a:t>
                </a:r>
                <a:r>
                  <a:rPr kumimoji="0" lang="en-US" altLang="zh-CN" sz="2800" b="1" i="1" dirty="0">
                    <a:latin typeface="+mn-lt"/>
                  </a:rPr>
                  <a:t>R </a:t>
                </a:r>
                <a:r>
                  <a:rPr kumimoji="0" lang="en-US" altLang="zh-CN" sz="2800" dirty="0">
                    <a:latin typeface="+mn-lt"/>
                  </a:rPr>
                  <a:t>be the relation on the set of ordered pairs of positive integers such that </a:t>
                </a:r>
                <a14:m>
                  <m:oMath xmlns:m="http://schemas.openxmlformats.org/officeDocument/2006/math">
                    <m:r>
                      <a:rPr kumimoji="0" lang="en-US" altLang="zh-CN" sz="280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&lt;&lt;</m:t>
                    </m:r>
                    <m:r>
                      <a:rPr kumimoji="0" lang="en-US" altLang="zh-CN" sz="2800" i="1" dirty="0" err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kumimoji="0" lang="en-US" altLang="zh-CN" sz="2800" i="1" dirty="0" err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kumimoji="0" lang="en-US" altLang="zh-CN" sz="2800" i="1" dirty="0" err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kumimoji="0" lang="en-US" altLang="zh-CN" sz="2800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&gt;,&lt;</m:t>
                    </m:r>
                    <m:r>
                      <a:rPr kumimoji="0" lang="en-US" altLang="zh-CN" sz="2800" i="1" dirty="0" err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kumimoji="0" lang="en-US" altLang="zh-CN" sz="2800" i="1" dirty="0" err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kumimoji="0" lang="en-US" altLang="zh-CN" sz="2800" i="1" dirty="0" err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kumimoji="0" lang="en-US" altLang="zh-CN" sz="2800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&gt;&gt;</m:t>
                    </m:r>
                    <m:r>
                      <a:rPr kumimoji="0" lang="en-US" altLang="zh-CN" sz="2800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</m:t>
                    </m:r>
                    <m:r>
                      <a:rPr kumimoji="0" lang="en-US" altLang="zh-CN" sz="2800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𝑅</m:t>
                    </m:r>
                    <m:r>
                      <a:rPr kumimoji="0" lang="en-US" altLang="zh-CN" sz="2800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 </m:t>
                    </m:r>
                  </m:oMath>
                </a14:m>
                <a:r>
                  <a:rPr kumimoji="0" lang="en-US" altLang="zh-CN" sz="2800" dirty="0">
                    <a:latin typeface="+mn-lt"/>
                    <a:sym typeface="Symbol" panose="05050102010706020507" pitchFamily="18" charset="2"/>
                  </a:rPr>
                  <a:t>if and only if </a:t>
                </a:r>
                <a:r>
                  <a:rPr kumimoji="0" lang="en-US" altLang="zh-CN" sz="2800" b="1" i="1" dirty="0">
                    <a:solidFill>
                      <a:srgbClr val="0070C0"/>
                    </a:solidFill>
                    <a:latin typeface="+mn-lt"/>
                    <a:sym typeface="Symbol" panose="05050102010706020507" pitchFamily="18" charset="2"/>
                  </a:rPr>
                  <a:t>ad</a:t>
                </a:r>
                <a:r>
                  <a:rPr kumimoji="0" lang="en-US" altLang="zh-CN" sz="2800" b="1" dirty="0">
                    <a:solidFill>
                      <a:srgbClr val="0070C0"/>
                    </a:solidFill>
                    <a:latin typeface="+mn-lt"/>
                    <a:sym typeface="Symbol" panose="05050102010706020507" pitchFamily="18" charset="2"/>
                  </a:rPr>
                  <a:t>=</a:t>
                </a:r>
                <a:r>
                  <a:rPr kumimoji="0" lang="en-US" altLang="zh-CN" sz="2800" b="1" i="1" dirty="0" err="1">
                    <a:solidFill>
                      <a:srgbClr val="0070C0"/>
                    </a:solidFill>
                    <a:latin typeface="+mn-lt"/>
                    <a:sym typeface="Symbol" panose="05050102010706020507" pitchFamily="18" charset="2"/>
                  </a:rPr>
                  <a:t>bc</a:t>
                </a:r>
                <a:r>
                  <a:rPr kumimoji="0" lang="en-US" altLang="zh-CN" sz="2800" dirty="0">
                    <a:latin typeface="+mn-lt"/>
                    <a:sym typeface="Symbol" panose="05050102010706020507" pitchFamily="18" charset="2"/>
                  </a:rPr>
                  <a:t>. Show that </a:t>
                </a:r>
                <a:r>
                  <a:rPr kumimoji="0" lang="en-US" altLang="zh-CN" sz="2800" b="1" i="1" dirty="0">
                    <a:solidFill>
                      <a:srgbClr val="0070C0"/>
                    </a:solidFill>
                    <a:latin typeface="+mn-lt"/>
                    <a:sym typeface="Symbol" panose="05050102010706020507" pitchFamily="18" charset="2"/>
                  </a:rPr>
                  <a:t>R</a:t>
                </a:r>
                <a:r>
                  <a:rPr kumimoji="0" lang="en-US" altLang="zh-CN" sz="2800" b="1" dirty="0">
                    <a:solidFill>
                      <a:srgbClr val="0070C0"/>
                    </a:solidFill>
                    <a:latin typeface="+mn-lt"/>
                    <a:sym typeface="Symbol" panose="05050102010706020507" pitchFamily="18" charset="2"/>
                  </a:rPr>
                  <a:t> is an equivalence relation</a:t>
                </a:r>
                <a:r>
                  <a:rPr kumimoji="0" lang="en-US" altLang="zh-CN" sz="2800" dirty="0">
                    <a:latin typeface="+mn-lt"/>
                    <a:sym typeface="Symbol" panose="05050102010706020507" pitchFamily="18" charset="2"/>
                  </a:rPr>
                  <a:t>.</a:t>
                </a:r>
                <a:endParaRPr kumimoji="0" lang="zh-CN" altLang="en-US" sz="2400" dirty="0">
                  <a:latin typeface="+mn-lt"/>
                </a:endParaRPr>
              </a:p>
            </p:txBody>
          </p:sp>
        </mc:Choice>
        <mc:Fallback xmlns="">
          <p:sp>
            <p:nvSpPr>
              <p:cNvPr id="13" name="Text Box 5">
                <a:extLst>
                  <a:ext uri="{FF2B5EF4-FFF2-40B4-BE49-F238E27FC236}">
                    <a16:creationId xmlns:a16="http://schemas.microsoft.com/office/drawing/2014/main" id="{A2AFF62E-116A-15B9-BC25-25860D0B03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848439" y="997903"/>
                <a:ext cx="10315663" cy="1384300"/>
              </a:xfrm>
              <a:prstGeom prst="rect">
                <a:avLst/>
              </a:prstGeom>
              <a:blipFill>
                <a:blip r:embed="rId3"/>
                <a:stretch>
                  <a:fillRect l="-1182" t="-6167" r="-709" b="-11454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7">
            <a:extLst>
              <a:ext uri="{FF2B5EF4-FFF2-40B4-BE49-F238E27FC236}">
                <a16:creationId xmlns:a16="http://schemas.microsoft.com/office/drawing/2014/main" id="{E147DA02-6598-9938-9778-23DC0D9711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6364" y="2967990"/>
            <a:ext cx="1841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kumimoji="0" lang="zh-CN" altLang="en-US" sz="2400" b="1">
              <a:latin typeface="Times New Roman" panose="02020603050405020304" pitchFamily="18" charset="0"/>
            </a:endParaRPr>
          </a:p>
        </p:txBody>
      </p:sp>
      <p:sp>
        <p:nvSpPr>
          <p:cNvPr id="15" name="Text Box 9">
            <a:extLst>
              <a:ext uri="{FF2B5EF4-FFF2-40B4-BE49-F238E27FC236}">
                <a16:creationId xmlns:a16="http://schemas.microsoft.com/office/drawing/2014/main" id="{F576CFA6-1CB8-A3BD-7D3F-3DF7554EE2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40514" y="2469654"/>
            <a:ext cx="9720816" cy="4493538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Franklin Gothic Demi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Franklin Gothic Demi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Franklin Gothic Demi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Franklin Gothic Demi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Franklin Gothic Demi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ts val="600"/>
              </a:spcBef>
              <a:buFontTx/>
              <a:buNone/>
              <a:defRPr/>
            </a:pPr>
            <a:r>
              <a:rPr kumimoji="0" lang="en-US" altLang="zh-CN" sz="2800" b="1" i="1" dirty="0">
                <a:solidFill>
                  <a:srgbClr val="7030A0"/>
                </a:solidFill>
                <a:latin typeface="Times New Roman" panose="02020603050405020304" pitchFamily="18" charset="0"/>
              </a:rPr>
              <a:t>Proof</a:t>
            </a:r>
            <a:r>
              <a:rPr kumimoji="0" lang="zh-CN" altLang="en-US" sz="2800" b="1" dirty="0">
                <a:solidFill>
                  <a:srgbClr val="7030A0"/>
                </a:solidFill>
                <a:latin typeface="Times New Roman" panose="02020603050405020304" pitchFamily="18" charset="0"/>
              </a:rPr>
              <a:t>：</a:t>
            </a:r>
            <a:r>
              <a:rPr kumimoji="0" lang="en-US" altLang="zh-CN" sz="2800" dirty="0">
                <a:latin typeface="Times New Roman" panose="02020603050405020304" pitchFamily="18" charset="0"/>
              </a:rPr>
              <a:t>suppose </a:t>
            </a:r>
            <a:r>
              <a:rPr kumimoji="0" lang="en-US" altLang="zh-CN" sz="2800" i="1" dirty="0">
                <a:latin typeface="Times New Roman" panose="02020603050405020304" pitchFamily="18" charset="0"/>
              </a:rPr>
              <a:t>x</a:t>
            </a:r>
            <a:r>
              <a:rPr kumimoji="0" lang="en-US" altLang="zh-CN" sz="2800" dirty="0">
                <a:latin typeface="Times New Roman" panose="02020603050405020304" pitchFamily="18" charset="0"/>
              </a:rPr>
              <a:t>,</a:t>
            </a:r>
            <a:r>
              <a:rPr kumimoji="0" lang="en-US" altLang="zh-CN" sz="2800" i="1" dirty="0">
                <a:latin typeface="Times New Roman" panose="02020603050405020304" pitchFamily="18" charset="0"/>
              </a:rPr>
              <a:t>y</a:t>
            </a:r>
            <a:r>
              <a:rPr kumimoji="0" lang="en-US" altLang="zh-CN" sz="2800" dirty="0">
                <a:latin typeface="Times New Roman" panose="02020603050405020304" pitchFamily="18" charset="0"/>
              </a:rPr>
              <a:t>,</a:t>
            </a:r>
            <a:r>
              <a:rPr kumimoji="0" lang="en-US" altLang="zh-CN" sz="2800" i="1" dirty="0">
                <a:latin typeface="Times New Roman" panose="02020603050405020304" pitchFamily="18" charset="0"/>
              </a:rPr>
              <a:t>x</a:t>
            </a:r>
            <a:r>
              <a:rPr kumimoji="0" lang="en-US" altLang="zh-CN" sz="2800" baseline="-25000" dirty="0">
                <a:latin typeface="Times New Roman" panose="02020603050405020304" pitchFamily="18" charset="0"/>
              </a:rPr>
              <a:t>1</a:t>
            </a:r>
            <a:r>
              <a:rPr kumimoji="0" lang="en-US" altLang="zh-CN" sz="2800" dirty="0">
                <a:latin typeface="Times New Roman" panose="02020603050405020304" pitchFamily="18" charset="0"/>
              </a:rPr>
              <a:t>,</a:t>
            </a:r>
            <a:r>
              <a:rPr kumimoji="0" lang="en-US" altLang="zh-CN" sz="2800" i="1" dirty="0">
                <a:latin typeface="Times New Roman" panose="02020603050405020304" pitchFamily="18" charset="0"/>
              </a:rPr>
              <a:t>y</a:t>
            </a:r>
            <a:r>
              <a:rPr kumimoji="0" lang="en-US" altLang="zh-CN" sz="2800" baseline="-25000" dirty="0">
                <a:latin typeface="Times New Roman" panose="02020603050405020304" pitchFamily="18" charset="0"/>
              </a:rPr>
              <a:t>1</a:t>
            </a:r>
            <a:r>
              <a:rPr kumimoji="0" lang="en-US" altLang="zh-CN" sz="2800" dirty="0">
                <a:latin typeface="Times New Roman" panose="02020603050405020304" pitchFamily="18" charset="0"/>
              </a:rPr>
              <a:t>,</a:t>
            </a:r>
            <a:r>
              <a:rPr kumimoji="0" lang="en-US" altLang="zh-CN" sz="2800" i="1" dirty="0">
                <a:latin typeface="Times New Roman" panose="02020603050405020304" pitchFamily="18" charset="0"/>
              </a:rPr>
              <a:t>x</a:t>
            </a:r>
            <a:r>
              <a:rPr kumimoji="0" lang="en-US" altLang="zh-CN" sz="2800" baseline="-25000" dirty="0">
                <a:latin typeface="Times New Roman" panose="02020603050405020304" pitchFamily="18" charset="0"/>
              </a:rPr>
              <a:t>2</a:t>
            </a:r>
            <a:r>
              <a:rPr kumimoji="0" lang="en-US" altLang="zh-CN" sz="2800" dirty="0">
                <a:latin typeface="Times New Roman" panose="02020603050405020304" pitchFamily="18" charset="0"/>
              </a:rPr>
              <a:t>,</a:t>
            </a:r>
            <a:r>
              <a:rPr kumimoji="0" lang="en-US" altLang="zh-CN" sz="2800" i="1" dirty="0">
                <a:latin typeface="Times New Roman" panose="02020603050405020304" pitchFamily="18" charset="0"/>
              </a:rPr>
              <a:t>y</a:t>
            </a:r>
            <a:r>
              <a:rPr kumimoji="0" lang="en-US" altLang="zh-CN" sz="2800" baseline="-25000" dirty="0">
                <a:latin typeface="Times New Roman" panose="02020603050405020304" pitchFamily="18" charset="0"/>
              </a:rPr>
              <a:t>2</a:t>
            </a:r>
            <a:r>
              <a:rPr kumimoji="0" lang="en-US" altLang="zh-CN" sz="2800" dirty="0">
                <a:latin typeface="Times New Roman" panose="02020603050405020304" pitchFamily="18" charset="0"/>
              </a:rPr>
              <a:t>,</a:t>
            </a:r>
            <a:r>
              <a:rPr kumimoji="0" lang="en-US" altLang="zh-CN" sz="2800" i="1" dirty="0">
                <a:latin typeface="Times New Roman" panose="02020603050405020304" pitchFamily="18" charset="0"/>
              </a:rPr>
              <a:t>x</a:t>
            </a:r>
            <a:r>
              <a:rPr kumimoji="0" lang="en-US" altLang="zh-CN" sz="2800" baseline="-25000" dirty="0">
                <a:latin typeface="Times New Roman" panose="02020603050405020304" pitchFamily="18" charset="0"/>
              </a:rPr>
              <a:t>3</a:t>
            </a:r>
            <a:r>
              <a:rPr kumimoji="0" lang="en-US" altLang="zh-CN" sz="2800" dirty="0">
                <a:latin typeface="Times New Roman" panose="02020603050405020304" pitchFamily="18" charset="0"/>
              </a:rPr>
              <a:t>,</a:t>
            </a:r>
            <a:r>
              <a:rPr kumimoji="0" lang="en-US" altLang="zh-CN" sz="2800" i="1" dirty="0">
                <a:latin typeface="Times New Roman" panose="02020603050405020304" pitchFamily="18" charset="0"/>
              </a:rPr>
              <a:t>y</a:t>
            </a:r>
            <a:r>
              <a:rPr kumimoji="0" lang="en-US" altLang="zh-CN" sz="2800" baseline="-25000" dirty="0">
                <a:latin typeface="Times New Roman" panose="02020603050405020304" pitchFamily="18" charset="0"/>
              </a:rPr>
              <a:t>3</a:t>
            </a:r>
            <a:r>
              <a:rPr kumimoji="0" lang="en-US" altLang="zh-CN" sz="2800" dirty="0">
                <a:latin typeface="Times New Roman" panose="02020603050405020304" pitchFamily="18" charset="0"/>
                <a:sym typeface="Symbol" panose="05050102010706020507" pitchFamily="18" charset="2"/>
              </a:rPr>
              <a:t></a:t>
            </a:r>
            <a:r>
              <a:rPr kumimoji="0" lang="en-US" altLang="zh-CN" sz="2800" b="1" dirty="0">
                <a:latin typeface="Times New Roman" panose="02020603050405020304" pitchFamily="18" charset="0"/>
                <a:sym typeface="Symbol" panose="05050102010706020507" pitchFamily="18" charset="2"/>
              </a:rPr>
              <a:t>Z</a:t>
            </a:r>
            <a:r>
              <a:rPr kumimoji="0" lang="en-US" altLang="zh-CN" sz="2800" baseline="30000" dirty="0">
                <a:latin typeface="Times New Roman" panose="02020603050405020304" pitchFamily="18" charset="0"/>
                <a:sym typeface="Symbol" panose="05050102010706020507" pitchFamily="18" charset="2"/>
              </a:rPr>
              <a:t>+</a:t>
            </a:r>
            <a:r>
              <a:rPr kumimoji="0" lang="en-US" altLang="zh-CN" sz="2800" dirty="0">
                <a:latin typeface="Times New Roman" panose="02020603050405020304" pitchFamily="18" charset="0"/>
                <a:sym typeface="Symbol" panose="05050102010706020507" pitchFamily="18" charset="2"/>
              </a:rPr>
              <a:t>, then</a:t>
            </a:r>
          </a:p>
          <a:p>
            <a:pPr marL="514350" indent="-514350" eaLnBrk="1" hangingPunct="1">
              <a:spcBef>
                <a:spcPts val="600"/>
              </a:spcBef>
              <a:buFont typeface="+mj-ea"/>
              <a:buAutoNum type="circleNumDbPlain"/>
              <a:defRPr/>
            </a:pPr>
            <a:r>
              <a:rPr kumimoji="0" lang="en-US" altLang="zh-CN" sz="2800" dirty="0">
                <a:latin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kumimoji="0" lang="en-US" altLang="zh-CN" sz="2800" i="1" dirty="0" err="1">
                <a:latin typeface="Times New Roman" panose="02020603050405020304" pitchFamily="18" charset="0"/>
                <a:sym typeface="Symbol" panose="05050102010706020507" pitchFamily="18" charset="2"/>
              </a:rPr>
              <a:t>xy</a:t>
            </a:r>
            <a:r>
              <a:rPr kumimoji="0" lang="en-US" altLang="zh-CN" sz="2800" dirty="0">
                <a:latin typeface="Times New Roman" panose="02020603050405020304" pitchFamily="18" charset="0"/>
                <a:sym typeface="Symbol" panose="05050102010706020507" pitchFamily="18" charset="2"/>
              </a:rPr>
              <a:t>=</a:t>
            </a:r>
            <a:r>
              <a:rPr kumimoji="0" lang="en-US" altLang="zh-CN" sz="2800" i="1" dirty="0" err="1">
                <a:latin typeface="Times New Roman" panose="02020603050405020304" pitchFamily="18" charset="0"/>
                <a:sym typeface="Symbol" panose="05050102010706020507" pitchFamily="18" charset="2"/>
              </a:rPr>
              <a:t>yx</a:t>
            </a:r>
            <a:r>
              <a:rPr kumimoji="0" lang="en-US" altLang="zh-CN" sz="2800" dirty="0">
                <a:latin typeface="Times New Roman" panose="02020603050405020304" pitchFamily="18" charset="0"/>
                <a:sym typeface="Symbol" panose="05050102010706020507" pitchFamily="18" charset="2"/>
              </a:rPr>
              <a:t></a:t>
            </a:r>
            <a:r>
              <a:rPr kumimoji="0" lang="en-US" altLang="zh-CN" sz="2800" dirty="0">
                <a:latin typeface="Times New Roman" panose="02020603050405020304" pitchFamily="18" charset="0"/>
              </a:rPr>
              <a:t> &lt;&lt;</a:t>
            </a:r>
            <a:r>
              <a:rPr kumimoji="0" lang="en-US" altLang="zh-CN" sz="2800" i="1" dirty="0" err="1">
                <a:latin typeface="Times New Roman" panose="02020603050405020304" pitchFamily="18" charset="0"/>
              </a:rPr>
              <a:t>x</a:t>
            </a:r>
            <a:r>
              <a:rPr kumimoji="0" lang="en-US" altLang="zh-CN" sz="2800" dirty="0" err="1">
                <a:latin typeface="Times New Roman" panose="02020603050405020304" pitchFamily="18" charset="0"/>
              </a:rPr>
              <a:t>,</a:t>
            </a:r>
            <a:r>
              <a:rPr kumimoji="0" lang="en-US" altLang="zh-CN" sz="2800" i="1" dirty="0" err="1">
                <a:latin typeface="Times New Roman" panose="02020603050405020304" pitchFamily="18" charset="0"/>
              </a:rPr>
              <a:t>y</a:t>
            </a:r>
            <a:r>
              <a:rPr kumimoji="0" lang="en-US" altLang="zh-CN" sz="2800" dirty="0">
                <a:latin typeface="Times New Roman" panose="02020603050405020304" pitchFamily="18" charset="0"/>
              </a:rPr>
              <a:t>&gt;,&lt;</a:t>
            </a:r>
            <a:r>
              <a:rPr kumimoji="0" lang="en-US" altLang="zh-CN" sz="2800" i="1" dirty="0" err="1">
                <a:latin typeface="Times New Roman" panose="02020603050405020304" pitchFamily="18" charset="0"/>
              </a:rPr>
              <a:t>x</a:t>
            </a:r>
            <a:r>
              <a:rPr kumimoji="0" lang="en-US" altLang="zh-CN" sz="2800" dirty="0" err="1">
                <a:latin typeface="Times New Roman" panose="02020603050405020304" pitchFamily="18" charset="0"/>
              </a:rPr>
              <a:t>,</a:t>
            </a:r>
            <a:r>
              <a:rPr kumimoji="0" lang="en-US" altLang="zh-CN" sz="2800" i="1" dirty="0" err="1">
                <a:latin typeface="Times New Roman" panose="02020603050405020304" pitchFamily="18" charset="0"/>
              </a:rPr>
              <a:t>y</a:t>
            </a:r>
            <a:r>
              <a:rPr kumimoji="0" lang="en-US" altLang="zh-CN" sz="2800" dirty="0">
                <a:latin typeface="Times New Roman" panose="02020603050405020304" pitchFamily="18" charset="0"/>
              </a:rPr>
              <a:t>&gt;&gt;</a:t>
            </a:r>
            <a:r>
              <a:rPr kumimoji="0" lang="en-US" altLang="zh-CN" sz="2800" dirty="0">
                <a:latin typeface="Times New Roman" panose="02020603050405020304" pitchFamily="18" charset="0"/>
                <a:sym typeface="Symbol" panose="05050102010706020507" pitchFamily="18" charset="2"/>
              </a:rPr>
              <a:t></a:t>
            </a:r>
            <a:r>
              <a:rPr kumimoji="0" lang="en-US" altLang="zh-CN" sz="2800" i="1" dirty="0">
                <a:latin typeface="Times New Roman" panose="02020603050405020304" pitchFamily="18" charset="0"/>
                <a:sym typeface="Symbol" panose="05050102010706020507" pitchFamily="18" charset="2"/>
              </a:rPr>
              <a:t>R</a:t>
            </a:r>
            <a:r>
              <a:rPr kumimoji="0" lang="en-US" altLang="zh-CN" sz="2800" dirty="0">
                <a:latin typeface="Times New Roman" panose="02020603050405020304" pitchFamily="18" charset="0"/>
                <a:sym typeface="Symbol" panose="05050102010706020507" pitchFamily="18" charset="2"/>
              </a:rPr>
              <a:t></a:t>
            </a:r>
            <a:r>
              <a:rPr kumimoji="0" lang="en-US" altLang="zh-CN" sz="2800" b="1" i="1" dirty="0">
                <a:solidFill>
                  <a:srgbClr val="0070C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R</a:t>
            </a:r>
            <a:r>
              <a:rPr kumimoji="0" lang="en-US" altLang="zh-CN" sz="2800" b="1" dirty="0">
                <a:solidFill>
                  <a:srgbClr val="0070C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is reflexive</a:t>
            </a:r>
          </a:p>
          <a:p>
            <a:pPr marL="514350" indent="-514350" eaLnBrk="1" hangingPunct="1">
              <a:spcBef>
                <a:spcPts val="600"/>
              </a:spcBef>
              <a:buFont typeface="+mj-ea"/>
              <a:buAutoNum type="circleNumDbPlain"/>
              <a:defRPr/>
            </a:pPr>
            <a:r>
              <a:rPr kumimoji="0" lang="en-US" altLang="zh-CN" sz="2800" dirty="0">
                <a:latin typeface="Times New Roman" panose="02020603050405020304" pitchFamily="18" charset="0"/>
              </a:rPr>
              <a:t>&lt;&lt;</a:t>
            </a:r>
            <a:r>
              <a:rPr kumimoji="0" lang="en-US" altLang="zh-CN" sz="2800" i="1" dirty="0">
                <a:latin typeface="Times New Roman" panose="02020603050405020304" pitchFamily="18" charset="0"/>
              </a:rPr>
              <a:t>x</a:t>
            </a:r>
            <a:r>
              <a:rPr kumimoji="0" lang="en-US" altLang="zh-CN" sz="2800" baseline="-25000" dirty="0">
                <a:latin typeface="Times New Roman" panose="02020603050405020304" pitchFamily="18" charset="0"/>
              </a:rPr>
              <a:t>1</a:t>
            </a:r>
            <a:r>
              <a:rPr kumimoji="0" lang="en-US" altLang="zh-CN" sz="2800" dirty="0">
                <a:latin typeface="Times New Roman" panose="02020603050405020304" pitchFamily="18" charset="0"/>
              </a:rPr>
              <a:t>,</a:t>
            </a:r>
            <a:r>
              <a:rPr kumimoji="0" lang="en-US" altLang="zh-CN" sz="2800" i="1" dirty="0">
                <a:latin typeface="Times New Roman" panose="02020603050405020304" pitchFamily="18" charset="0"/>
              </a:rPr>
              <a:t>y</a:t>
            </a:r>
            <a:r>
              <a:rPr kumimoji="0" lang="en-US" altLang="zh-CN" sz="2800" baseline="-25000" dirty="0">
                <a:latin typeface="Times New Roman" panose="02020603050405020304" pitchFamily="18" charset="0"/>
              </a:rPr>
              <a:t>1</a:t>
            </a:r>
            <a:r>
              <a:rPr kumimoji="0" lang="en-US" altLang="zh-CN" sz="2800" dirty="0">
                <a:latin typeface="Times New Roman" panose="02020603050405020304" pitchFamily="18" charset="0"/>
              </a:rPr>
              <a:t>&gt;,&lt;</a:t>
            </a:r>
            <a:r>
              <a:rPr kumimoji="0" lang="en-US" altLang="zh-CN" sz="2800" i="1" dirty="0">
                <a:latin typeface="Times New Roman" panose="02020603050405020304" pitchFamily="18" charset="0"/>
              </a:rPr>
              <a:t>x</a:t>
            </a:r>
            <a:r>
              <a:rPr kumimoji="0" lang="en-US" altLang="zh-CN" sz="2800" baseline="-25000" dirty="0">
                <a:latin typeface="Times New Roman" panose="02020603050405020304" pitchFamily="18" charset="0"/>
              </a:rPr>
              <a:t>2</a:t>
            </a:r>
            <a:r>
              <a:rPr kumimoji="0" lang="en-US" altLang="zh-CN" sz="2800" dirty="0">
                <a:latin typeface="Times New Roman" panose="02020603050405020304" pitchFamily="18" charset="0"/>
              </a:rPr>
              <a:t>,</a:t>
            </a:r>
            <a:r>
              <a:rPr kumimoji="0" lang="en-US" altLang="zh-CN" sz="2800" i="1" dirty="0">
                <a:latin typeface="Times New Roman" panose="02020603050405020304" pitchFamily="18" charset="0"/>
              </a:rPr>
              <a:t>y</a:t>
            </a:r>
            <a:r>
              <a:rPr kumimoji="0" lang="en-US" altLang="zh-CN" sz="2800" baseline="-25000" dirty="0">
                <a:latin typeface="Times New Roman" panose="02020603050405020304" pitchFamily="18" charset="0"/>
              </a:rPr>
              <a:t>2</a:t>
            </a:r>
            <a:r>
              <a:rPr kumimoji="0" lang="en-US" altLang="zh-CN" sz="2800" dirty="0">
                <a:latin typeface="Times New Roman" panose="02020603050405020304" pitchFamily="18" charset="0"/>
              </a:rPr>
              <a:t>&gt;&gt;</a:t>
            </a:r>
            <a:r>
              <a:rPr kumimoji="0" lang="en-US" altLang="zh-CN" sz="2800" dirty="0">
                <a:latin typeface="Times New Roman" panose="02020603050405020304" pitchFamily="18" charset="0"/>
                <a:sym typeface="Symbol" panose="05050102010706020507" pitchFamily="18" charset="2"/>
              </a:rPr>
              <a:t></a:t>
            </a:r>
            <a:r>
              <a:rPr kumimoji="0" lang="en-US" altLang="zh-CN" sz="2800" i="1" dirty="0">
                <a:latin typeface="Times New Roman" panose="02020603050405020304" pitchFamily="18" charset="0"/>
                <a:sym typeface="Symbol" panose="05050102010706020507" pitchFamily="18" charset="2"/>
              </a:rPr>
              <a:t>R</a:t>
            </a:r>
            <a:r>
              <a:rPr kumimoji="0" lang="en-US" altLang="zh-CN" sz="2800" dirty="0">
                <a:latin typeface="Times New Roman" panose="02020603050405020304" pitchFamily="18" charset="0"/>
                <a:sym typeface="Symbol" panose="05050102010706020507" pitchFamily="18" charset="2"/>
              </a:rPr>
              <a:t></a:t>
            </a:r>
            <a:r>
              <a:rPr kumimoji="0" lang="en-US" altLang="zh-CN" sz="2800" i="1" dirty="0">
                <a:latin typeface="Times New Roman" panose="02020603050405020304" pitchFamily="18" charset="0"/>
              </a:rPr>
              <a:t>x</a:t>
            </a:r>
            <a:r>
              <a:rPr kumimoji="0" lang="en-US" altLang="zh-CN" sz="2800" baseline="-25000" dirty="0">
                <a:latin typeface="Times New Roman" panose="02020603050405020304" pitchFamily="18" charset="0"/>
              </a:rPr>
              <a:t>1</a:t>
            </a:r>
            <a:r>
              <a:rPr kumimoji="0" lang="en-US" altLang="zh-CN" sz="2800" i="1" dirty="0">
                <a:latin typeface="Times New Roman" panose="02020603050405020304" pitchFamily="18" charset="0"/>
              </a:rPr>
              <a:t>y</a:t>
            </a:r>
            <a:r>
              <a:rPr kumimoji="0" lang="en-US" altLang="zh-CN" sz="2800" baseline="-25000" dirty="0">
                <a:latin typeface="Times New Roman" panose="02020603050405020304" pitchFamily="18" charset="0"/>
              </a:rPr>
              <a:t>2</a:t>
            </a:r>
            <a:r>
              <a:rPr kumimoji="0" lang="en-US" altLang="zh-CN" sz="2800" dirty="0">
                <a:latin typeface="Times New Roman" panose="02020603050405020304" pitchFamily="18" charset="0"/>
              </a:rPr>
              <a:t>=</a:t>
            </a:r>
            <a:r>
              <a:rPr kumimoji="0" lang="en-US" altLang="zh-CN" sz="2800" i="1" dirty="0">
                <a:latin typeface="Times New Roman" panose="02020603050405020304" pitchFamily="18" charset="0"/>
              </a:rPr>
              <a:t>y</a:t>
            </a:r>
            <a:r>
              <a:rPr kumimoji="0" lang="en-US" altLang="zh-CN" sz="2800" baseline="-25000" dirty="0">
                <a:latin typeface="Times New Roman" panose="02020603050405020304" pitchFamily="18" charset="0"/>
              </a:rPr>
              <a:t>1</a:t>
            </a:r>
            <a:r>
              <a:rPr kumimoji="0" lang="en-US" altLang="zh-CN" sz="2800" i="1" dirty="0">
                <a:latin typeface="Times New Roman" panose="02020603050405020304" pitchFamily="18" charset="0"/>
              </a:rPr>
              <a:t>x</a:t>
            </a:r>
            <a:r>
              <a:rPr kumimoji="0" lang="en-US" altLang="zh-CN" sz="2800" baseline="-25000" dirty="0">
                <a:latin typeface="Times New Roman" panose="02020603050405020304" pitchFamily="18" charset="0"/>
              </a:rPr>
              <a:t>2</a:t>
            </a:r>
            <a:r>
              <a:rPr kumimoji="0" lang="en-US" altLang="zh-CN" sz="2800" dirty="0">
                <a:latin typeface="Times New Roman" panose="02020603050405020304" pitchFamily="18" charset="0"/>
                <a:sym typeface="Symbol" panose="05050102010706020507" pitchFamily="18" charset="2"/>
              </a:rPr>
              <a:t> </a:t>
            </a:r>
            <a:r>
              <a:rPr kumimoji="0" lang="en-US" altLang="zh-CN" sz="2800" i="1" dirty="0">
                <a:latin typeface="Times New Roman" panose="02020603050405020304" pitchFamily="18" charset="0"/>
              </a:rPr>
              <a:t>x</a:t>
            </a:r>
            <a:r>
              <a:rPr kumimoji="0" lang="en-US" altLang="zh-CN" sz="2800" baseline="-25000" dirty="0">
                <a:latin typeface="Times New Roman" panose="02020603050405020304" pitchFamily="18" charset="0"/>
              </a:rPr>
              <a:t>2</a:t>
            </a:r>
            <a:r>
              <a:rPr kumimoji="0" lang="en-US" altLang="zh-CN" sz="2800" i="1" dirty="0">
                <a:latin typeface="Times New Roman" panose="02020603050405020304" pitchFamily="18" charset="0"/>
              </a:rPr>
              <a:t>y</a:t>
            </a:r>
            <a:r>
              <a:rPr kumimoji="0" lang="en-US" altLang="zh-CN" sz="2800" baseline="-25000" dirty="0">
                <a:latin typeface="Times New Roman" panose="02020603050405020304" pitchFamily="18" charset="0"/>
              </a:rPr>
              <a:t>1</a:t>
            </a:r>
            <a:r>
              <a:rPr kumimoji="0" lang="en-US" altLang="zh-CN" sz="2800" dirty="0">
                <a:latin typeface="Times New Roman" panose="02020603050405020304" pitchFamily="18" charset="0"/>
              </a:rPr>
              <a:t>=</a:t>
            </a:r>
            <a:r>
              <a:rPr kumimoji="0" lang="en-US" altLang="zh-CN" sz="2800" i="1" dirty="0">
                <a:latin typeface="Times New Roman" panose="02020603050405020304" pitchFamily="18" charset="0"/>
              </a:rPr>
              <a:t>y</a:t>
            </a:r>
            <a:r>
              <a:rPr kumimoji="0" lang="en-US" altLang="zh-CN" sz="2800" baseline="-25000" dirty="0">
                <a:latin typeface="Times New Roman" panose="02020603050405020304" pitchFamily="18" charset="0"/>
              </a:rPr>
              <a:t>2</a:t>
            </a:r>
            <a:r>
              <a:rPr kumimoji="0" lang="en-US" altLang="zh-CN" sz="2800" i="1" dirty="0">
                <a:latin typeface="Times New Roman" panose="02020603050405020304" pitchFamily="18" charset="0"/>
              </a:rPr>
              <a:t>x</a:t>
            </a:r>
            <a:r>
              <a:rPr kumimoji="0" lang="en-US" altLang="zh-CN" sz="2800" baseline="-25000" dirty="0">
                <a:latin typeface="Times New Roman" panose="02020603050405020304" pitchFamily="18" charset="0"/>
              </a:rPr>
              <a:t>1</a:t>
            </a:r>
            <a:r>
              <a:rPr kumimoji="0" lang="en-US" altLang="zh-CN" sz="2800" dirty="0">
                <a:latin typeface="Times New Roman" panose="02020603050405020304" pitchFamily="18" charset="0"/>
                <a:sym typeface="Symbol" panose="05050102010706020507" pitchFamily="18" charset="2"/>
              </a:rPr>
              <a:t></a:t>
            </a:r>
            <a:r>
              <a:rPr kumimoji="0" lang="en-US" altLang="zh-CN" sz="2800" dirty="0">
                <a:latin typeface="Times New Roman" panose="02020603050405020304" pitchFamily="18" charset="0"/>
              </a:rPr>
              <a:t> &lt;&lt;</a:t>
            </a:r>
            <a:r>
              <a:rPr kumimoji="0" lang="en-US" altLang="zh-CN" sz="2800" i="1" dirty="0">
                <a:latin typeface="Times New Roman" panose="02020603050405020304" pitchFamily="18" charset="0"/>
              </a:rPr>
              <a:t>x</a:t>
            </a:r>
            <a:r>
              <a:rPr kumimoji="0" lang="en-US" altLang="zh-CN" sz="2800" baseline="-25000" dirty="0">
                <a:latin typeface="Times New Roman" panose="02020603050405020304" pitchFamily="18" charset="0"/>
              </a:rPr>
              <a:t>2</a:t>
            </a:r>
            <a:r>
              <a:rPr kumimoji="0" lang="en-US" altLang="zh-CN" sz="2800" dirty="0">
                <a:latin typeface="Times New Roman" panose="02020603050405020304" pitchFamily="18" charset="0"/>
              </a:rPr>
              <a:t>,</a:t>
            </a:r>
            <a:r>
              <a:rPr kumimoji="0" lang="en-US" altLang="zh-CN" sz="2800" i="1" dirty="0">
                <a:latin typeface="Times New Roman" panose="02020603050405020304" pitchFamily="18" charset="0"/>
              </a:rPr>
              <a:t>y</a:t>
            </a:r>
            <a:r>
              <a:rPr kumimoji="0" lang="en-US" altLang="zh-CN" sz="2800" baseline="-25000" dirty="0">
                <a:latin typeface="Times New Roman" panose="02020603050405020304" pitchFamily="18" charset="0"/>
              </a:rPr>
              <a:t>2</a:t>
            </a:r>
            <a:r>
              <a:rPr kumimoji="0" lang="en-US" altLang="zh-CN" sz="2800" dirty="0">
                <a:latin typeface="Times New Roman" panose="02020603050405020304" pitchFamily="18" charset="0"/>
              </a:rPr>
              <a:t>&gt;,&lt;</a:t>
            </a:r>
            <a:r>
              <a:rPr kumimoji="0" lang="en-US" altLang="zh-CN" sz="2800" i="1" dirty="0">
                <a:latin typeface="Times New Roman" panose="02020603050405020304" pitchFamily="18" charset="0"/>
              </a:rPr>
              <a:t>x</a:t>
            </a:r>
            <a:r>
              <a:rPr kumimoji="0" lang="en-US" altLang="zh-CN" sz="2800" baseline="-25000" dirty="0">
                <a:latin typeface="Times New Roman" panose="02020603050405020304" pitchFamily="18" charset="0"/>
              </a:rPr>
              <a:t>1</a:t>
            </a:r>
            <a:r>
              <a:rPr kumimoji="0" lang="en-US" altLang="zh-CN" sz="2800" dirty="0">
                <a:latin typeface="Times New Roman" panose="02020603050405020304" pitchFamily="18" charset="0"/>
              </a:rPr>
              <a:t>,</a:t>
            </a:r>
            <a:r>
              <a:rPr kumimoji="0" lang="en-US" altLang="zh-CN" sz="2800" i="1" dirty="0">
                <a:latin typeface="Times New Roman" panose="02020603050405020304" pitchFamily="18" charset="0"/>
              </a:rPr>
              <a:t>y</a:t>
            </a:r>
            <a:r>
              <a:rPr kumimoji="0" lang="en-US" altLang="zh-CN" sz="2800" baseline="-25000" dirty="0">
                <a:latin typeface="Times New Roman" panose="02020603050405020304" pitchFamily="18" charset="0"/>
              </a:rPr>
              <a:t>1</a:t>
            </a:r>
            <a:r>
              <a:rPr kumimoji="0" lang="en-US" altLang="zh-CN" sz="2800" dirty="0">
                <a:latin typeface="Times New Roman" panose="02020603050405020304" pitchFamily="18" charset="0"/>
              </a:rPr>
              <a:t>&gt;&gt;</a:t>
            </a:r>
            <a:r>
              <a:rPr kumimoji="0" lang="en-US" altLang="zh-CN" sz="2800" dirty="0">
                <a:latin typeface="Times New Roman" panose="02020603050405020304" pitchFamily="18" charset="0"/>
                <a:sym typeface="Symbol" panose="05050102010706020507" pitchFamily="18" charset="2"/>
              </a:rPr>
              <a:t></a:t>
            </a:r>
            <a:r>
              <a:rPr kumimoji="0" lang="en-US" altLang="zh-CN" sz="2800" i="1" dirty="0">
                <a:latin typeface="Times New Roman" panose="02020603050405020304" pitchFamily="18" charset="0"/>
                <a:sym typeface="Symbol" panose="05050102010706020507" pitchFamily="18" charset="2"/>
              </a:rPr>
              <a:t>R</a:t>
            </a:r>
            <a:r>
              <a:rPr kumimoji="0" lang="en-US" altLang="zh-CN" sz="2800" dirty="0">
                <a:latin typeface="Times New Roman" panose="02020603050405020304" pitchFamily="18" charset="0"/>
                <a:sym typeface="Symbol" panose="05050102010706020507" pitchFamily="18" charset="2"/>
              </a:rPr>
              <a:t></a:t>
            </a:r>
            <a:r>
              <a:rPr kumimoji="0" lang="en-US" altLang="zh-CN" sz="2800" b="1" i="1" dirty="0">
                <a:solidFill>
                  <a:srgbClr val="0070C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R</a:t>
            </a:r>
            <a:r>
              <a:rPr kumimoji="0" lang="en-US" altLang="zh-CN" sz="2800" b="1" dirty="0">
                <a:solidFill>
                  <a:srgbClr val="0070C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is symmetric</a:t>
            </a:r>
          </a:p>
          <a:p>
            <a:pPr marL="514350" indent="-514350" eaLnBrk="1" hangingPunct="1">
              <a:spcBef>
                <a:spcPts val="600"/>
              </a:spcBef>
              <a:buFont typeface="+mj-ea"/>
              <a:buAutoNum type="circleNumDbPlain"/>
              <a:defRPr/>
            </a:pPr>
            <a:r>
              <a:rPr kumimoji="0" lang="en-US" altLang="zh-CN" sz="2800" dirty="0">
                <a:latin typeface="Times New Roman" panose="02020603050405020304" pitchFamily="18" charset="0"/>
              </a:rPr>
              <a:t>&lt;&lt;</a:t>
            </a:r>
            <a:r>
              <a:rPr kumimoji="0" lang="en-US" altLang="zh-CN" sz="2800" i="1" dirty="0">
                <a:latin typeface="Times New Roman" panose="02020603050405020304" pitchFamily="18" charset="0"/>
              </a:rPr>
              <a:t>x</a:t>
            </a:r>
            <a:r>
              <a:rPr kumimoji="0" lang="en-US" altLang="zh-CN" sz="2800" baseline="-25000" dirty="0">
                <a:latin typeface="Times New Roman" panose="02020603050405020304" pitchFamily="18" charset="0"/>
              </a:rPr>
              <a:t>1</a:t>
            </a:r>
            <a:r>
              <a:rPr kumimoji="0" lang="en-US" altLang="zh-CN" sz="2800" dirty="0">
                <a:latin typeface="Times New Roman" panose="02020603050405020304" pitchFamily="18" charset="0"/>
              </a:rPr>
              <a:t>,</a:t>
            </a:r>
            <a:r>
              <a:rPr kumimoji="0" lang="en-US" altLang="zh-CN" sz="2800" i="1" dirty="0">
                <a:latin typeface="Times New Roman" panose="02020603050405020304" pitchFamily="18" charset="0"/>
              </a:rPr>
              <a:t>y</a:t>
            </a:r>
            <a:r>
              <a:rPr kumimoji="0" lang="en-US" altLang="zh-CN" sz="2800" baseline="-25000" dirty="0">
                <a:latin typeface="Times New Roman" panose="02020603050405020304" pitchFamily="18" charset="0"/>
              </a:rPr>
              <a:t>1</a:t>
            </a:r>
            <a:r>
              <a:rPr kumimoji="0" lang="en-US" altLang="zh-CN" sz="2800" dirty="0">
                <a:latin typeface="Times New Roman" panose="02020603050405020304" pitchFamily="18" charset="0"/>
              </a:rPr>
              <a:t>&gt;,&lt;</a:t>
            </a:r>
            <a:r>
              <a:rPr kumimoji="0" lang="en-US" altLang="zh-CN" sz="2800" i="1" dirty="0">
                <a:latin typeface="Times New Roman" panose="02020603050405020304" pitchFamily="18" charset="0"/>
              </a:rPr>
              <a:t>x</a:t>
            </a:r>
            <a:r>
              <a:rPr kumimoji="0" lang="en-US" altLang="zh-CN" sz="2800" baseline="-25000" dirty="0">
                <a:latin typeface="Times New Roman" panose="02020603050405020304" pitchFamily="18" charset="0"/>
              </a:rPr>
              <a:t>2</a:t>
            </a:r>
            <a:r>
              <a:rPr kumimoji="0" lang="en-US" altLang="zh-CN" sz="2800" dirty="0">
                <a:latin typeface="Times New Roman" panose="02020603050405020304" pitchFamily="18" charset="0"/>
              </a:rPr>
              <a:t>,</a:t>
            </a:r>
            <a:r>
              <a:rPr kumimoji="0" lang="en-US" altLang="zh-CN" sz="2800" i="1" dirty="0">
                <a:latin typeface="Times New Roman" panose="02020603050405020304" pitchFamily="18" charset="0"/>
              </a:rPr>
              <a:t>y</a:t>
            </a:r>
            <a:r>
              <a:rPr kumimoji="0" lang="en-US" altLang="zh-CN" sz="2800" baseline="-25000" dirty="0">
                <a:latin typeface="Times New Roman" panose="02020603050405020304" pitchFamily="18" charset="0"/>
              </a:rPr>
              <a:t>2</a:t>
            </a:r>
            <a:r>
              <a:rPr kumimoji="0" lang="en-US" altLang="zh-CN" sz="2800" dirty="0">
                <a:latin typeface="Times New Roman" panose="02020603050405020304" pitchFamily="18" charset="0"/>
              </a:rPr>
              <a:t>&gt;&gt;</a:t>
            </a:r>
            <a:r>
              <a:rPr kumimoji="0" lang="en-US" altLang="zh-CN" sz="2800" dirty="0">
                <a:latin typeface="Times New Roman" panose="02020603050405020304" pitchFamily="18" charset="0"/>
                <a:sym typeface="Symbol" panose="05050102010706020507" pitchFamily="18" charset="2"/>
              </a:rPr>
              <a:t></a:t>
            </a:r>
            <a:r>
              <a:rPr kumimoji="0" lang="en-US" altLang="zh-CN" sz="2800" i="1" dirty="0">
                <a:latin typeface="Times New Roman" panose="02020603050405020304" pitchFamily="18" charset="0"/>
                <a:sym typeface="Symbol" panose="05050102010706020507" pitchFamily="18" charset="2"/>
              </a:rPr>
              <a:t>R</a:t>
            </a:r>
            <a:r>
              <a:rPr kumimoji="0" lang="en-US" altLang="zh-CN" sz="2800" dirty="0">
                <a:latin typeface="Times New Roman" panose="02020603050405020304" pitchFamily="18" charset="0"/>
                <a:sym typeface="Symbol" panose="05050102010706020507" pitchFamily="18" charset="2"/>
              </a:rPr>
              <a:t></a:t>
            </a:r>
            <a:r>
              <a:rPr kumimoji="0" lang="en-US" altLang="zh-CN" sz="2800" dirty="0">
                <a:latin typeface="Times New Roman" panose="02020603050405020304" pitchFamily="18" charset="0"/>
              </a:rPr>
              <a:t>&lt;&lt;</a:t>
            </a:r>
            <a:r>
              <a:rPr kumimoji="0" lang="en-US" altLang="zh-CN" sz="2800" i="1" dirty="0">
                <a:latin typeface="Times New Roman" panose="02020603050405020304" pitchFamily="18" charset="0"/>
              </a:rPr>
              <a:t>x</a:t>
            </a:r>
            <a:r>
              <a:rPr kumimoji="0" lang="en-US" altLang="zh-CN" sz="2800" baseline="-25000" dirty="0">
                <a:latin typeface="Times New Roman" panose="02020603050405020304" pitchFamily="18" charset="0"/>
              </a:rPr>
              <a:t>2</a:t>
            </a:r>
            <a:r>
              <a:rPr kumimoji="0" lang="en-US" altLang="zh-CN" sz="2800" dirty="0">
                <a:latin typeface="Times New Roman" panose="02020603050405020304" pitchFamily="18" charset="0"/>
              </a:rPr>
              <a:t>,</a:t>
            </a:r>
            <a:r>
              <a:rPr kumimoji="0" lang="en-US" altLang="zh-CN" sz="2800" i="1" dirty="0">
                <a:latin typeface="Times New Roman" panose="02020603050405020304" pitchFamily="18" charset="0"/>
              </a:rPr>
              <a:t>y</a:t>
            </a:r>
            <a:r>
              <a:rPr kumimoji="0" lang="en-US" altLang="zh-CN" sz="2800" baseline="-25000" dirty="0">
                <a:latin typeface="Times New Roman" panose="02020603050405020304" pitchFamily="18" charset="0"/>
              </a:rPr>
              <a:t>2</a:t>
            </a:r>
            <a:r>
              <a:rPr kumimoji="0" lang="en-US" altLang="zh-CN" sz="2800" dirty="0">
                <a:latin typeface="Times New Roman" panose="02020603050405020304" pitchFamily="18" charset="0"/>
              </a:rPr>
              <a:t>&gt;,&lt;</a:t>
            </a:r>
            <a:r>
              <a:rPr kumimoji="0" lang="en-US" altLang="zh-CN" sz="2800" i="1" dirty="0">
                <a:latin typeface="Times New Roman" panose="02020603050405020304" pitchFamily="18" charset="0"/>
              </a:rPr>
              <a:t>x</a:t>
            </a:r>
            <a:r>
              <a:rPr kumimoji="0" lang="en-US" altLang="zh-CN" sz="2800" baseline="-25000" dirty="0">
                <a:latin typeface="Times New Roman" panose="02020603050405020304" pitchFamily="18" charset="0"/>
              </a:rPr>
              <a:t>3</a:t>
            </a:r>
            <a:r>
              <a:rPr kumimoji="0" lang="en-US" altLang="zh-CN" sz="2800" dirty="0">
                <a:latin typeface="Times New Roman" panose="02020603050405020304" pitchFamily="18" charset="0"/>
              </a:rPr>
              <a:t>,</a:t>
            </a:r>
            <a:r>
              <a:rPr kumimoji="0" lang="en-US" altLang="zh-CN" sz="2800" i="1" dirty="0">
                <a:latin typeface="Times New Roman" panose="02020603050405020304" pitchFamily="18" charset="0"/>
              </a:rPr>
              <a:t>y</a:t>
            </a:r>
            <a:r>
              <a:rPr kumimoji="0" lang="en-US" altLang="zh-CN" sz="2800" baseline="-25000" dirty="0">
                <a:latin typeface="Times New Roman" panose="02020603050405020304" pitchFamily="18" charset="0"/>
              </a:rPr>
              <a:t>3</a:t>
            </a:r>
            <a:r>
              <a:rPr kumimoji="0" lang="en-US" altLang="zh-CN" sz="2800" dirty="0">
                <a:latin typeface="Times New Roman" panose="02020603050405020304" pitchFamily="18" charset="0"/>
              </a:rPr>
              <a:t>&gt;&gt;</a:t>
            </a:r>
            <a:r>
              <a:rPr kumimoji="0" lang="en-US" altLang="zh-CN" sz="2800" dirty="0">
                <a:latin typeface="Times New Roman" panose="02020603050405020304" pitchFamily="18" charset="0"/>
                <a:sym typeface="Symbol" panose="05050102010706020507" pitchFamily="18" charset="2"/>
              </a:rPr>
              <a:t></a:t>
            </a:r>
            <a:r>
              <a:rPr kumimoji="0" lang="en-US" altLang="zh-CN" sz="2800" i="1" dirty="0">
                <a:latin typeface="Times New Roman" panose="02020603050405020304" pitchFamily="18" charset="0"/>
                <a:sym typeface="Symbol" panose="05050102010706020507" pitchFamily="18" charset="2"/>
              </a:rPr>
              <a:t>R</a:t>
            </a:r>
            <a:r>
              <a:rPr kumimoji="0" lang="en-US" altLang="zh-CN" sz="2800" dirty="0">
                <a:latin typeface="Times New Roman" panose="02020603050405020304" pitchFamily="18" charset="0"/>
                <a:sym typeface="Symbol" panose="05050102010706020507" pitchFamily="18" charset="2"/>
              </a:rPr>
              <a:t></a:t>
            </a:r>
            <a:r>
              <a:rPr kumimoji="0" lang="en-US" altLang="zh-CN" sz="2800" i="1" dirty="0">
                <a:latin typeface="Times New Roman" panose="02020603050405020304" pitchFamily="18" charset="0"/>
              </a:rPr>
              <a:t> </a:t>
            </a:r>
            <a:r>
              <a:rPr kumimoji="0" lang="en-US" altLang="zh-CN" sz="2800" i="1" dirty="0">
                <a:solidFill>
                  <a:srgbClr val="0070C0"/>
                </a:solidFill>
                <a:latin typeface="Times New Roman" panose="02020603050405020304" pitchFamily="18" charset="0"/>
              </a:rPr>
              <a:t>x</a:t>
            </a:r>
            <a:r>
              <a:rPr kumimoji="0" lang="en-US" altLang="zh-CN" sz="2800" baseline="-25000" dirty="0">
                <a:solidFill>
                  <a:srgbClr val="0070C0"/>
                </a:solidFill>
                <a:latin typeface="Times New Roman" panose="02020603050405020304" pitchFamily="18" charset="0"/>
              </a:rPr>
              <a:t>1</a:t>
            </a:r>
            <a:r>
              <a:rPr kumimoji="0" lang="en-US" altLang="zh-CN" sz="2800" i="1" dirty="0">
                <a:solidFill>
                  <a:srgbClr val="0070C0"/>
                </a:solidFill>
                <a:latin typeface="Times New Roman" panose="02020603050405020304" pitchFamily="18" charset="0"/>
              </a:rPr>
              <a:t>y</a:t>
            </a:r>
            <a:r>
              <a:rPr kumimoji="0" lang="en-US" altLang="zh-CN" sz="2800" baseline="-25000" dirty="0">
                <a:solidFill>
                  <a:srgbClr val="0070C0"/>
                </a:solidFill>
                <a:latin typeface="Times New Roman" panose="02020603050405020304" pitchFamily="18" charset="0"/>
              </a:rPr>
              <a:t>2</a:t>
            </a:r>
            <a:r>
              <a:rPr kumimoji="0" lang="en-US" altLang="zh-CN" sz="2800" dirty="0">
                <a:solidFill>
                  <a:srgbClr val="0070C0"/>
                </a:solidFill>
                <a:latin typeface="Times New Roman" panose="02020603050405020304" pitchFamily="18" charset="0"/>
              </a:rPr>
              <a:t>=</a:t>
            </a:r>
            <a:r>
              <a:rPr kumimoji="0" lang="en-US" altLang="zh-CN" sz="2800" i="1" dirty="0">
                <a:solidFill>
                  <a:srgbClr val="0070C0"/>
                </a:solidFill>
                <a:latin typeface="Times New Roman" panose="02020603050405020304" pitchFamily="18" charset="0"/>
              </a:rPr>
              <a:t>y</a:t>
            </a:r>
            <a:r>
              <a:rPr kumimoji="0" lang="en-US" altLang="zh-CN" sz="2800" baseline="-25000" dirty="0">
                <a:solidFill>
                  <a:srgbClr val="0070C0"/>
                </a:solidFill>
                <a:latin typeface="Times New Roman" panose="02020603050405020304" pitchFamily="18" charset="0"/>
              </a:rPr>
              <a:t>1</a:t>
            </a:r>
            <a:r>
              <a:rPr kumimoji="0" lang="en-US" altLang="zh-CN" sz="2800" i="1" dirty="0">
                <a:solidFill>
                  <a:srgbClr val="0070C0"/>
                </a:solidFill>
                <a:latin typeface="Times New Roman" panose="02020603050405020304" pitchFamily="18" charset="0"/>
              </a:rPr>
              <a:t>x</a:t>
            </a:r>
            <a:r>
              <a:rPr kumimoji="0" lang="en-US" altLang="zh-CN" sz="2800" baseline="-25000" dirty="0">
                <a:solidFill>
                  <a:srgbClr val="0070C0"/>
                </a:solidFill>
                <a:latin typeface="Times New Roman" panose="02020603050405020304" pitchFamily="18" charset="0"/>
              </a:rPr>
              <a:t>2</a:t>
            </a:r>
            <a:r>
              <a:rPr kumimoji="0" lang="en-US" altLang="zh-CN" sz="2800" dirty="0">
                <a:latin typeface="Times New Roman" panose="02020603050405020304" pitchFamily="18" charset="0"/>
                <a:sym typeface="Symbol" panose="05050102010706020507" pitchFamily="18" charset="2"/>
              </a:rPr>
              <a:t></a:t>
            </a:r>
            <a:r>
              <a:rPr kumimoji="0" lang="en-US" altLang="zh-CN" sz="2800" i="1" dirty="0">
                <a:solidFill>
                  <a:srgbClr val="7030A0"/>
                </a:solidFill>
                <a:latin typeface="Times New Roman" panose="02020603050405020304" pitchFamily="18" charset="0"/>
              </a:rPr>
              <a:t>x</a:t>
            </a:r>
            <a:r>
              <a:rPr kumimoji="0" lang="en-US" altLang="zh-CN" sz="2800" baseline="-25000" dirty="0">
                <a:solidFill>
                  <a:srgbClr val="7030A0"/>
                </a:solidFill>
                <a:latin typeface="Times New Roman" panose="02020603050405020304" pitchFamily="18" charset="0"/>
              </a:rPr>
              <a:t>2</a:t>
            </a:r>
            <a:r>
              <a:rPr kumimoji="0" lang="en-US" altLang="zh-CN" sz="2800" i="1" dirty="0">
                <a:solidFill>
                  <a:srgbClr val="7030A0"/>
                </a:solidFill>
                <a:latin typeface="Times New Roman" panose="02020603050405020304" pitchFamily="18" charset="0"/>
              </a:rPr>
              <a:t>y</a:t>
            </a:r>
            <a:r>
              <a:rPr kumimoji="0" lang="en-US" altLang="zh-CN" sz="2800" baseline="-25000" dirty="0">
                <a:solidFill>
                  <a:srgbClr val="7030A0"/>
                </a:solidFill>
                <a:latin typeface="Times New Roman" panose="02020603050405020304" pitchFamily="18" charset="0"/>
              </a:rPr>
              <a:t>3</a:t>
            </a:r>
            <a:r>
              <a:rPr kumimoji="0" lang="en-US" altLang="zh-CN" sz="2800" dirty="0">
                <a:solidFill>
                  <a:srgbClr val="7030A0"/>
                </a:solidFill>
                <a:latin typeface="Times New Roman" panose="02020603050405020304" pitchFamily="18" charset="0"/>
              </a:rPr>
              <a:t>=</a:t>
            </a:r>
            <a:r>
              <a:rPr kumimoji="0" lang="en-US" altLang="zh-CN" sz="2800" i="1" dirty="0">
                <a:solidFill>
                  <a:srgbClr val="7030A0"/>
                </a:solidFill>
                <a:latin typeface="Times New Roman" panose="02020603050405020304" pitchFamily="18" charset="0"/>
              </a:rPr>
              <a:t>y</a:t>
            </a:r>
            <a:r>
              <a:rPr kumimoji="0" lang="en-US" altLang="zh-CN" sz="2800" baseline="-25000" dirty="0">
                <a:solidFill>
                  <a:srgbClr val="7030A0"/>
                </a:solidFill>
                <a:latin typeface="Times New Roman" panose="02020603050405020304" pitchFamily="18" charset="0"/>
              </a:rPr>
              <a:t>2</a:t>
            </a:r>
            <a:r>
              <a:rPr kumimoji="0" lang="en-US" altLang="zh-CN" sz="2800" i="1" dirty="0">
                <a:solidFill>
                  <a:srgbClr val="7030A0"/>
                </a:solidFill>
                <a:latin typeface="Times New Roman" panose="02020603050405020304" pitchFamily="18" charset="0"/>
              </a:rPr>
              <a:t>x</a:t>
            </a:r>
            <a:r>
              <a:rPr kumimoji="0" lang="en-US" altLang="zh-CN" sz="2800" baseline="-25000" dirty="0">
                <a:solidFill>
                  <a:srgbClr val="7030A0"/>
                </a:solidFill>
                <a:latin typeface="Times New Roman" panose="02020603050405020304" pitchFamily="18" charset="0"/>
              </a:rPr>
              <a:t>3</a:t>
            </a:r>
          </a:p>
          <a:p>
            <a:pPr eaLnBrk="1" hangingPunct="1">
              <a:spcBef>
                <a:spcPts val="600"/>
              </a:spcBef>
              <a:buNone/>
              <a:defRPr/>
            </a:pPr>
            <a:r>
              <a:rPr kumimoji="0" lang="en-US" altLang="zh-CN" sz="2800" dirty="0">
                <a:latin typeface="Times New Roman" panose="02020603050405020304" pitchFamily="18" charset="0"/>
                <a:sym typeface="Symbol" panose="05050102010706020507" pitchFamily="18" charset="2"/>
              </a:rPr>
              <a:t>  </a:t>
            </a:r>
            <a:r>
              <a:rPr kumimoji="0" lang="en-US" altLang="zh-CN" sz="2800" i="1" dirty="0">
                <a:solidFill>
                  <a:srgbClr val="7030A0"/>
                </a:solidFill>
                <a:latin typeface="Times New Roman" panose="02020603050405020304" pitchFamily="18" charset="0"/>
              </a:rPr>
              <a:t>x</a:t>
            </a:r>
            <a:r>
              <a:rPr kumimoji="0" lang="en-US" altLang="zh-CN" sz="2800" baseline="-25000" dirty="0">
                <a:solidFill>
                  <a:srgbClr val="7030A0"/>
                </a:solidFill>
                <a:latin typeface="Times New Roman" panose="02020603050405020304" pitchFamily="18" charset="0"/>
              </a:rPr>
              <a:t>1</a:t>
            </a:r>
            <a:r>
              <a:rPr kumimoji="0" lang="en-US" altLang="zh-CN" sz="2800" i="1" dirty="0">
                <a:solidFill>
                  <a:srgbClr val="0070C0"/>
                </a:solidFill>
                <a:latin typeface="Times New Roman" panose="02020603050405020304" pitchFamily="18" charset="0"/>
              </a:rPr>
              <a:t>y</a:t>
            </a:r>
            <a:r>
              <a:rPr kumimoji="0" lang="en-US" altLang="zh-CN" sz="2800" baseline="-25000" dirty="0">
                <a:solidFill>
                  <a:srgbClr val="0070C0"/>
                </a:solidFill>
                <a:latin typeface="Times New Roman" panose="02020603050405020304" pitchFamily="18" charset="0"/>
              </a:rPr>
              <a:t>2</a:t>
            </a:r>
            <a:r>
              <a:rPr kumimoji="0" lang="en-US" altLang="zh-CN" sz="2800" i="1" dirty="0">
                <a:solidFill>
                  <a:srgbClr val="0070C0"/>
                </a:solidFill>
                <a:latin typeface="Times New Roman" panose="02020603050405020304" pitchFamily="18" charset="0"/>
              </a:rPr>
              <a:t>x</a:t>
            </a:r>
            <a:r>
              <a:rPr kumimoji="0" lang="en-US" altLang="zh-CN" sz="2800" baseline="-25000" dirty="0">
                <a:solidFill>
                  <a:srgbClr val="0070C0"/>
                </a:solidFill>
                <a:latin typeface="Times New Roman" panose="02020603050405020304" pitchFamily="18" charset="0"/>
              </a:rPr>
              <a:t>2</a:t>
            </a:r>
            <a:r>
              <a:rPr kumimoji="0" lang="en-US" altLang="zh-CN" sz="2800" i="1" dirty="0">
                <a:solidFill>
                  <a:srgbClr val="7030A0"/>
                </a:solidFill>
                <a:latin typeface="Times New Roman" panose="02020603050405020304" pitchFamily="18" charset="0"/>
              </a:rPr>
              <a:t>y</a:t>
            </a:r>
            <a:r>
              <a:rPr kumimoji="0" lang="en-US" altLang="zh-CN" sz="2800" baseline="-25000" dirty="0">
                <a:solidFill>
                  <a:srgbClr val="7030A0"/>
                </a:solidFill>
                <a:latin typeface="Times New Roman" panose="02020603050405020304" pitchFamily="18" charset="0"/>
              </a:rPr>
              <a:t>3</a:t>
            </a:r>
            <a:r>
              <a:rPr kumimoji="0" lang="en-US" altLang="zh-CN" sz="2800" dirty="0">
                <a:solidFill>
                  <a:srgbClr val="7030A0"/>
                </a:solidFill>
                <a:latin typeface="Times New Roman" panose="02020603050405020304" pitchFamily="18" charset="0"/>
              </a:rPr>
              <a:t>=</a:t>
            </a:r>
            <a:r>
              <a:rPr kumimoji="0" lang="en-US" altLang="zh-CN" sz="2800" i="1" dirty="0">
                <a:solidFill>
                  <a:srgbClr val="7030A0"/>
                </a:solidFill>
                <a:latin typeface="Times New Roman" panose="02020603050405020304" pitchFamily="18" charset="0"/>
              </a:rPr>
              <a:t>y</a:t>
            </a:r>
            <a:r>
              <a:rPr kumimoji="0" lang="en-US" altLang="zh-CN" sz="2800" baseline="-25000" dirty="0">
                <a:solidFill>
                  <a:srgbClr val="7030A0"/>
                </a:solidFill>
                <a:latin typeface="Times New Roman" panose="02020603050405020304" pitchFamily="18" charset="0"/>
              </a:rPr>
              <a:t>1</a:t>
            </a:r>
            <a:r>
              <a:rPr kumimoji="0" lang="en-US" altLang="zh-CN" sz="2800" i="1" dirty="0">
                <a:solidFill>
                  <a:srgbClr val="0070C0"/>
                </a:solidFill>
                <a:latin typeface="Times New Roman" panose="02020603050405020304" pitchFamily="18" charset="0"/>
              </a:rPr>
              <a:t>x</a:t>
            </a:r>
            <a:r>
              <a:rPr kumimoji="0" lang="en-US" altLang="zh-CN" sz="2800" baseline="-25000" dirty="0">
                <a:solidFill>
                  <a:srgbClr val="0070C0"/>
                </a:solidFill>
                <a:latin typeface="Times New Roman" panose="02020603050405020304" pitchFamily="18" charset="0"/>
              </a:rPr>
              <a:t>2</a:t>
            </a:r>
            <a:r>
              <a:rPr kumimoji="0" lang="en-US" altLang="zh-CN" sz="2800" i="1" dirty="0">
                <a:solidFill>
                  <a:srgbClr val="0070C0"/>
                </a:solidFill>
                <a:latin typeface="Times New Roman" panose="02020603050405020304" pitchFamily="18" charset="0"/>
              </a:rPr>
              <a:t>y</a:t>
            </a:r>
            <a:r>
              <a:rPr kumimoji="0" lang="en-US" altLang="zh-CN" sz="2800" baseline="-25000" dirty="0">
                <a:solidFill>
                  <a:srgbClr val="0070C0"/>
                </a:solidFill>
                <a:latin typeface="Times New Roman" panose="02020603050405020304" pitchFamily="18" charset="0"/>
              </a:rPr>
              <a:t>2</a:t>
            </a:r>
            <a:r>
              <a:rPr kumimoji="0" lang="en-US" altLang="zh-CN" sz="2800" i="1" dirty="0">
                <a:solidFill>
                  <a:srgbClr val="7030A0"/>
                </a:solidFill>
                <a:latin typeface="Times New Roman" panose="02020603050405020304" pitchFamily="18" charset="0"/>
              </a:rPr>
              <a:t>x</a:t>
            </a:r>
            <a:r>
              <a:rPr kumimoji="0" lang="en-US" altLang="zh-CN" sz="2800" baseline="-25000" dirty="0">
                <a:solidFill>
                  <a:srgbClr val="7030A0"/>
                </a:solidFill>
                <a:latin typeface="Times New Roman" panose="02020603050405020304" pitchFamily="18" charset="0"/>
              </a:rPr>
              <a:t>3</a:t>
            </a:r>
            <a:r>
              <a:rPr kumimoji="0" lang="en-US" altLang="zh-CN" sz="2800" dirty="0">
                <a:latin typeface="Times New Roman" panose="02020603050405020304" pitchFamily="18" charset="0"/>
                <a:sym typeface="Symbol" panose="05050102010706020507" pitchFamily="18" charset="2"/>
              </a:rPr>
              <a:t></a:t>
            </a:r>
            <a:r>
              <a:rPr kumimoji="0" lang="en-US" altLang="zh-CN" sz="2800" i="1" dirty="0">
                <a:latin typeface="Times New Roman" panose="02020603050405020304" pitchFamily="18" charset="0"/>
              </a:rPr>
              <a:t>x</a:t>
            </a:r>
            <a:r>
              <a:rPr kumimoji="0" lang="en-US" altLang="zh-CN" sz="2800" baseline="-25000" dirty="0">
                <a:latin typeface="Times New Roman" panose="02020603050405020304" pitchFamily="18" charset="0"/>
              </a:rPr>
              <a:t>1</a:t>
            </a:r>
            <a:r>
              <a:rPr kumimoji="0" lang="en-US" altLang="zh-CN" sz="2800" i="1" dirty="0">
                <a:latin typeface="Times New Roman" panose="02020603050405020304" pitchFamily="18" charset="0"/>
              </a:rPr>
              <a:t>y</a:t>
            </a:r>
            <a:r>
              <a:rPr kumimoji="0" lang="en-US" altLang="zh-CN" sz="2800" baseline="-25000" dirty="0">
                <a:latin typeface="Times New Roman" panose="02020603050405020304" pitchFamily="18" charset="0"/>
              </a:rPr>
              <a:t>3</a:t>
            </a:r>
            <a:r>
              <a:rPr kumimoji="0" lang="en-US" altLang="zh-CN" sz="2800" dirty="0">
                <a:latin typeface="Times New Roman" panose="02020603050405020304" pitchFamily="18" charset="0"/>
              </a:rPr>
              <a:t>=</a:t>
            </a:r>
            <a:r>
              <a:rPr kumimoji="0" lang="en-US" altLang="zh-CN" sz="2800" i="1" dirty="0">
                <a:latin typeface="Times New Roman" panose="02020603050405020304" pitchFamily="18" charset="0"/>
              </a:rPr>
              <a:t>y</a:t>
            </a:r>
            <a:r>
              <a:rPr kumimoji="0" lang="en-US" altLang="zh-CN" sz="2800" baseline="-25000" dirty="0">
                <a:latin typeface="Times New Roman" panose="02020603050405020304" pitchFamily="18" charset="0"/>
              </a:rPr>
              <a:t>1</a:t>
            </a:r>
            <a:r>
              <a:rPr kumimoji="0" lang="en-US" altLang="zh-CN" sz="2800" i="1" dirty="0">
                <a:latin typeface="Times New Roman" panose="02020603050405020304" pitchFamily="18" charset="0"/>
              </a:rPr>
              <a:t>x</a:t>
            </a:r>
            <a:r>
              <a:rPr kumimoji="0" lang="en-US" altLang="zh-CN" sz="2800" baseline="-25000" dirty="0">
                <a:latin typeface="Times New Roman" panose="02020603050405020304" pitchFamily="18" charset="0"/>
              </a:rPr>
              <a:t>3</a:t>
            </a:r>
            <a:r>
              <a:rPr kumimoji="0" lang="en-US" altLang="zh-CN" sz="2800" dirty="0">
                <a:latin typeface="Times New Roman" panose="02020603050405020304" pitchFamily="18" charset="0"/>
                <a:sym typeface="Symbol" panose="05050102010706020507" pitchFamily="18" charset="2"/>
              </a:rPr>
              <a:t> </a:t>
            </a:r>
            <a:r>
              <a:rPr kumimoji="0" lang="en-US" altLang="zh-CN" sz="2800" dirty="0">
                <a:latin typeface="Times New Roman" panose="02020603050405020304" pitchFamily="18" charset="0"/>
              </a:rPr>
              <a:t>&lt;&lt;</a:t>
            </a:r>
            <a:r>
              <a:rPr kumimoji="0" lang="en-US" altLang="zh-CN" sz="2800" i="1" dirty="0">
                <a:latin typeface="Times New Roman" panose="02020603050405020304" pitchFamily="18" charset="0"/>
              </a:rPr>
              <a:t>x</a:t>
            </a:r>
            <a:r>
              <a:rPr kumimoji="0" lang="en-US" altLang="zh-CN" sz="2800" baseline="-25000" dirty="0">
                <a:latin typeface="Times New Roman" panose="02020603050405020304" pitchFamily="18" charset="0"/>
              </a:rPr>
              <a:t>1</a:t>
            </a:r>
            <a:r>
              <a:rPr kumimoji="0" lang="en-US" altLang="zh-CN" sz="2800" dirty="0">
                <a:latin typeface="Times New Roman" panose="02020603050405020304" pitchFamily="18" charset="0"/>
              </a:rPr>
              <a:t>,</a:t>
            </a:r>
            <a:r>
              <a:rPr kumimoji="0" lang="en-US" altLang="zh-CN" sz="2800" i="1" dirty="0">
                <a:latin typeface="Times New Roman" panose="02020603050405020304" pitchFamily="18" charset="0"/>
              </a:rPr>
              <a:t>y</a:t>
            </a:r>
            <a:r>
              <a:rPr kumimoji="0" lang="en-US" altLang="zh-CN" sz="2800" baseline="-25000" dirty="0">
                <a:latin typeface="Times New Roman" panose="02020603050405020304" pitchFamily="18" charset="0"/>
              </a:rPr>
              <a:t>1</a:t>
            </a:r>
            <a:r>
              <a:rPr kumimoji="0" lang="en-US" altLang="zh-CN" sz="2800" dirty="0">
                <a:latin typeface="Times New Roman" panose="02020603050405020304" pitchFamily="18" charset="0"/>
              </a:rPr>
              <a:t>&gt;,&lt;</a:t>
            </a:r>
            <a:r>
              <a:rPr kumimoji="0" lang="en-US" altLang="zh-CN" sz="2800" i="1" dirty="0">
                <a:latin typeface="Times New Roman" panose="02020603050405020304" pitchFamily="18" charset="0"/>
              </a:rPr>
              <a:t>x</a:t>
            </a:r>
            <a:r>
              <a:rPr kumimoji="0" lang="en-US" altLang="zh-CN" sz="2800" baseline="-25000" dirty="0">
                <a:latin typeface="Times New Roman" panose="02020603050405020304" pitchFamily="18" charset="0"/>
              </a:rPr>
              <a:t>3</a:t>
            </a:r>
            <a:r>
              <a:rPr kumimoji="0" lang="en-US" altLang="zh-CN" sz="2800" dirty="0">
                <a:latin typeface="Times New Roman" panose="02020603050405020304" pitchFamily="18" charset="0"/>
              </a:rPr>
              <a:t>,</a:t>
            </a:r>
            <a:r>
              <a:rPr kumimoji="0" lang="en-US" altLang="zh-CN" sz="2800" i="1" dirty="0">
                <a:latin typeface="Times New Roman" panose="02020603050405020304" pitchFamily="18" charset="0"/>
              </a:rPr>
              <a:t>y</a:t>
            </a:r>
            <a:r>
              <a:rPr kumimoji="0" lang="en-US" altLang="zh-CN" sz="2800" baseline="-25000" dirty="0">
                <a:latin typeface="Times New Roman" panose="02020603050405020304" pitchFamily="18" charset="0"/>
              </a:rPr>
              <a:t>3</a:t>
            </a:r>
            <a:r>
              <a:rPr kumimoji="0" lang="en-US" altLang="zh-CN" sz="2800" dirty="0">
                <a:latin typeface="Times New Roman" panose="02020603050405020304" pitchFamily="18" charset="0"/>
              </a:rPr>
              <a:t>&gt;&gt;</a:t>
            </a:r>
            <a:r>
              <a:rPr kumimoji="0" lang="en-US" altLang="zh-CN" sz="2800" dirty="0">
                <a:latin typeface="Times New Roman" panose="02020603050405020304" pitchFamily="18" charset="0"/>
                <a:sym typeface="Symbol" panose="05050102010706020507" pitchFamily="18" charset="2"/>
              </a:rPr>
              <a:t></a:t>
            </a:r>
            <a:r>
              <a:rPr kumimoji="0" lang="en-US" altLang="zh-CN" sz="2800" i="1" dirty="0">
                <a:latin typeface="Times New Roman" panose="02020603050405020304" pitchFamily="18" charset="0"/>
                <a:sym typeface="Symbol" panose="05050102010706020507" pitchFamily="18" charset="2"/>
              </a:rPr>
              <a:t>R  </a:t>
            </a:r>
            <a:r>
              <a:rPr kumimoji="0" lang="en-US" altLang="zh-CN" sz="2800" dirty="0">
                <a:latin typeface="Times New Roman" panose="02020603050405020304" pitchFamily="18" charset="0"/>
                <a:sym typeface="Symbol" panose="05050102010706020507" pitchFamily="18" charset="2"/>
              </a:rPr>
              <a:t></a:t>
            </a:r>
            <a:r>
              <a:rPr kumimoji="0" lang="en-US" altLang="zh-CN" sz="2800" b="1" i="1" dirty="0">
                <a:solidFill>
                  <a:srgbClr val="0070C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R</a:t>
            </a:r>
            <a:r>
              <a:rPr kumimoji="0" lang="en-US" altLang="zh-CN" sz="2800" b="1" dirty="0">
                <a:solidFill>
                  <a:srgbClr val="0070C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is transitive</a:t>
            </a:r>
          </a:p>
          <a:p>
            <a:pPr eaLnBrk="1" hangingPunct="1">
              <a:spcBef>
                <a:spcPct val="50000"/>
              </a:spcBef>
              <a:buFontTx/>
              <a:buNone/>
              <a:defRPr/>
            </a:pPr>
            <a:r>
              <a:rPr kumimoji="0" lang="en-US" altLang="zh-CN" sz="2800" i="1" dirty="0">
                <a:latin typeface="Times New Roman" panose="02020603050405020304" pitchFamily="18" charset="0"/>
                <a:sym typeface="Symbol" panose="05050102010706020507" pitchFamily="18" charset="2"/>
              </a:rPr>
              <a:t>R</a:t>
            </a:r>
            <a:r>
              <a:rPr kumimoji="0" lang="en-US" altLang="zh-CN" sz="2800" dirty="0">
                <a:latin typeface="Times New Roman" panose="02020603050405020304" pitchFamily="18" charset="0"/>
                <a:sym typeface="Symbol" panose="05050102010706020507" pitchFamily="18" charset="2"/>
              </a:rPr>
              <a:t> is an equivalence relation</a:t>
            </a:r>
            <a:endParaRPr kumimoji="0" lang="zh-CN" altLang="en-US" sz="2800" dirty="0">
              <a:latin typeface="Times New Roman" panose="02020603050405020304" pitchFamily="18" charset="0"/>
            </a:endParaRPr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805502E4-0E2A-0369-F7BC-3DC413FB52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6364" y="3025140"/>
            <a:ext cx="1841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kumimoji="0" lang="zh-CN" altLang="en-US" sz="2400" b="1">
              <a:latin typeface="Times New Roman" panose="02020603050405020304" pitchFamily="18" charset="0"/>
            </a:endParaRPr>
          </a:p>
        </p:txBody>
      </p:sp>
      <p:sp>
        <p:nvSpPr>
          <p:cNvPr id="17" name="Rectangle 13">
            <a:extLst>
              <a:ext uri="{FF2B5EF4-FFF2-40B4-BE49-F238E27FC236}">
                <a16:creationId xmlns:a16="http://schemas.microsoft.com/office/drawing/2014/main" id="{71E60095-9ABD-4D9D-7D85-0406F8E334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6364" y="2939415"/>
            <a:ext cx="1841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kumimoji="0" lang="zh-CN" altLang="en-US" sz="2400" b="1">
              <a:latin typeface="Times New Roman" panose="02020603050405020304" pitchFamily="18" charset="0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FE5ADF34-95E2-F81D-2A9D-6BBA2E3C135A}"/>
              </a:ext>
            </a:extLst>
          </p:cNvPr>
          <p:cNvSpPr/>
          <p:nvPr/>
        </p:nvSpPr>
        <p:spPr>
          <a:xfrm>
            <a:off x="0" y="1037509"/>
            <a:ext cx="1689098" cy="2388603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/>
          </a:bodyPr>
          <a:lstStyle/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FF00"/>
                </a:solidFill>
                <a:cs typeface="+mn-ea"/>
                <a:sym typeface="+mn-lt"/>
              </a:rPr>
              <a:t>特殊关系</a:t>
            </a: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集合的划分和覆盖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u="sng" dirty="0">
                <a:solidFill>
                  <a:schemeClr val="bg1"/>
                </a:solidFill>
                <a:cs typeface="+mn-ea"/>
                <a:sym typeface="+mn-lt"/>
              </a:rPr>
              <a:t>等价关系</a:t>
            </a:r>
            <a:endParaRPr lang="en-US" altLang="zh-CN" u="sng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相容关系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43314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4">
            <a:extLst>
              <a:ext uri="{FF2B5EF4-FFF2-40B4-BE49-F238E27FC236}">
                <a16:creationId xmlns:a16="http://schemas.microsoft.com/office/drawing/2014/main" id="{3CD5A73F-81C9-4328-AC1B-5D8078E0F5D1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332414" y="5414174"/>
            <a:ext cx="1527175" cy="273302"/>
            <a:chOff x="2062" y="3556"/>
            <a:chExt cx="1749" cy="313"/>
          </a:xfrm>
        </p:grpSpPr>
        <p:sp>
          <p:nvSpPr>
            <p:cNvPr id="5" name="Freeform 45">
              <a:extLst>
                <a:ext uri="{FF2B5EF4-FFF2-40B4-BE49-F238E27FC236}">
                  <a16:creationId xmlns:a16="http://schemas.microsoft.com/office/drawing/2014/main" id="{B4209274-CEDA-4CF1-95C3-DAF16154AD7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62" y="3562"/>
              <a:ext cx="252" cy="301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" name="Freeform 46">
              <a:extLst>
                <a:ext uri="{FF2B5EF4-FFF2-40B4-BE49-F238E27FC236}">
                  <a16:creationId xmlns:a16="http://schemas.microsoft.com/office/drawing/2014/main" id="{E7090F7D-6EFE-4388-9C68-8BEE6A2DF62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43" y="3562"/>
              <a:ext cx="251" cy="301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" name="Freeform 47">
              <a:extLst>
                <a:ext uri="{FF2B5EF4-FFF2-40B4-BE49-F238E27FC236}">
                  <a16:creationId xmlns:a16="http://schemas.microsoft.com/office/drawing/2014/main" id="{DF03B5F7-56EA-4275-AAC8-5CDA5425E29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20" y="3570"/>
              <a:ext cx="252" cy="299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" name="Freeform 48">
              <a:extLst>
                <a:ext uri="{FF2B5EF4-FFF2-40B4-BE49-F238E27FC236}">
                  <a16:creationId xmlns:a16="http://schemas.microsoft.com/office/drawing/2014/main" id="{4DAD4D92-E8FE-46ED-BE2E-B6408E7DD2D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98" y="3570"/>
              <a:ext cx="251" cy="299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C1E9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Freeform 49">
              <a:extLst>
                <a:ext uri="{FF2B5EF4-FFF2-40B4-BE49-F238E27FC236}">
                  <a16:creationId xmlns:a16="http://schemas.microsoft.com/office/drawing/2014/main" id="{8FFDF5C7-EFCE-474A-8590-6E835951CBA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59" y="3556"/>
              <a:ext cx="252" cy="299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D53B8655-7C44-44E1-8CA6-0B5A3E216FCF}"/>
              </a:ext>
            </a:extLst>
          </p:cNvPr>
          <p:cNvSpPr txBox="1"/>
          <p:nvPr/>
        </p:nvSpPr>
        <p:spPr>
          <a:xfrm>
            <a:off x="-22297" y="2252192"/>
            <a:ext cx="12192000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Chapter 4 Binary Relation</a:t>
            </a:r>
          </a:p>
          <a:p>
            <a:pPr algn="ctr"/>
            <a:endParaRPr lang="en-US" altLang="zh-CN" sz="4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  <a:p>
            <a:pPr algn="ctr"/>
            <a:r>
              <a:rPr lang="en-US" altLang="zh-CN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4.7 Specific relations</a:t>
            </a:r>
          </a:p>
          <a:p>
            <a:pPr algn="ctr"/>
            <a:r>
              <a:rPr lang="en-US" altLang="zh-CN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The relation of compatibility</a:t>
            </a:r>
          </a:p>
        </p:txBody>
      </p:sp>
    </p:spTree>
    <p:extLst>
      <p:ext uri="{BB962C8B-B14F-4D97-AF65-F5344CB8AC3E}">
        <p14:creationId xmlns:p14="http://schemas.microsoft.com/office/powerpoint/2010/main" val="3918001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500"/>
    </mc:Choice>
    <mc:Fallback xmlns="">
      <p:transition spd="slow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423AEC-297D-4AC6-937F-565891408581}"/>
              </a:ext>
            </a:extLst>
          </p:cNvPr>
          <p:cNvSpPr txBox="1"/>
          <p:nvPr/>
        </p:nvSpPr>
        <p:spPr>
          <a:xfrm>
            <a:off x="1756364" y="97006"/>
            <a:ext cx="1031566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en-US" altLang="zh-CN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cs typeface="+mn-ea"/>
                <a:sym typeface="+mn-lt"/>
              </a:rPr>
              <a:t>3. R</a:t>
            </a:r>
            <a:r>
              <a:rPr lang="en-US" altLang="zh-CN" sz="4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elation of Compatibility </a:t>
            </a:r>
            <a:r>
              <a:rPr kumimoji="0" lang="en-US" altLang="zh-CN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cs typeface="+mn-ea"/>
                <a:sym typeface="+mn-lt"/>
              </a:rPr>
              <a:t>(</a:t>
            </a:r>
            <a:r>
              <a:rPr kumimoji="0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cs typeface="+mn-ea"/>
                <a:sym typeface="+mn-lt"/>
              </a:rPr>
              <a:t>相容关系</a:t>
            </a:r>
            <a:r>
              <a:rPr kumimoji="0" lang="en-US" altLang="zh-CN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cs typeface="+mn-ea"/>
                <a:sym typeface="+mn-lt"/>
              </a:rPr>
              <a:t>)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65459A86-2236-4247-9311-D46EC9F8D18D}"/>
              </a:ext>
            </a:extLst>
          </p:cNvPr>
          <p:cNvGrpSpPr/>
          <p:nvPr/>
        </p:nvGrpSpPr>
        <p:grpSpPr>
          <a:xfrm>
            <a:off x="119973" y="397477"/>
            <a:ext cx="1449151" cy="180724"/>
            <a:chOff x="5392832" y="1016000"/>
            <a:chExt cx="1449150" cy="180724"/>
          </a:xfrm>
        </p:grpSpPr>
        <p:sp>
          <p:nvSpPr>
            <p:cNvPr id="7" name="Freeform 45">
              <a:extLst>
                <a:ext uri="{FF2B5EF4-FFF2-40B4-BE49-F238E27FC236}">
                  <a16:creationId xmlns:a16="http://schemas.microsoft.com/office/drawing/2014/main" id="{79F5C682-BDEF-4D53-B481-CCF2EF60A4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8" name="Freeform 46">
              <a:extLst>
                <a:ext uri="{FF2B5EF4-FFF2-40B4-BE49-F238E27FC236}">
                  <a16:creationId xmlns:a16="http://schemas.microsoft.com/office/drawing/2014/main" id="{34E012F1-3888-4574-B83C-160D877B5C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9" name="Freeform 47">
              <a:extLst>
                <a:ext uri="{FF2B5EF4-FFF2-40B4-BE49-F238E27FC236}">
                  <a16:creationId xmlns:a16="http://schemas.microsoft.com/office/drawing/2014/main" id="{92C0B701-D754-4A82-AB31-4E35C971D1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10" name="Freeform 48">
              <a:extLst>
                <a:ext uri="{FF2B5EF4-FFF2-40B4-BE49-F238E27FC236}">
                  <a16:creationId xmlns:a16="http://schemas.microsoft.com/office/drawing/2014/main" id="{60F2428E-B4AC-403A-9F72-86667F8576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11" name="Freeform 49">
              <a:extLst>
                <a:ext uri="{FF2B5EF4-FFF2-40B4-BE49-F238E27FC236}">
                  <a16:creationId xmlns:a16="http://schemas.microsoft.com/office/drawing/2014/main" id="{0C987953-0EFA-465A-B7F9-C0CF22995A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</p:grpSp>
      <p:sp>
        <p:nvSpPr>
          <p:cNvPr id="12" name="灯片编号占位符 1">
            <a:extLst>
              <a:ext uri="{FF2B5EF4-FFF2-40B4-BE49-F238E27FC236}">
                <a16:creationId xmlns:a16="http://schemas.microsoft.com/office/drawing/2014/main" id="{5AEBC6C7-6925-4C9A-B360-18D57EB16C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38416" y="6492875"/>
            <a:ext cx="498022" cy="365125"/>
          </a:xfrm>
        </p:spPr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97B5860-9389-40BC-8CED-DD2AAB23A1E9}" type="slidenum">
              <a:rPr kumimoji="0" lang="zh-CN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Arial Unicode MS" panose="020B0604020202020204" pitchFamily="34" charset="-122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ea typeface="Arial Unicode MS" panose="020B0604020202020204" pitchFamily="34" charset="-122"/>
            </a:endParaRPr>
          </a:p>
        </p:txBody>
      </p:sp>
      <p:sp>
        <p:nvSpPr>
          <p:cNvPr id="13" name="Text Box 5">
            <a:extLst>
              <a:ext uri="{FF2B5EF4-FFF2-40B4-BE49-F238E27FC236}">
                <a16:creationId xmlns:a16="http://schemas.microsoft.com/office/drawing/2014/main" id="{C93422EC-0793-2ED8-C61D-BCD6629B05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6363" y="1109474"/>
            <a:ext cx="10315663" cy="1815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Franklin Gothic Demi" panose="020B07030201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Franklin Gothic Demi" panose="020B07030201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Franklin Gothic Demi" panose="020B07030201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2800" b="1" dirty="0">
                <a:solidFill>
                  <a:srgbClr val="FF0000"/>
                </a:solidFill>
                <a:latin typeface="+mn-lt"/>
                <a:ea typeface="宋体" panose="02010600030101010101" pitchFamily="2" charset="-122"/>
              </a:rPr>
              <a:t>Definition</a:t>
            </a:r>
            <a:r>
              <a:rPr lang="zh-CN" altLang="en-US" sz="2800" b="1" dirty="0">
                <a:solidFill>
                  <a:srgbClr val="FF0000"/>
                </a:solidFill>
                <a:latin typeface="+mn-lt"/>
                <a:ea typeface="宋体" panose="02010600030101010101" pitchFamily="2" charset="-122"/>
              </a:rPr>
              <a:t>： </a:t>
            </a:r>
            <a:r>
              <a:rPr lang="en-US" altLang="zh-CN" sz="2800" b="1" dirty="0">
                <a:latin typeface="+mn-lt"/>
                <a:ea typeface="宋体" panose="02010600030101010101" pitchFamily="2" charset="-122"/>
              </a:rPr>
              <a:t>Given the binary relation </a:t>
            </a:r>
            <a:r>
              <a:rPr lang="en-US" altLang="zh-CN" sz="2800" b="1" i="1" dirty="0">
                <a:latin typeface="+mn-lt"/>
                <a:ea typeface="宋体" panose="02010600030101010101" pitchFamily="2" charset="-122"/>
              </a:rPr>
              <a:t>R</a:t>
            </a:r>
            <a:r>
              <a:rPr lang="en-US" altLang="zh-CN" sz="2800" b="1" dirty="0">
                <a:latin typeface="+mn-lt"/>
                <a:ea typeface="宋体" panose="02010600030101010101" pitchFamily="2" charset="-122"/>
              </a:rPr>
              <a:t> in the set </a:t>
            </a:r>
            <a:r>
              <a:rPr lang="en-US" altLang="zh-CN" sz="2800" b="1" i="1" dirty="0">
                <a:latin typeface="+mn-lt"/>
                <a:ea typeface="宋体" panose="02010600030101010101" pitchFamily="2" charset="-122"/>
              </a:rPr>
              <a:t>X</a:t>
            </a:r>
            <a:r>
              <a:rPr lang="en-US" altLang="zh-CN" sz="2800" b="1" dirty="0">
                <a:latin typeface="+mn-lt"/>
                <a:ea typeface="宋体" panose="02010600030101010101" pitchFamily="2" charset="-122"/>
              </a:rPr>
              <a:t>, if </a:t>
            </a:r>
            <a:r>
              <a:rPr lang="en-US" altLang="zh-CN" sz="2800" b="1" i="1" dirty="0">
                <a:latin typeface="+mn-lt"/>
                <a:ea typeface="宋体" panose="02010600030101010101" pitchFamily="2" charset="-122"/>
              </a:rPr>
              <a:t>R</a:t>
            </a:r>
            <a:r>
              <a:rPr lang="en-US" altLang="zh-CN" sz="2800" b="1" dirty="0">
                <a:latin typeface="+mn-lt"/>
                <a:ea typeface="宋体" panose="02010600030101010101" pitchFamily="2" charset="-122"/>
              </a:rPr>
              <a:t> is </a:t>
            </a:r>
            <a:r>
              <a:rPr lang="en-US" altLang="zh-CN" sz="2800" b="1" dirty="0">
                <a:solidFill>
                  <a:srgbClr val="0070C0"/>
                </a:solidFill>
                <a:latin typeface="+mn-lt"/>
                <a:ea typeface="宋体" panose="02010600030101010101" pitchFamily="2" charset="-122"/>
              </a:rPr>
              <a:t>reflexive </a:t>
            </a:r>
            <a:r>
              <a:rPr lang="en-US" altLang="zh-CN" sz="2800" b="1" dirty="0">
                <a:latin typeface="+mn-lt"/>
                <a:ea typeface="宋体" panose="02010600030101010101" pitchFamily="2" charset="-122"/>
              </a:rPr>
              <a:t>and </a:t>
            </a:r>
            <a:r>
              <a:rPr lang="en-US" altLang="zh-CN" sz="2800" b="1" dirty="0">
                <a:solidFill>
                  <a:srgbClr val="0070C0"/>
                </a:solidFill>
                <a:latin typeface="+mn-lt"/>
                <a:ea typeface="宋体" panose="02010600030101010101" pitchFamily="2" charset="-122"/>
              </a:rPr>
              <a:t>symmetric</a:t>
            </a:r>
            <a:r>
              <a:rPr lang="en-US" altLang="zh-CN" sz="2800" b="1" dirty="0">
                <a:latin typeface="+mn-lt"/>
                <a:ea typeface="宋体" panose="02010600030101010101" pitchFamily="2" charset="-122"/>
              </a:rPr>
              <a:t>, then</a:t>
            </a:r>
            <a:r>
              <a:rPr lang="en-US" altLang="zh-CN" sz="2800" b="1" i="1" dirty="0">
                <a:latin typeface="+mn-lt"/>
                <a:ea typeface="宋体" panose="02010600030101010101" pitchFamily="2" charset="-122"/>
              </a:rPr>
              <a:t> R </a:t>
            </a:r>
            <a:r>
              <a:rPr lang="en-US" altLang="zh-CN" sz="2800" b="1" dirty="0">
                <a:latin typeface="+mn-lt"/>
                <a:ea typeface="宋体" panose="02010600030101010101" pitchFamily="2" charset="-122"/>
              </a:rPr>
              <a:t>is called a </a:t>
            </a:r>
            <a:r>
              <a:rPr lang="en-US" altLang="zh-CN" sz="2800" b="1" dirty="0">
                <a:solidFill>
                  <a:srgbClr val="0070C0"/>
                </a:solidFill>
                <a:latin typeface="+mn-lt"/>
                <a:ea typeface="宋体" panose="02010600030101010101" pitchFamily="2" charset="-122"/>
              </a:rPr>
              <a:t>compatibility relation, </a:t>
            </a:r>
            <a:r>
              <a:rPr lang="en-US" altLang="zh-CN" sz="2800" b="1" dirty="0">
                <a:latin typeface="+mn-lt"/>
                <a:ea typeface="宋体" panose="02010600030101010101" pitchFamily="2" charset="-122"/>
              </a:rPr>
              <a:t>which is denoted as </a:t>
            </a:r>
            <a:r>
              <a:rPr lang="en-US" altLang="zh-CN" sz="2800" b="1" dirty="0">
                <a:solidFill>
                  <a:srgbClr val="0070C0"/>
                </a:solidFill>
                <a:latin typeface="+mn-lt"/>
                <a:ea typeface="宋体" panose="02010600030101010101" pitchFamily="2" charset="-122"/>
              </a:rPr>
              <a:t>≈</a:t>
            </a:r>
            <a:r>
              <a:rPr lang="en-US" altLang="zh-CN" sz="2800" b="1" dirty="0">
                <a:latin typeface="+mn-lt"/>
                <a:ea typeface="宋体" panose="02010600030101010101" pitchFamily="2" charset="-122"/>
              </a:rPr>
              <a:t>. In other words, </a:t>
            </a:r>
            <a:r>
              <a:rPr lang="en-US" altLang="zh-CN" sz="2800" b="1" i="1" dirty="0">
                <a:latin typeface="+mn-lt"/>
                <a:ea typeface="宋体" panose="02010600030101010101" pitchFamily="2" charset="-122"/>
              </a:rPr>
              <a:t>R</a:t>
            </a:r>
            <a:r>
              <a:rPr lang="en-US" altLang="zh-CN" sz="2800" b="1" dirty="0">
                <a:latin typeface="+mn-lt"/>
                <a:ea typeface="宋体" panose="02010600030101010101" pitchFamily="2" charset="-122"/>
              </a:rPr>
              <a:t> can be defined as</a:t>
            </a:r>
            <a:r>
              <a:rPr lang="zh-CN" altLang="en-US" sz="2800" b="1" dirty="0">
                <a:latin typeface="+mn-lt"/>
                <a:ea typeface="宋体" panose="02010600030101010101" pitchFamily="2" charset="-122"/>
              </a:rPr>
              <a:t>：</a:t>
            </a:r>
            <a:r>
              <a:rPr lang="zh-CN" altLang="en-US" sz="2400" b="1" dirty="0">
                <a:latin typeface="+mn-lt"/>
                <a:ea typeface="宋体" panose="02010600030101010101" pitchFamily="2" charset="-122"/>
              </a:rPr>
              <a:t> 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48DA564-95ED-ACE0-DCAC-97A2C229F0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1714" y="2652659"/>
            <a:ext cx="6340390" cy="920576"/>
          </a:xfrm>
          <a:prstGeom prst="rect">
            <a:avLst/>
          </a:prstGeom>
        </p:spPr>
      </p:pic>
      <p:sp>
        <p:nvSpPr>
          <p:cNvPr id="15" name="Text Box 7">
            <a:extLst>
              <a:ext uri="{FF2B5EF4-FFF2-40B4-BE49-F238E27FC236}">
                <a16:creationId xmlns:a16="http://schemas.microsoft.com/office/drawing/2014/main" id="{D935E56B-10FC-B4EB-569D-0FD9FB5D5E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92654" y="3868373"/>
            <a:ext cx="9337417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Franklin Gothic Demi" panose="020B07030201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Franklin Gothic Demi" panose="020B07030201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Franklin Gothic Demi" panose="020B07030201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2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Obviously, </a:t>
            </a:r>
            <a:r>
              <a:rPr lang="en-US" altLang="zh-CN" sz="2600" b="1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all equivalence relations are compatibility relations</a:t>
            </a:r>
            <a:r>
              <a:rPr lang="en-US" altLang="zh-CN" sz="2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, but compatible relations are not necessarily equivalent relations.</a:t>
            </a:r>
            <a:endParaRPr lang="zh-CN" altLang="en-US" sz="26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6" name="Text Box 8">
            <a:extLst>
              <a:ext uri="{FF2B5EF4-FFF2-40B4-BE49-F238E27FC236}">
                <a16:creationId xmlns:a16="http://schemas.microsoft.com/office/drawing/2014/main" id="{5B349D93-1A39-8E3D-B585-BA74049137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21157" y="5077103"/>
            <a:ext cx="998607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Franklin Gothic Demi" panose="020B07030201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Franklin Gothic Demi" panose="020B07030201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Franklin Gothic Demi" panose="020B07030201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2800" b="1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For example</a:t>
            </a:r>
            <a:r>
              <a:rPr lang="zh-CN" altLang="en-US" sz="2800" b="1" dirty="0">
                <a:latin typeface="Times New Roman" panose="02020603050405020304" pitchFamily="18" charset="0"/>
                <a:ea typeface="宋体" panose="02010600030101010101" pitchFamily="2" charset="-122"/>
              </a:rPr>
              <a:t>，</a:t>
            </a:r>
            <a:r>
              <a:rPr lang="en-US" altLang="zh-CN" sz="2800" b="1" dirty="0">
                <a:latin typeface="Times New Roman" panose="02020603050405020304" pitchFamily="18" charset="0"/>
                <a:ea typeface="宋体" panose="02010600030101010101" pitchFamily="2" charset="-122"/>
              </a:rPr>
              <a:t>let </a:t>
            </a:r>
            <a:r>
              <a:rPr lang="en-US" altLang="zh-CN" sz="2800" b="1" i="1" dirty="0">
                <a:latin typeface="Times New Roman" panose="02020603050405020304" pitchFamily="18" charset="0"/>
                <a:ea typeface="宋体" panose="02010600030101010101" pitchFamily="2" charset="-122"/>
              </a:rPr>
              <a:t>X</a:t>
            </a:r>
            <a:r>
              <a:rPr lang="en-US" altLang="zh-CN" sz="2800" b="1" dirty="0">
                <a:latin typeface="Times New Roman" panose="02020603050405020304" pitchFamily="18" charset="0"/>
                <a:ea typeface="宋体" panose="02010600030101010101" pitchFamily="2" charset="-122"/>
              </a:rPr>
              <a:t>={2166,243,375,648,455}, a relation in </a:t>
            </a:r>
            <a:r>
              <a:rPr lang="en-US" altLang="zh-CN" sz="2800" b="1" i="1" dirty="0">
                <a:latin typeface="Times New Roman" panose="02020603050405020304" pitchFamily="18" charset="0"/>
                <a:ea typeface="宋体" panose="02010600030101010101" pitchFamily="2" charset="-122"/>
              </a:rPr>
              <a:t>X</a:t>
            </a:r>
            <a:r>
              <a:rPr lang="en-US" altLang="zh-CN" sz="2800" b="1" dirty="0">
                <a:latin typeface="Times New Roman" panose="02020603050405020304" pitchFamily="18" charset="0"/>
                <a:ea typeface="宋体" panose="02010600030101010101" pitchFamily="2" charset="-122"/>
              </a:rPr>
              <a:t> that </a:t>
            </a:r>
            <a:endParaRPr lang="zh-CN" altLang="en-US" sz="28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17" name="Object 9">
            <a:extLst>
              <a:ext uri="{FF2B5EF4-FFF2-40B4-BE49-F238E27FC236}">
                <a16:creationId xmlns:a16="http://schemas.microsoft.com/office/drawing/2014/main" id="{E7D683AD-98E4-C25C-D752-4CBBD096045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18788076"/>
              </p:ext>
            </p:extLst>
          </p:nvPr>
        </p:nvGraphicFramePr>
        <p:xfrm>
          <a:off x="3364356" y="5815611"/>
          <a:ext cx="7059613" cy="492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1828" name="Equation" r:id="rId5" imgW="3175000" imgH="215900" progId="Equation.DSMT4">
                  <p:embed/>
                </p:oleObj>
              </mc:Choice>
              <mc:Fallback>
                <p:oleObj name="Equation" r:id="rId5" imgW="3175000" imgH="215900" progId="Equation.DSMT4">
                  <p:embed/>
                  <p:pic>
                    <p:nvPicPr>
                      <p:cNvPr id="1027" name="Object 9">
                        <a:extLst>
                          <a:ext uri="{FF2B5EF4-FFF2-40B4-BE49-F238E27FC236}">
                            <a16:creationId xmlns:a16="http://schemas.microsoft.com/office/drawing/2014/main" id="{E8406AFC-60C6-416A-9425-D5364A0FB02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64356" y="5815611"/>
                        <a:ext cx="7059613" cy="492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矩形 19">
            <a:extLst>
              <a:ext uri="{FF2B5EF4-FFF2-40B4-BE49-F238E27FC236}">
                <a16:creationId xmlns:a16="http://schemas.microsoft.com/office/drawing/2014/main" id="{86095B73-4A12-619E-996E-F09ED58558FD}"/>
              </a:ext>
            </a:extLst>
          </p:cNvPr>
          <p:cNvSpPr/>
          <p:nvPr/>
        </p:nvSpPr>
        <p:spPr>
          <a:xfrm>
            <a:off x="0" y="1037509"/>
            <a:ext cx="1689098" cy="2388603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/>
          </a:bodyPr>
          <a:lstStyle/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FF00"/>
                </a:solidFill>
                <a:cs typeface="+mn-ea"/>
                <a:sym typeface="+mn-lt"/>
              </a:rPr>
              <a:t>特殊关系</a:t>
            </a: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集合的划分和覆盖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等价关系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u="sng" dirty="0">
                <a:solidFill>
                  <a:schemeClr val="bg1"/>
                </a:solidFill>
                <a:cs typeface="+mn-ea"/>
                <a:sym typeface="+mn-lt"/>
              </a:rPr>
              <a:t>相容关系</a:t>
            </a:r>
            <a:endParaRPr lang="en-US" altLang="zh-CN" u="sng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51247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423AEC-297D-4AC6-937F-565891408581}"/>
              </a:ext>
            </a:extLst>
          </p:cNvPr>
          <p:cNvSpPr txBox="1"/>
          <p:nvPr/>
        </p:nvSpPr>
        <p:spPr>
          <a:xfrm>
            <a:off x="1756364" y="97006"/>
            <a:ext cx="1031566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cs typeface="+mn-ea"/>
                <a:sym typeface="+mn-lt"/>
              </a:rPr>
              <a:t>3. Compatibility relation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65459A86-2236-4247-9311-D46EC9F8D18D}"/>
              </a:ext>
            </a:extLst>
          </p:cNvPr>
          <p:cNvGrpSpPr/>
          <p:nvPr/>
        </p:nvGrpSpPr>
        <p:grpSpPr>
          <a:xfrm>
            <a:off x="119973" y="397477"/>
            <a:ext cx="1449151" cy="180724"/>
            <a:chOff x="5392832" y="1016000"/>
            <a:chExt cx="1449150" cy="180724"/>
          </a:xfrm>
        </p:grpSpPr>
        <p:sp>
          <p:nvSpPr>
            <p:cNvPr id="7" name="Freeform 45">
              <a:extLst>
                <a:ext uri="{FF2B5EF4-FFF2-40B4-BE49-F238E27FC236}">
                  <a16:creationId xmlns:a16="http://schemas.microsoft.com/office/drawing/2014/main" id="{79F5C682-BDEF-4D53-B481-CCF2EF60A4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8" name="Freeform 46">
              <a:extLst>
                <a:ext uri="{FF2B5EF4-FFF2-40B4-BE49-F238E27FC236}">
                  <a16:creationId xmlns:a16="http://schemas.microsoft.com/office/drawing/2014/main" id="{34E012F1-3888-4574-B83C-160D877B5C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9" name="Freeform 47">
              <a:extLst>
                <a:ext uri="{FF2B5EF4-FFF2-40B4-BE49-F238E27FC236}">
                  <a16:creationId xmlns:a16="http://schemas.microsoft.com/office/drawing/2014/main" id="{92C0B701-D754-4A82-AB31-4E35C971D1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10" name="Freeform 48">
              <a:extLst>
                <a:ext uri="{FF2B5EF4-FFF2-40B4-BE49-F238E27FC236}">
                  <a16:creationId xmlns:a16="http://schemas.microsoft.com/office/drawing/2014/main" id="{60F2428E-B4AC-403A-9F72-86667F8576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11" name="Freeform 49">
              <a:extLst>
                <a:ext uri="{FF2B5EF4-FFF2-40B4-BE49-F238E27FC236}">
                  <a16:creationId xmlns:a16="http://schemas.microsoft.com/office/drawing/2014/main" id="{0C987953-0EFA-465A-B7F9-C0CF22995A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</p:grpSp>
      <p:sp>
        <p:nvSpPr>
          <p:cNvPr id="12" name="灯片编号占位符 1">
            <a:extLst>
              <a:ext uri="{FF2B5EF4-FFF2-40B4-BE49-F238E27FC236}">
                <a16:creationId xmlns:a16="http://schemas.microsoft.com/office/drawing/2014/main" id="{5AEBC6C7-6925-4C9A-B360-18D57EB16C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38416" y="6492875"/>
            <a:ext cx="498022" cy="365125"/>
          </a:xfrm>
        </p:spPr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97B5860-9389-40BC-8CED-DD2AAB23A1E9}" type="slidenum">
              <a:rPr kumimoji="0" lang="zh-CN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Arial Unicode MS" panose="020B0604020202020204" pitchFamily="34" charset="-122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ea typeface="Arial Unicode MS" panose="020B0604020202020204" pitchFamily="34" charset="-122"/>
            </a:endParaRPr>
          </a:p>
        </p:txBody>
      </p:sp>
      <p:sp>
        <p:nvSpPr>
          <p:cNvPr id="18" name="Text Box 5">
            <a:extLst>
              <a:ext uri="{FF2B5EF4-FFF2-40B4-BE49-F238E27FC236}">
                <a16:creationId xmlns:a16="http://schemas.microsoft.com/office/drawing/2014/main" id="{2C9EEA65-4A74-8E8B-5D66-78A6E8B1BE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37529" y="1114429"/>
            <a:ext cx="10315663" cy="289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Franklin Gothic Demi" panose="020B07030201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Franklin Gothic Demi" panose="020B07030201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Franklin Gothic Demi" panose="020B07030201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2800" b="1" dirty="0">
                <a:latin typeface="Times New Roman" panose="02020603050405020304" pitchFamily="18" charset="0"/>
                <a:ea typeface="宋体" panose="02010600030101010101" pitchFamily="2" charset="-122"/>
              </a:rPr>
              <a:t>In a </a:t>
            </a:r>
            <a:r>
              <a:rPr lang="en-US" altLang="zh-CN" sz="2800" b="1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compatibility relationship</a:t>
            </a:r>
            <a:r>
              <a:rPr lang="zh-CN" altLang="en-US" sz="2800" b="1" dirty="0">
                <a:latin typeface="Times New Roman" panose="02020603050405020304" pitchFamily="18" charset="0"/>
                <a:ea typeface="宋体" panose="02010600030101010101" pitchFamily="2" charset="-122"/>
              </a:rPr>
              <a:t>，</a:t>
            </a:r>
            <a:r>
              <a:rPr lang="en-US" altLang="zh-CN" sz="2800" b="1" dirty="0">
                <a:latin typeface="Times New Roman" panose="02020603050405020304" pitchFamily="18" charset="0"/>
                <a:ea typeface="宋体" panose="02010600030101010101" pitchFamily="2" charset="-122"/>
              </a:rPr>
              <a:t>if </a:t>
            </a:r>
            <a:r>
              <a:rPr lang="en-US" altLang="zh-CN" sz="2800" b="1" i="1" dirty="0" err="1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xRy</a:t>
            </a:r>
            <a:r>
              <a:rPr lang="en-US" altLang="zh-CN" sz="2800" b="1" dirty="0">
                <a:latin typeface="Times New Roman" panose="02020603050405020304" pitchFamily="18" charset="0"/>
                <a:ea typeface="宋体" panose="02010600030101010101" pitchFamily="2" charset="-122"/>
              </a:rPr>
              <a:t>, then </a:t>
            </a:r>
            <a:r>
              <a:rPr lang="en-US" altLang="zh-CN" sz="2800" b="1" i="1" dirty="0">
                <a:latin typeface="Times New Roman" panose="02020603050405020304" pitchFamily="18" charset="0"/>
                <a:ea typeface="宋体" panose="02010600030101010101" pitchFamily="2" charset="-122"/>
              </a:rPr>
              <a:t>x</a:t>
            </a:r>
            <a:r>
              <a:rPr lang="en-US" altLang="zh-CN" sz="2800" b="1" dirty="0">
                <a:latin typeface="Times New Roman" panose="02020603050405020304" pitchFamily="18" charset="0"/>
                <a:ea typeface="宋体" panose="02010600030101010101" pitchFamily="2" charset="-122"/>
              </a:rPr>
              <a:t> and </a:t>
            </a:r>
            <a:r>
              <a:rPr lang="en-US" altLang="zh-CN" sz="2800" b="1" i="1" dirty="0">
                <a:latin typeface="Times New Roman" panose="02020603050405020304" pitchFamily="18" charset="0"/>
                <a:ea typeface="宋体" panose="02010600030101010101" pitchFamily="2" charset="-122"/>
              </a:rPr>
              <a:t>y</a:t>
            </a:r>
            <a:r>
              <a:rPr lang="en-US" altLang="zh-CN" sz="2800" b="1" dirty="0">
                <a:latin typeface="Times New Roman" panose="02020603050405020304" pitchFamily="18" charset="0"/>
                <a:ea typeface="宋体" panose="02010600030101010101" pitchFamily="2" charset="-122"/>
              </a:rPr>
              <a:t> are said to be </a:t>
            </a:r>
            <a:r>
              <a:rPr lang="en-US" altLang="zh-CN" sz="2800" b="1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compatible</a:t>
            </a:r>
            <a:r>
              <a:rPr lang="zh-CN" altLang="en-US" sz="2800" b="1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（相容的）</a:t>
            </a:r>
            <a:r>
              <a:rPr lang="en-US" altLang="zh-CN" sz="2800" b="1" dirty="0">
                <a:latin typeface="Times New Roman" panose="02020603050405020304" pitchFamily="18" charset="0"/>
                <a:ea typeface="宋体" panose="02010600030101010101" pitchFamily="2" charset="-122"/>
              </a:rPr>
              <a:t>.</a:t>
            </a:r>
            <a:r>
              <a:rPr lang="zh-CN" altLang="en-US" sz="2800" b="1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2800" b="1" dirty="0">
                <a:latin typeface="Times New Roman" panose="02020603050405020304" pitchFamily="18" charset="0"/>
                <a:ea typeface="宋体" panose="02010600030101010101" pitchFamily="2" charset="-122"/>
              </a:rPr>
              <a:t>In the previous example</a:t>
            </a:r>
            <a:r>
              <a:rPr lang="zh-CN" altLang="en-US" sz="2800" b="1" dirty="0">
                <a:latin typeface="Times New Roman" panose="02020603050405020304" pitchFamily="18" charset="0"/>
                <a:ea typeface="宋体" panose="02010600030101010101" pitchFamily="2" charset="-122"/>
              </a:rPr>
              <a:t>，</a:t>
            </a:r>
            <a:r>
              <a:rPr lang="en-US" altLang="zh-CN" sz="2800" i="1" dirty="0">
                <a:latin typeface="Times New Roman" panose="02020603050405020304" pitchFamily="18" charset="0"/>
                <a:ea typeface="宋体" panose="02010600030101010101" pitchFamily="2" charset="-122"/>
              </a:rPr>
              <a:t>X</a:t>
            </a: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</a:rPr>
              <a:t>={2166,243,375,648,455}</a:t>
            </a:r>
            <a:r>
              <a:rPr lang="zh-CN" altLang="en-US" sz="2800" dirty="0">
                <a:latin typeface="Times New Roman" panose="02020603050405020304" pitchFamily="18" charset="0"/>
                <a:ea typeface="宋体" panose="02010600030101010101" pitchFamily="2" charset="-122"/>
              </a:rPr>
              <a:t>，</a:t>
            </a:r>
            <a:r>
              <a:rPr lang="en-US" altLang="zh-CN" sz="2800" b="1" dirty="0">
                <a:latin typeface="Times New Roman" panose="02020603050405020304" pitchFamily="18" charset="0"/>
                <a:ea typeface="宋体" panose="02010600030101010101" pitchFamily="2" charset="-122"/>
              </a:rPr>
              <a:t>let </a:t>
            </a:r>
            <a:r>
              <a:rPr lang="en-US" altLang="zh-CN" sz="2800" i="1" dirty="0">
                <a:latin typeface="Times New Roman" panose="02020603050405020304" pitchFamily="18" charset="0"/>
                <a:ea typeface="宋体" panose="02010600030101010101" pitchFamily="2" charset="-122"/>
              </a:rPr>
              <a:t>x</a:t>
            </a:r>
            <a:r>
              <a:rPr lang="en-US" altLang="zh-CN" sz="2800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</a:rPr>
              <a:t>=2166,</a:t>
            </a:r>
            <a:r>
              <a:rPr lang="en-US" altLang="zh-CN" sz="2800" i="1" dirty="0">
                <a:latin typeface="Times New Roman" panose="02020603050405020304" pitchFamily="18" charset="0"/>
                <a:ea typeface="宋体" panose="02010600030101010101" pitchFamily="2" charset="-122"/>
              </a:rPr>
              <a:t>x</a:t>
            </a:r>
            <a:r>
              <a:rPr lang="en-US" altLang="zh-CN" sz="2800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</a:rPr>
              <a:t>=243,</a:t>
            </a:r>
            <a:r>
              <a:rPr lang="en-US" altLang="zh-CN" sz="2800" i="1" dirty="0">
                <a:latin typeface="Times New Roman" panose="02020603050405020304" pitchFamily="18" charset="0"/>
                <a:ea typeface="宋体" panose="02010600030101010101" pitchFamily="2" charset="-122"/>
              </a:rPr>
              <a:t>x</a:t>
            </a:r>
            <a:r>
              <a:rPr lang="en-US" altLang="zh-CN" sz="2800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</a:rPr>
              <a:t>=375,</a:t>
            </a:r>
            <a:r>
              <a:rPr lang="en-US" altLang="zh-CN" sz="2800" i="1" dirty="0">
                <a:latin typeface="Times New Roman" panose="02020603050405020304" pitchFamily="18" charset="0"/>
                <a:ea typeface="宋体" panose="02010600030101010101" pitchFamily="2" charset="-122"/>
              </a:rPr>
              <a:t>x</a:t>
            </a:r>
            <a:r>
              <a:rPr lang="en-US" altLang="zh-CN" sz="2800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4</a:t>
            </a: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</a:rPr>
              <a:t>=648,</a:t>
            </a:r>
            <a:r>
              <a:rPr lang="en-US" altLang="zh-CN" sz="2800" i="1" dirty="0">
                <a:latin typeface="Times New Roman" panose="02020603050405020304" pitchFamily="18" charset="0"/>
                <a:ea typeface="宋体" panose="02010600030101010101" pitchFamily="2" charset="-122"/>
              </a:rPr>
              <a:t>x</a:t>
            </a:r>
            <a:r>
              <a:rPr lang="en-US" altLang="zh-CN" sz="2800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5</a:t>
            </a: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</a:rPr>
              <a:t>=455</a:t>
            </a:r>
            <a:r>
              <a:rPr lang="zh-CN" altLang="en-US" sz="2800" dirty="0">
                <a:latin typeface="Times New Roman" panose="02020603050405020304" pitchFamily="18" charset="0"/>
                <a:ea typeface="宋体" panose="02010600030101010101" pitchFamily="2" charset="-122"/>
              </a:rPr>
              <a:t>，</a:t>
            </a: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</a:rPr>
              <a:t>then  </a:t>
            </a:r>
            <a:r>
              <a:rPr lang="en-US" altLang="zh-CN" sz="2800" i="1" dirty="0">
                <a:latin typeface="Times New Roman" panose="02020603050405020304" pitchFamily="18" charset="0"/>
                <a:ea typeface="宋体" panose="02010600030101010101" pitchFamily="2" charset="-122"/>
              </a:rPr>
              <a:t>x</a:t>
            </a:r>
            <a:r>
              <a:rPr lang="en-US" altLang="zh-CN" sz="2800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lang="en-US" altLang="zh-CN" sz="2800" i="1" dirty="0">
                <a:latin typeface="Times New Roman" panose="02020603050405020304" pitchFamily="18" charset="0"/>
                <a:ea typeface="宋体" panose="02010600030101010101" pitchFamily="2" charset="-122"/>
              </a:rPr>
              <a:t>Rx</a:t>
            </a:r>
            <a:r>
              <a:rPr lang="en-US" altLang="zh-CN" sz="2800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2 </a:t>
            </a: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</a:rPr>
              <a:t>, </a:t>
            </a:r>
            <a:r>
              <a:rPr lang="en-US" altLang="zh-CN" sz="2800" i="1" dirty="0">
                <a:latin typeface="Times New Roman" panose="02020603050405020304" pitchFamily="18" charset="0"/>
                <a:ea typeface="宋体" panose="02010600030101010101" pitchFamily="2" charset="-122"/>
              </a:rPr>
              <a:t>x</a:t>
            </a:r>
            <a:r>
              <a:rPr lang="en-US" altLang="zh-CN" sz="2800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lang="en-US" altLang="zh-CN" sz="2800" i="1" dirty="0">
                <a:latin typeface="Times New Roman" panose="02020603050405020304" pitchFamily="18" charset="0"/>
                <a:ea typeface="宋体" panose="02010600030101010101" pitchFamily="2" charset="-122"/>
              </a:rPr>
              <a:t>Rx</a:t>
            </a:r>
            <a:r>
              <a:rPr lang="en-US" altLang="zh-CN" sz="2800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r>
              <a:rPr lang="zh-CN" altLang="en-US" sz="2800" dirty="0">
                <a:latin typeface="Times New Roman" panose="02020603050405020304" pitchFamily="18" charset="0"/>
                <a:ea typeface="宋体" panose="02010600030101010101" pitchFamily="2" charset="-122"/>
              </a:rPr>
              <a:t>，   </a:t>
            </a: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</a:rPr>
              <a:t>while </a:t>
            </a:r>
            <a:r>
              <a:rPr lang="en-US" altLang="zh-CN" sz="2800" i="1" dirty="0">
                <a:latin typeface="Times New Roman" panose="02020603050405020304" pitchFamily="18" charset="0"/>
                <a:ea typeface="宋体" panose="02010600030101010101" pitchFamily="2" charset="-122"/>
              </a:rPr>
              <a:t>x</a:t>
            </a:r>
            <a:r>
              <a:rPr lang="en-US" altLang="zh-CN" sz="2800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1      </a:t>
            </a:r>
            <a:r>
              <a:rPr lang="en-US" altLang="zh-CN" sz="2800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lang="en-US" altLang="zh-CN" sz="2800" baseline="-25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en-US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 </a:t>
            </a:r>
            <a:endParaRPr lang="en-US" altLang="zh-CN" sz="28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spcBef>
                <a:spcPct val="50000"/>
              </a:spcBef>
              <a:buNone/>
            </a:pPr>
            <a:r>
              <a:rPr lang="en-US" altLang="zh-CN" sz="2800" b="1" dirty="0">
                <a:latin typeface="Times New Roman" panose="02020603050405020304" pitchFamily="18" charset="0"/>
                <a:ea typeface="宋体" panose="02010600030101010101" pitchFamily="2" charset="-122"/>
              </a:rPr>
              <a:t>It can be seen that the compatibility relation </a:t>
            </a:r>
            <a:r>
              <a:rPr lang="en-US" altLang="zh-CN" sz="2800" b="1" i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R</a:t>
            </a:r>
            <a:r>
              <a:rPr lang="en-US" altLang="zh-CN" sz="2800" i="1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is not transitive</a:t>
            </a: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</a:rPr>
              <a:t>.</a:t>
            </a:r>
            <a:endParaRPr lang="zh-CN" altLang="en-US" sz="28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9" name="Text Box 6">
            <a:extLst>
              <a:ext uri="{FF2B5EF4-FFF2-40B4-BE49-F238E27FC236}">
                <a16:creationId xmlns:a16="http://schemas.microsoft.com/office/drawing/2014/main" id="{EF17CB5A-5368-5667-2384-CAFE004BF0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47202" y="4528618"/>
            <a:ext cx="42926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Franklin Gothic Demi" panose="020B07030201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Franklin Gothic Demi" panose="020B07030201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Franklin Gothic Demi" panose="020B07030201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2800" b="1" i="1" dirty="0">
                <a:latin typeface="Times New Roman" panose="02020603050405020304" pitchFamily="18" charset="0"/>
                <a:ea typeface="宋体" panose="02010600030101010101" pitchFamily="2" charset="-122"/>
              </a:rPr>
              <a:t>Writing R as follows:</a:t>
            </a:r>
            <a:endParaRPr lang="zh-CN" altLang="en-US" sz="28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7EADCAF5-3E8D-7CB6-9B4C-9A2E2FEBBD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27109" y="3505200"/>
            <a:ext cx="1841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Franklin Gothic Demi" panose="020B07030201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Franklin Gothic Demi" panose="020B07030201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Franklin Gothic Demi" panose="020B07030201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zh-CN" sz="2400" b="1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21" name="Object 7">
            <a:extLst>
              <a:ext uri="{FF2B5EF4-FFF2-40B4-BE49-F238E27FC236}">
                <a16:creationId xmlns:a16="http://schemas.microsoft.com/office/drawing/2014/main" id="{893F0342-9782-C312-CEA0-95157337FC3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90445389"/>
              </p:ext>
            </p:extLst>
          </p:nvPr>
        </p:nvGraphicFramePr>
        <p:xfrm>
          <a:off x="2051036" y="5052493"/>
          <a:ext cx="7740650" cy="1558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1625" name="Equation" r:id="rId4" imgW="3403600" imgH="685800" progId="Equation.DSMT4">
                  <p:embed/>
                </p:oleObj>
              </mc:Choice>
              <mc:Fallback>
                <p:oleObj name="Equation" r:id="rId4" imgW="3403600" imgH="685800" progId="Equation.DSMT4">
                  <p:embed/>
                  <p:pic>
                    <p:nvPicPr>
                      <p:cNvPr id="11271" name="Object 7">
                        <a:extLst>
                          <a:ext uri="{FF2B5EF4-FFF2-40B4-BE49-F238E27FC236}">
                            <a16:creationId xmlns:a16="http://schemas.microsoft.com/office/drawing/2014/main" id="{C0FB570D-352C-4530-B016-FCFEDCE7566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1036" y="5052493"/>
                        <a:ext cx="7740650" cy="1558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9">
            <a:extLst>
              <a:ext uri="{FF2B5EF4-FFF2-40B4-BE49-F238E27FC236}">
                <a16:creationId xmlns:a16="http://schemas.microsoft.com/office/drawing/2014/main" id="{1566D1D6-AAA4-EA36-F3B1-6E4872B98F3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07848121"/>
              </p:ext>
            </p:extLst>
          </p:nvPr>
        </p:nvGraphicFramePr>
        <p:xfrm>
          <a:off x="2118929" y="2912427"/>
          <a:ext cx="555625" cy="428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1626" name="Equation" r:id="rId6" imgW="190417" imgH="203112" progId="Equation.DSMT4">
                  <p:embed/>
                </p:oleObj>
              </mc:Choice>
              <mc:Fallback>
                <p:oleObj name="Equation" r:id="rId6" imgW="190417" imgH="203112" progId="Equation.DSMT4">
                  <p:embed/>
                  <p:pic>
                    <p:nvPicPr>
                      <p:cNvPr id="11272" name="Object 9">
                        <a:extLst>
                          <a:ext uri="{FF2B5EF4-FFF2-40B4-BE49-F238E27FC236}">
                            <a16:creationId xmlns:a16="http://schemas.microsoft.com/office/drawing/2014/main" id="{EE4E6BBC-AC7D-48EA-8B0A-7FFADD7EE18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18929" y="2912427"/>
                        <a:ext cx="555625" cy="428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矩形 22">
            <a:extLst>
              <a:ext uri="{FF2B5EF4-FFF2-40B4-BE49-F238E27FC236}">
                <a16:creationId xmlns:a16="http://schemas.microsoft.com/office/drawing/2014/main" id="{DBF8DFA9-73E1-839D-C244-3BEFF2C79469}"/>
              </a:ext>
            </a:extLst>
          </p:cNvPr>
          <p:cNvSpPr/>
          <p:nvPr/>
        </p:nvSpPr>
        <p:spPr>
          <a:xfrm>
            <a:off x="0" y="1037509"/>
            <a:ext cx="1689098" cy="2388603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/>
          </a:bodyPr>
          <a:lstStyle/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FF00"/>
                </a:solidFill>
                <a:cs typeface="+mn-ea"/>
                <a:sym typeface="+mn-lt"/>
              </a:rPr>
              <a:t>特殊关系</a:t>
            </a: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集合的划分和覆盖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等价关系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u="sng" dirty="0">
                <a:solidFill>
                  <a:schemeClr val="bg1"/>
                </a:solidFill>
                <a:cs typeface="+mn-ea"/>
                <a:sym typeface="+mn-lt"/>
              </a:rPr>
              <a:t>相容关系</a:t>
            </a:r>
            <a:endParaRPr lang="en-US" altLang="zh-CN" u="sng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50381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500"/>
    </mc:Choice>
    <mc:Fallback xmlns=""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423AEC-297D-4AC6-937F-565891408581}"/>
              </a:ext>
            </a:extLst>
          </p:cNvPr>
          <p:cNvSpPr txBox="1"/>
          <p:nvPr/>
        </p:nvSpPr>
        <p:spPr>
          <a:xfrm>
            <a:off x="1756364" y="109230"/>
            <a:ext cx="1031566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cs typeface="+mn-ea"/>
                <a:sym typeface="+mn-lt"/>
              </a:rPr>
              <a:t>Closures (</a:t>
            </a:r>
            <a:r>
              <a:rPr kumimoji="0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cs typeface="+mn-ea"/>
                <a:sym typeface="+mn-lt"/>
              </a:rPr>
              <a:t>闭包</a:t>
            </a:r>
            <a:r>
              <a:rPr kumimoji="0" lang="en-US" altLang="zh-CN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cs typeface="+mn-ea"/>
                <a:sym typeface="+mn-lt"/>
              </a:rPr>
              <a:t>) of relations</a:t>
            </a:r>
            <a:endParaRPr kumimoji="0" lang="zh-CN" alt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/>
              <a:cs typeface="+mn-ea"/>
              <a:sym typeface="+mn-lt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65459A86-2236-4247-9311-D46EC9F8D18D}"/>
              </a:ext>
            </a:extLst>
          </p:cNvPr>
          <p:cNvGrpSpPr/>
          <p:nvPr/>
        </p:nvGrpSpPr>
        <p:grpSpPr>
          <a:xfrm>
            <a:off x="119973" y="397477"/>
            <a:ext cx="1449151" cy="180724"/>
            <a:chOff x="5392832" y="1016000"/>
            <a:chExt cx="1449150" cy="180724"/>
          </a:xfrm>
        </p:grpSpPr>
        <p:sp>
          <p:nvSpPr>
            <p:cNvPr id="7" name="Freeform 45">
              <a:extLst>
                <a:ext uri="{FF2B5EF4-FFF2-40B4-BE49-F238E27FC236}">
                  <a16:creationId xmlns:a16="http://schemas.microsoft.com/office/drawing/2014/main" id="{79F5C682-BDEF-4D53-B481-CCF2EF60A4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8" name="Freeform 46">
              <a:extLst>
                <a:ext uri="{FF2B5EF4-FFF2-40B4-BE49-F238E27FC236}">
                  <a16:creationId xmlns:a16="http://schemas.microsoft.com/office/drawing/2014/main" id="{34E012F1-3888-4574-B83C-160D877B5C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9" name="Freeform 47">
              <a:extLst>
                <a:ext uri="{FF2B5EF4-FFF2-40B4-BE49-F238E27FC236}">
                  <a16:creationId xmlns:a16="http://schemas.microsoft.com/office/drawing/2014/main" id="{92C0B701-D754-4A82-AB31-4E35C971D1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10" name="Freeform 48">
              <a:extLst>
                <a:ext uri="{FF2B5EF4-FFF2-40B4-BE49-F238E27FC236}">
                  <a16:creationId xmlns:a16="http://schemas.microsoft.com/office/drawing/2014/main" id="{60F2428E-B4AC-403A-9F72-86667F8576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11" name="Freeform 49">
              <a:extLst>
                <a:ext uri="{FF2B5EF4-FFF2-40B4-BE49-F238E27FC236}">
                  <a16:creationId xmlns:a16="http://schemas.microsoft.com/office/drawing/2014/main" id="{0C987953-0EFA-465A-B7F9-C0CF22995A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</p:grpSp>
      <p:sp>
        <p:nvSpPr>
          <p:cNvPr id="12" name="灯片编号占位符 1">
            <a:extLst>
              <a:ext uri="{FF2B5EF4-FFF2-40B4-BE49-F238E27FC236}">
                <a16:creationId xmlns:a16="http://schemas.microsoft.com/office/drawing/2014/main" id="{5AEBC6C7-6925-4C9A-B360-18D57EB16C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38416" y="6492875"/>
            <a:ext cx="498022" cy="365125"/>
          </a:xfrm>
        </p:spPr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97B5860-9389-40BC-8CED-DD2AAB23A1E9}" type="slidenum">
              <a:rPr kumimoji="0" lang="zh-CN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Arial Unicode MS" panose="020B0604020202020204" pitchFamily="34" charset="-122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ea typeface="Arial Unicode MS" panose="020B0604020202020204" pitchFamily="34" charset="-122"/>
            </a:endParaRPr>
          </a:p>
        </p:txBody>
      </p:sp>
      <p:sp>
        <p:nvSpPr>
          <p:cNvPr id="14" name="Text Box 5">
            <a:extLst>
              <a:ext uri="{FF2B5EF4-FFF2-40B4-BE49-F238E27FC236}">
                <a16:creationId xmlns:a16="http://schemas.microsoft.com/office/drawing/2014/main" id="{2B4A0F5A-F991-467A-B024-2CF2F70C1B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77410" y="1225589"/>
            <a:ext cx="994636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Franklin Gothic Demi" panose="020B07030201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Franklin Gothic Demi" panose="020B07030201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Franklin Gothic Demi" panose="020B07030201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How to understand the definition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？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D997D354-04AA-4213-B098-0C6D42AE6FA0}"/>
              </a:ext>
            </a:extLst>
          </p:cNvPr>
          <p:cNvSpPr/>
          <p:nvPr/>
        </p:nvSpPr>
        <p:spPr>
          <a:xfrm>
            <a:off x="0" y="1037509"/>
            <a:ext cx="1689098" cy="4050596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/>
          </a:bodyPr>
          <a:lstStyle/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FF00"/>
                </a:solidFill>
                <a:cs typeface="+mn-ea"/>
                <a:sym typeface="+mn-lt"/>
              </a:rPr>
              <a:t>关系的性质</a:t>
            </a: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FF00"/>
                </a:solidFill>
                <a:cs typeface="+mn-ea"/>
                <a:sym typeface="+mn-lt"/>
              </a:rPr>
              <a:t>关系的表示</a:t>
            </a: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关系图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关系矩阵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FF00"/>
                </a:solidFill>
                <a:cs typeface="+mn-ea"/>
                <a:sym typeface="+mn-lt"/>
              </a:rPr>
              <a:t>关系的运算</a:t>
            </a: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合成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幂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逆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u="sng" dirty="0">
                <a:solidFill>
                  <a:schemeClr val="bg1"/>
                </a:solidFill>
                <a:cs typeface="+mn-ea"/>
                <a:sym typeface="+mn-lt"/>
              </a:rPr>
              <a:t>闭包</a:t>
            </a:r>
            <a:endParaRPr lang="en-US" altLang="zh-CN" u="sng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D7145D5D-1CEA-4350-BC57-7F0F20988878}"/>
              </a:ext>
            </a:extLst>
          </p:cNvPr>
          <p:cNvSpPr/>
          <p:nvPr/>
        </p:nvSpPr>
        <p:spPr>
          <a:xfrm>
            <a:off x="4046821" y="3536502"/>
            <a:ext cx="399393" cy="38252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3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92511A04-A907-4CEF-9FF1-0FC3ADF99047}"/>
              </a:ext>
            </a:extLst>
          </p:cNvPr>
          <p:cNvSpPr/>
          <p:nvPr/>
        </p:nvSpPr>
        <p:spPr>
          <a:xfrm>
            <a:off x="3240072" y="4452361"/>
            <a:ext cx="399393" cy="38252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2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273C4004-D657-4A3D-B087-AB497334E49C}"/>
              </a:ext>
            </a:extLst>
          </p:cNvPr>
          <p:cNvSpPr/>
          <p:nvPr/>
        </p:nvSpPr>
        <p:spPr>
          <a:xfrm>
            <a:off x="2725722" y="3345238"/>
            <a:ext cx="399393" cy="38252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1</a:t>
            </a:r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22" name="直接箭头连接符 58">
            <a:extLst>
              <a:ext uri="{FF2B5EF4-FFF2-40B4-BE49-F238E27FC236}">
                <a16:creationId xmlns:a16="http://schemas.microsoft.com/office/drawing/2014/main" id="{05764022-642C-4872-BEF5-5304C7977BFF}"/>
              </a:ext>
            </a:extLst>
          </p:cNvPr>
          <p:cNvCxnSpPr>
            <a:cxnSpLocks/>
            <a:stCxn id="18" idx="0"/>
            <a:endCxn id="13" idx="1"/>
          </p:cNvCxnSpPr>
          <p:nvPr/>
        </p:nvCxnSpPr>
        <p:spPr>
          <a:xfrm rot="16200000" flipH="1">
            <a:off x="3391723" y="2878934"/>
            <a:ext cx="247284" cy="1179892"/>
          </a:xfrm>
          <a:prstGeom prst="curvedConnector3">
            <a:avLst>
              <a:gd name="adj1" fmla="val -92444"/>
            </a:avLst>
          </a:prstGeom>
          <a:ln w="28575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58">
            <a:extLst>
              <a:ext uri="{FF2B5EF4-FFF2-40B4-BE49-F238E27FC236}">
                <a16:creationId xmlns:a16="http://schemas.microsoft.com/office/drawing/2014/main" id="{9B6CD8DE-361B-4354-BA0F-F34B03580FD6}"/>
              </a:ext>
            </a:extLst>
          </p:cNvPr>
          <p:cNvCxnSpPr>
            <a:cxnSpLocks/>
            <a:stCxn id="18" idx="2"/>
            <a:endCxn id="17" idx="2"/>
          </p:cNvCxnSpPr>
          <p:nvPr/>
        </p:nvCxnSpPr>
        <p:spPr>
          <a:xfrm rot="10800000" flipH="1" flipV="1">
            <a:off x="2725722" y="3536502"/>
            <a:ext cx="514350" cy="1107123"/>
          </a:xfrm>
          <a:prstGeom prst="curvedConnector3">
            <a:avLst>
              <a:gd name="adj1" fmla="val -44444"/>
            </a:avLst>
          </a:prstGeom>
          <a:ln w="28575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矩形 31">
            <a:extLst>
              <a:ext uri="{FF2B5EF4-FFF2-40B4-BE49-F238E27FC236}">
                <a16:creationId xmlns:a16="http://schemas.microsoft.com/office/drawing/2014/main" id="{E254CDD6-FF47-4183-B4A2-C00FD7E888BB}"/>
              </a:ext>
            </a:extLst>
          </p:cNvPr>
          <p:cNvSpPr/>
          <p:nvPr/>
        </p:nvSpPr>
        <p:spPr>
          <a:xfrm>
            <a:off x="4465165" y="5291665"/>
            <a:ext cx="15672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800" b="1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</a:t>
            </a:r>
            <a:r>
              <a:rPr lang="en-US" altLang="zh-CN" sz="2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⊆ </a:t>
            </a:r>
            <a:r>
              <a:rPr lang="en-US" altLang="zh-CN" sz="2800" b="1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R</a:t>
            </a:r>
            <a:r>
              <a:rPr lang="en-US" altLang="zh-CN" sz="2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</a:t>
            </a:r>
            <a:endParaRPr lang="zh-CN" altLang="en-US" sz="2800" b="1" i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407D5C62-5B23-43AB-A438-B1D7776150E9}"/>
              </a:ext>
            </a:extLst>
          </p:cNvPr>
          <p:cNvSpPr/>
          <p:nvPr/>
        </p:nvSpPr>
        <p:spPr>
          <a:xfrm>
            <a:off x="3331421" y="2186508"/>
            <a:ext cx="42351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800" b="1" i="1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R</a:t>
            </a:r>
            <a:endParaRPr lang="zh-CN" altLang="en-US" sz="2800" b="1" i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B3744318-3E6D-4687-B7F2-FD68D0361974}"/>
              </a:ext>
            </a:extLst>
          </p:cNvPr>
          <p:cNvSpPr/>
          <p:nvPr/>
        </p:nvSpPr>
        <p:spPr>
          <a:xfrm>
            <a:off x="9164349" y="2088658"/>
            <a:ext cx="59984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800" b="1" i="1" dirty="0">
                <a:latin typeface="Times New Roman" panose="02020603050405020304" pitchFamily="18" charset="0"/>
                <a:ea typeface="宋体" panose="02010600030101010101" pitchFamily="2" charset="-122"/>
              </a:rPr>
              <a:t>R</a:t>
            </a:r>
            <a:r>
              <a:rPr lang="en-US" altLang="zh-CN" sz="2800" b="1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</a:t>
            </a:r>
            <a:endParaRPr lang="zh-CN" altLang="en-US" sz="2800" b="1" i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87500C8F-E9AD-4C66-854A-405D44552C56}"/>
              </a:ext>
            </a:extLst>
          </p:cNvPr>
          <p:cNvSpPr/>
          <p:nvPr/>
        </p:nvSpPr>
        <p:spPr>
          <a:xfrm>
            <a:off x="6294991" y="2170243"/>
            <a:ext cx="51167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800" b="1" i="1" dirty="0">
                <a:latin typeface="Times New Roman" panose="02020603050405020304" pitchFamily="18" charset="0"/>
                <a:ea typeface="宋体" panose="02010600030101010101" pitchFamily="2" charset="-122"/>
              </a:rPr>
              <a:t>R</a:t>
            </a:r>
            <a:r>
              <a:rPr lang="en-US" altLang="zh-CN" sz="2800" b="1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</a:t>
            </a:r>
            <a:endParaRPr lang="zh-CN" altLang="en-US" sz="2800" b="1" i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2" name="椭圆 61">
            <a:extLst>
              <a:ext uri="{FF2B5EF4-FFF2-40B4-BE49-F238E27FC236}">
                <a16:creationId xmlns:a16="http://schemas.microsoft.com/office/drawing/2014/main" id="{4E782AA2-7536-44F9-B081-41535A399050}"/>
              </a:ext>
            </a:extLst>
          </p:cNvPr>
          <p:cNvSpPr/>
          <p:nvPr/>
        </p:nvSpPr>
        <p:spPr>
          <a:xfrm>
            <a:off x="7096324" y="3620264"/>
            <a:ext cx="399393" cy="38252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3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63" name="椭圆 62">
            <a:extLst>
              <a:ext uri="{FF2B5EF4-FFF2-40B4-BE49-F238E27FC236}">
                <a16:creationId xmlns:a16="http://schemas.microsoft.com/office/drawing/2014/main" id="{A997C662-BA67-484F-A222-EFF9E54E6E3D}"/>
              </a:ext>
            </a:extLst>
          </p:cNvPr>
          <p:cNvSpPr/>
          <p:nvPr/>
        </p:nvSpPr>
        <p:spPr>
          <a:xfrm>
            <a:off x="6289575" y="4536123"/>
            <a:ext cx="399393" cy="38252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2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64" name="椭圆 63">
            <a:extLst>
              <a:ext uri="{FF2B5EF4-FFF2-40B4-BE49-F238E27FC236}">
                <a16:creationId xmlns:a16="http://schemas.microsoft.com/office/drawing/2014/main" id="{1E9BD413-8B1D-483C-8B00-1F326B8546A2}"/>
              </a:ext>
            </a:extLst>
          </p:cNvPr>
          <p:cNvSpPr/>
          <p:nvPr/>
        </p:nvSpPr>
        <p:spPr>
          <a:xfrm>
            <a:off x="5775225" y="3429000"/>
            <a:ext cx="399393" cy="38252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1</a:t>
            </a:r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65" name="直接箭头连接符 58">
            <a:extLst>
              <a:ext uri="{FF2B5EF4-FFF2-40B4-BE49-F238E27FC236}">
                <a16:creationId xmlns:a16="http://schemas.microsoft.com/office/drawing/2014/main" id="{7DF2AB58-AE18-467C-8959-24C6D768ECE2}"/>
              </a:ext>
            </a:extLst>
          </p:cNvPr>
          <p:cNvCxnSpPr>
            <a:cxnSpLocks/>
            <a:stCxn id="64" idx="0"/>
            <a:endCxn id="62" idx="1"/>
          </p:cNvCxnSpPr>
          <p:nvPr/>
        </p:nvCxnSpPr>
        <p:spPr>
          <a:xfrm rot="16200000" flipH="1">
            <a:off x="6441226" y="2962696"/>
            <a:ext cx="247284" cy="1179892"/>
          </a:xfrm>
          <a:prstGeom prst="curvedConnector3">
            <a:avLst>
              <a:gd name="adj1" fmla="val -92444"/>
            </a:avLst>
          </a:prstGeom>
          <a:ln w="28575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箭头连接符 58">
            <a:extLst>
              <a:ext uri="{FF2B5EF4-FFF2-40B4-BE49-F238E27FC236}">
                <a16:creationId xmlns:a16="http://schemas.microsoft.com/office/drawing/2014/main" id="{FE49A02C-6E24-4FDA-8255-79C9D06F5815}"/>
              </a:ext>
            </a:extLst>
          </p:cNvPr>
          <p:cNvCxnSpPr>
            <a:cxnSpLocks/>
            <a:stCxn id="64" idx="2"/>
            <a:endCxn id="63" idx="2"/>
          </p:cNvCxnSpPr>
          <p:nvPr/>
        </p:nvCxnSpPr>
        <p:spPr>
          <a:xfrm rot="10800000" flipH="1" flipV="1">
            <a:off x="5775225" y="3620264"/>
            <a:ext cx="514350" cy="1107123"/>
          </a:xfrm>
          <a:prstGeom prst="curvedConnector3">
            <a:avLst>
              <a:gd name="adj1" fmla="val -44444"/>
            </a:avLst>
          </a:prstGeom>
          <a:ln w="28575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接箭头连接符 58">
            <a:extLst>
              <a:ext uri="{FF2B5EF4-FFF2-40B4-BE49-F238E27FC236}">
                <a16:creationId xmlns:a16="http://schemas.microsoft.com/office/drawing/2014/main" id="{49EA6D59-688A-400B-95F0-A23E619C4A64}"/>
              </a:ext>
            </a:extLst>
          </p:cNvPr>
          <p:cNvCxnSpPr>
            <a:cxnSpLocks/>
            <a:stCxn id="63" idx="1"/>
            <a:endCxn id="64" idx="5"/>
          </p:cNvCxnSpPr>
          <p:nvPr/>
        </p:nvCxnSpPr>
        <p:spPr>
          <a:xfrm flipH="1" flipV="1">
            <a:off x="6116128" y="3755509"/>
            <a:ext cx="231937" cy="836634"/>
          </a:xfrm>
          <a:prstGeom prst="straightConnector1">
            <a:avLst/>
          </a:prstGeom>
          <a:ln w="28575">
            <a:solidFill>
              <a:schemeClr val="accent1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接箭头连接符 58">
            <a:extLst>
              <a:ext uri="{FF2B5EF4-FFF2-40B4-BE49-F238E27FC236}">
                <a16:creationId xmlns:a16="http://schemas.microsoft.com/office/drawing/2014/main" id="{08795A5B-8D13-4966-ADE0-4D1A9ACDF0F1}"/>
              </a:ext>
            </a:extLst>
          </p:cNvPr>
          <p:cNvCxnSpPr>
            <a:cxnSpLocks/>
            <a:stCxn id="62" idx="2"/>
            <a:endCxn id="64" idx="6"/>
          </p:cNvCxnSpPr>
          <p:nvPr/>
        </p:nvCxnSpPr>
        <p:spPr>
          <a:xfrm flipH="1" flipV="1">
            <a:off x="6174618" y="3620265"/>
            <a:ext cx="921706" cy="191264"/>
          </a:xfrm>
          <a:prstGeom prst="straightConnector1">
            <a:avLst/>
          </a:prstGeom>
          <a:ln w="28575">
            <a:solidFill>
              <a:schemeClr val="accent1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椭圆 87">
            <a:extLst>
              <a:ext uri="{FF2B5EF4-FFF2-40B4-BE49-F238E27FC236}">
                <a16:creationId xmlns:a16="http://schemas.microsoft.com/office/drawing/2014/main" id="{1831DD44-A3BE-43A7-955B-A9084FACD013}"/>
              </a:ext>
            </a:extLst>
          </p:cNvPr>
          <p:cNvSpPr/>
          <p:nvPr/>
        </p:nvSpPr>
        <p:spPr>
          <a:xfrm>
            <a:off x="10078996" y="3672616"/>
            <a:ext cx="399393" cy="38252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3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89" name="椭圆 88">
            <a:extLst>
              <a:ext uri="{FF2B5EF4-FFF2-40B4-BE49-F238E27FC236}">
                <a16:creationId xmlns:a16="http://schemas.microsoft.com/office/drawing/2014/main" id="{4EA02402-F8EF-4840-9629-66B34AFFFB34}"/>
              </a:ext>
            </a:extLst>
          </p:cNvPr>
          <p:cNvSpPr/>
          <p:nvPr/>
        </p:nvSpPr>
        <p:spPr>
          <a:xfrm>
            <a:off x="9272247" y="4588475"/>
            <a:ext cx="399393" cy="38252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2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90" name="椭圆 89">
            <a:extLst>
              <a:ext uri="{FF2B5EF4-FFF2-40B4-BE49-F238E27FC236}">
                <a16:creationId xmlns:a16="http://schemas.microsoft.com/office/drawing/2014/main" id="{21CB9FEB-5B3A-46C9-930B-E08F099835DC}"/>
              </a:ext>
            </a:extLst>
          </p:cNvPr>
          <p:cNvSpPr/>
          <p:nvPr/>
        </p:nvSpPr>
        <p:spPr>
          <a:xfrm>
            <a:off x="8757897" y="3481352"/>
            <a:ext cx="399393" cy="38252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1</a:t>
            </a:r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91" name="直接箭头连接符 58">
            <a:extLst>
              <a:ext uri="{FF2B5EF4-FFF2-40B4-BE49-F238E27FC236}">
                <a16:creationId xmlns:a16="http://schemas.microsoft.com/office/drawing/2014/main" id="{EB866E5E-808D-43E5-87F8-3334E2845FEE}"/>
              </a:ext>
            </a:extLst>
          </p:cNvPr>
          <p:cNvCxnSpPr>
            <a:cxnSpLocks/>
            <a:stCxn id="90" idx="0"/>
            <a:endCxn id="88" idx="1"/>
          </p:cNvCxnSpPr>
          <p:nvPr/>
        </p:nvCxnSpPr>
        <p:spPr>
          <a:xfrm rot="16200000" flipH="1">
            <a:off x="9423898" y="3015048"/>
            <a:ext cx="247284" cy="1179892"/>
          </a:xfrm>
          <a:prstGeom prst="curvedConnector3">
            <a:avLst>
              <a:gd name="adj1" fmla="val -92444"/>
            </a:avLst>
          </a:prstGeom>
          <a:ln w="28575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接箭头连接符 58">
            <a:extLst>
              <a:ext uri="{FF2B5EF4-FFF2-40B4-BE49-F238E27FC236}">
                <a16:creationId xmlns:a16="http://schemas.microsoft.com/office/drawing/2014/main" id="{329D24F2-9AE1-4800-98BC-2FCD2683CB56}"/>
              </a:ext>
            </a:extLst>
          </p:cNvPr>
          <p:cNvCxnSpPr>
            <a:cxnSpLocks/>
            <a:stCxn id="90" idx="2"/>
            <a:endCxn id="89" idx="2"/>
          </p:cNvCxnSpPr>
          <p:nvPr/>
        </p:nvCxnSpPr>
        <p:spPr>
          <a:xfrm rot="10800000" flipH="1" flipV="1">
            <a:off x="8757897" y="3672616"/>
            <a:ext cx="514350" cy="1107123"/>
          </a:xfrm>
          <a:prstGeom prst="curvedConnector3">
            <a:avLst>
              <a:gd name="adj1" fmla="val -44444"/>
            </a:avLst>
          </a:prstGeom>
          <a:ln w="28575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接箭头连接符 58">
            <a:extLst>
              <a:ext uri="{FF2B5EF4-FFF2-40B4-BE49-F238E27FC236}">
                <a16:creationId xmlns:a16="http://schemas.microsoft.com/office/drawing/2014/main" id="{20A469C3-A2E1-4E71-B470-9C2EDC1F2952}"/>
              </a:ext>
            </a:extLst>
          </p:cNvPr>
          <p:cNvCxnSpPr>
            <a:cxnSpLocks/>
            <a:stCxn id="89" idx="1"/>
            <a:endCxn id="90" idx="5"/>
          </p:cNvCxnSpPr>
          <p:nvPr/>
        </p:nvCxnSpPr>
        <p:spPr>
          <a:xfrm flipH="1" flipV="1">
            <a:off x="9098800" y="3807861"/>
            <a:ext cx="231937" cy="836634"/>
          </a:xfrm>
          <a:prstGeom prst="straightConnector1">
            <a:avLst/>
          </a:prstGeom>
          <a:ln w="28575">
            <a:solidFill>
              <a:schemeClr val="accent1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接箭头连接符 58">
            <a:extLst>
              <a:ext uri="{FF2B5EF4-FFF2-40B4-BE49-F238E27FC236}">
                <a16:creationId xmlns:a16="http://schemas.microsoft.com/office/drawing/2014/main" id="{8373E889-5316-4B66-AF37-DA3F8615DFBF}"/>
              </a:ext>
            </a:extLst>
          </p:cNvPr>
          <p:cNvCxnSpPr>
            <a:cxnSpLocks/>
            <a:stCxn id="88" idx="2"/>
            <a:endCxn id="90" idx="6"/>
          </p:cNvCxnSpPr>
          <p:nvPr/>
        </p:nvCxnSpPr>
        <p:spPr>
          <a:xfrm flipH="1" flipV="1">
            <a:off x="9157290" y="3672617"/>
            <a:ext cx="921706" cy="191264"/>
          </a:xfrm>
          <a:prstGeom prst="straightConnector1">
            <a:avLst/>
          </a:prstGeom>
          <a:ln w="28575">
            <a:solidFill>
              <a:schemeClr val="accent1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接箭头连接符 58">
            <a:extLst>
              <a:ext uri="{FF2B5EF4-FFF2-40B4-BE49-F238E27FC236}">
                <a16:creationId xmlns:a16="http://schemas.microsoft.com/office/drawing/2014/main" id="{AA633789-911E-4E60-A08B-D0264AFFAE2D}"/>
              </a:ext>
            </a:extLst>
          </p:cNvPr>
          <p:cNvCxnSpPr>
            <a:cxnSpLocks/>
            <a:stCxn id="89" idx="7"/>
            <a:endCxn id="88" idx="4"/>
          </p:cNvCxnSpPr>
          <p:nvPr/>
        </p:nvCxnSpPr>
        <p:spPr>
          <a:xfrm rot="5400000" flipH="1" flipV="1">
            <a:off x="9651246" y="4017049"/>
            <a:ext cx="589350" cy="665543"/>
          </a:xfrm>
          <a:prstGeom prst="curvedConnector3">
            <a:avLst>
              <a:gd name="adj1" fmla="val 50000"/>
            </a:avLst>
          </a:prstGeom>
          <a:ln w="28575">
            <a:solidFill>
              <a:srgbClr val="FF9409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接箭头连接符 58">
            <a:extLst>
              <a:ext uri="{FF2B5EF4-FFF2-40B4-BE49-F238E27FC236}">
                <a16:creationId xmlns:a16="http://schemas.microsoft.com/office/drawing/2014/main" id="{D2DD16EA-73F8-40D7-8DEE-734FC299F20A}"/>
              </a:ext>
            </a:extLst>
          </p:cNvPr>
          <p:cNvCxnSpPr>
            <a:cxnSpLocks/>
            <a:stCxn id="88" idx="5"/>
            <a:endCxn id="89" idx="6"/>
          </p:cNvCxnSpPr>
          <p:nvPr/>
        </p:nvCxnSpPr>
        <p:spPr>
          <a:xfrm rot="5400000">
            <a:off x="9655463" y="4015303"/>
            <a:ext cx="780615" cy="748259"/>
          </a:xfrm>
          <a:prstGeom prst="curvedConnector2">
            <a:avLst/>
          </a:prstGeom>
          <a:ln w="28575">
            <a:solidFill>
              <a:srgbClr val="FF9409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矩形 103">
            <a:extLst>
              <a:ext uri="{FF2B5EF4-FFF2-40B4-BE49-F238E27FC236}">
                <a16:creationId xmlns:a16="http://schemas.microsoft.com/office/drawing/2014/main" id="{B8562E4A-66EE-4A39-B75C-1CAC2DFF963D}"/>
              </a:ext>
            </a:extLst>
          </p:cNvPr>
          <p:cNvSpPr/>
          <p:nvPr/>
        </p:nvSpPr>
        <p:spPr>
          <a:xfrm>
            <a:off x="7705013" y="5313070"/>
            <a:ext cx="2147496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800" b="1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</a:t>
            </a:r>
            <a:r>
              <a:rPr lang="en-US" altLang="zh-CN" sz="2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⊆ </a:t>
            </a:r>
            <a:r>
              <a:rPr lang="en-US" altLang="zh-CN" sz="2800" b="1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R</a:t>
            </a:r>
            <a:r>
              <a:rPr lang="en-US" altLang="zh-CN" sz="2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</a:t>
            </a:r>
          </a:p>
          <a:p>
            <a:pPr>
              <a:spcBef>
                <a:spcPct val="50000"/>
              </a:spcBef>
            </a:pPr>
            <a:r>
              <a:rPr lang="en-US" altLang="zh-CN" sz="2800" b="1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</a:t>
            </a:r>
            <a:r>
              <a:rPr lang="en-US" altLang="zh-CN" sz="2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 </a:t>
            </a:r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⊆ </a:t>
            </a:r>
            <a:r>
              <a:rPr lang="en-US" altLang="zh-CN" sz="2800" b="1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R</a:t>
            </a:r>
            <a:r>
              <a:rPr lang="en-US" altLang="zh-CN" sz="2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</a:t>
            </a:r>
            <a:endParaRPr lang="zh-CN" altLang="en-US" sz="2800" b="1" i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4194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104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423AEC-297D-4AC6-937F-565891408581}"/>
              </a:ext>
            </a:extLst>
          </p:cNvPr>
          <p:cNvSpPr txBox="1"/>
          <p:nvPr/>
        </p:nvSpPr>
        <p:spPr>
          <a:xfrm>
            <a:off x="1756364" y="97006"/>
            <a:ext cx="1031566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cs typeface="+mn-ea"/>
                <a:sym typeface="+mn-lt"/>
              </a:rPr>
              <a:t>3. Compatibility relation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65459A86-2236-4247-9311-D46EC9F8D18D}"/>
              </a:ext>
            </a:extLst>
          </p:cNvPr>
          <p:cNvGrpSpPr/>
          <p:nvPr/>
        </p:nvGrpSpPr>
        <p:grpSpPr>
          <a:xfrm>
            <a:off x="119973" y="397477"/>
            <a:ext cx="1449151" cy="180724"/>
            <a:chOff x="5392832" y="1016000"/>
            <a:chExt cx="1449150" cy="180724"/>
          </a:xfrm>
        </p:grpSpPr>
        <p:sp>
          <p:nvSpPr>
            <p:cNvPr id="7" name="Freeform 45">
              <a:extLst>
                <a:ext uri="{FF2B5EF4-FFF2-40B4-BE49-F238E27FC236}">
                  <a16:creationId xmlns:a16="http://schemas.microsoft.com/office/drawing/2014/main" id="{79F5C682-BDEF-4D53-B481-CCF2EF60A4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8" name="Freeform 46">
              <a:extLst>
                <a:ext uri="{FF2B5EF4-FFF2-40B4-BE49-F238E27FC236}">
                  <a16:creationId xmlns:a16="http://schemas.microsoft.com/office/drawing/2014/main" id="{34E012F1-3888-4574-B83C-160D877B5C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9" name="Freeform 47">
              <a:extLst>
                <a:ext uri="{FF2B5EF4-FFF2-40B4-BE49-F238E27FC236}">
                  <a16:creationId xmlns:a16="http://schemas.microsoft.com/office/drawing/2014/main" id="{92C0B701-D754-4A82-AB31-4E35C971D1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10" name="Freeform 48">
              <a:extLst>
                <a:ext uri="{FF2B5EF4-FFF2-40B4-BE49-F238E27FC236}">
                  <a16:creationId xmlns:a16="http://schemas.microsoft.com/office/drawing/2014/main" id="{60F2428E-B4AC-403A-9F72-86667F8576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11" name="Freeform 49">
              <a:extLst>
                <a:ext uri="{FF2B5EF4-FFF2-40B4-BE49-F238E27FC236}">
                  <a16:creationId xmlns:a16="http://schemas.microsoft.com/office/drawing/2014/main" id="{0C987953-0EFA-465A-B7F9-C0CF22995A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</p:grpSp>
      <p:sp>
        <p:nvSpPr>
          <p:cNvPr id="12" name="灯片编号占位符 1">
            <a:extLst>
              <a:ext uri="{FF2B5EF4-FFF2-40B4-BE49-F238E27FC236}">
                <a16:creationId xmlns:a16="http://schemas.microsoft.com/office/drawing/2014/main" id="{5AEBC6C7-6925-4C9A-B360-18D57EB16C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38416" y="6492875"/>
            <a:ext cx="498022" cy="365125"/>
          </a:xfrm>
        </p:spPr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97B5860-9389-40BC-8CED-DD2AAB23A1E9}" type="slidenum">
              <a:rPr kumimoji="0" lang="zh-CN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Arial Unicode MS" panose="020B0604020202020204" pitchFamily="34" charset="-122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ea typeface="Arial Unicode MS" panose="020B0604020202020204" pitchFamily="34" charset="-122"/>
            </a:endParaRPr>
          </a:p>
        </p:txBody>
      </p:sp>
      <p:sp>
        <p:nvSpPr>
          <p:cNvPr id="18" name="Text Box 5">
            <a:extLst>
              <a:ext uri="{FF2B5EF4-FFF2-40B4-BE49-F238E27FC236}">
                <a16:creationId xmlns:a16="http://schemas.microsoft.com/office/drawing/2014/main" id="{05FC7AD9-3E16-E4A8-A3F8-636D9F5EDA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9435" y="3305490"/>
            <a:ext cx="708253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Franklin Gothic Demi" panose="020B07030201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Franklin Gothic Demi" panose="020B07030201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Franklin Gothic Demi" panose="020B07030201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9pPr>
          </a:lstStyle>
          <a:p>
            <a:pPr marL="342900" indent="-342900" eaLnBrk="1" hangingPunct="1">
              <a:spcBef>
                <a:spcPct val="50000"/>
              </a:spcBef>
              <a:buFont typeface="Wingdings" panose="05000000000000000000" pitchFamily="2" charset="2"/>
              <a:buChar char="l"/>
            </a:pPr>
            <a:r>
              <a:rPr lang="en-US" altLang="zh-CN" sz="2400" b="1" i="1" dirty="0">
                <a:latin typeface="+mn-lt"/>
                <a:ea typeface="宋体" panose="02010600030101010101" pitchFamily="2" charset="-122"/>
              </a:rPr>
              <a:t>The relational matrix of R is as follows:</a:t>
            </a:r>
            <a:endParaRPr lang="zh-CN" altLang="en-US" sz="2400" b="1" dirty="0">
              <a:latin typeface="+mn-lt"/>
              <a:ea typeface="宋体" panose="02010600030101010101" pitchFamily="2" charset="-122"/>
            </a:endParaRPr>
          </a:p>
        </p:txBody>
      </p:sp>
      <p:sp>
        <p:nvSpPr>
          <p:cNvPr id="19" name="Rectangle 7">
            <a:extLst>
              <a:ext uri="{FF2B5EF4-FFF2-40B4-BE49-F238E27FC236}">
                <a16:creationId xmlns:a16="http://schemas.microsoft.com/office/drawing/2014/main" id="{9CEFC6C9-08F9-4AFA-3C9E-AE5F2B8198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53106" y="3235452"/>
            <a:ext cx="1841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Franklin Gothic Demi" panose="020B07030201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Franklin Gothic Demi" panose="020B07030201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Franklin Gothic Demi" panose="020B07030201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zh-CN" sz="2400" b="1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20" name="Object 6">
            <a:extLst>
              <a:ext uri="{FF2B5EF4-FFF2-40B4-BE49-F238E27FC236}">
                <a16:creationId xmlns:a16="http://schemas.microsoft.com/office/drawing/2014/main" id="{6BAFDEBE-4C10-A1C1-C92E-9DF564A668E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99044058"/>
              </p:ext>
            </p:extLst>
          </p:nvPr>
        </p:nvGraphicFramePr>
        <p:xfrm>
          <a:off x="2423320" y="3871786"/>
          <a:ext cx="3241675" cy="2509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2852" name="Equation" r:id="rId4" imgW="1473200" imgH="1143000" progId="Equation.DSMT4">
                  <p:embed/>
                </p:oleObj>
              </mc:Choice>
              <mc:Fallback>
                <p:oleObj name="Equation" r:id="rId4" imgW="1473200" imgH="1143000" progId="Equation.DSMT4">
                  <p:embed/>
                  <p:pic>
                    <p:nvPicPr>
                      <p:cNvPr id="12294" name="Object 6">
                        <a:extLst>
                          <a:ext uri="{FF2B5EF4-FFF2-40B4-BE49-F238E27FC236}">
                            <a16:creationId xmlns:a16="http://schemas.microsoft.com/office/drawing/2014/main" id="{98A9B7F6-86B4-4BB9-9A30-3D88426C8FA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23320" y="3871786"/>
                        <a:ext cx="3241675" cy="25098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Text Box 8">
            <a:extLst>
              <a:ext uri="{FF2B5EF4-FFF2-40B4-BE49-F238E27FC236}">
                <a16:creationId xmlns:a16="http://schemas.microsoft.com/office/drawing/2014/main" id="{595CD38C-D7A8-3B05-9F6F-E03D45315C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6256" y="1231889"/>
            <a:ext cx="9781171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Franklin Gothic Demi" panose="020B07030201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Franklin Gothic Demi" panose="020B07030201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Franklin Gothic Demi" panose="020B07030201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9pPr>
          </a:lstStyle>
          <a:p>
            <a:pPr marL="342900" indent="-342900" eaLnBrk="1" hangingPunct="1">
              <a:spcBef>
                <a:spcPct val="50000"/>
              </a:spcBef>
              <a:buFont typeface="Wingdings" panose="05000000000000000000" pitchFamily="2" charset="2"/>
              <a:buChar char="l"/>
            </a:pP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Because the compatibility relation is </a:t>
            </a:r>
            <a:r>
              <a:rPr lang="en-US" altLang="zh-CN" sz="2400" b="1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reflexive</a:t>
            </a: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, </a:t>
            </a:r>
            <a:r>
              <a:rPr lang="en-US" altLang="zh-CN" sz="2400" b="1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every element on the diagonal line of the matrix should be l</a:t>
            </a: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, and the compatibility relation is</a:t>
            </a:r>
            <a:r>
              <a:rPr lang="en-US" altLang="zh-CN" sz="2400" b="1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symmetric</a:t>
            </a: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, so the matrix is symmetric with respect to the principal diagonal line. In this way, it is sufficient to simply give the </a:t>
            </a:r>
            <a:r>
              <a:rPr lang="en-US" altLang="zh-CN" sz="2400" b="1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triangular part of the lower part </a:t>
            </a: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of the relation matrix</a:t>
            </a: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。</a:t>
            </a:r>
            <a:r>
              <a: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</a:p>
        </p:txBody>
      </p:sp>
      <p:pic>
        <p:nvPicPr>
          <p:cNvPr id="22" name="Picture 9">
            <a:extLst>
              <a:ext uri="{FF2B5EF4-FFF2-40B4-BE49-F238E27FC236}">
                <a16:creationId xmlns:a16="http://schemas.microsoft.com/office/drawing/2014/main" id="{1A5A4542-DC39-D0FE-C2E7-A56649B18C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2271" y="3829256"/>
            <a:ext cx="2952875" cy="2772822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pic>
      <p:sp>
        <p:nvSpPr>
          <p:cNvPr id="23" name="矩形 22">
            <a:extLst>
              <a:ext uri="{FF2B5EF4-FFF2-40B4-BE49-F238E27FC236}">
                <a16:creationId xmlns:a16="http://schemas.microsoft.com/office/drawing/2014/main" id="{6E53BF57-65C0-439D-7CD2-5EA9C3439056}"/>
              </a:ext>
            </a:extLst>
          </p:cNvPr>
          <p:cNvSpPr/>
          <p:nvPr/>
        </p:nvSpPr>
        <p:spPr>
          <a:xfrm>
            <a:off x="0" y="1037509"/>
            <a:ext cx="1689098" cy="2388603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/>
          </a:bodyPr>
          <a:lstStyle/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FF00"/>
                </a:solidFill>
                <a:cs typeface="+mn-ea"/>
                <a:sym typeface="+mn-lt"/>
              </a:rPr>
              <a:t>特殊关系</a:t>
            </a: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集合的划分和覆盖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等价关系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u="sng" dirty="0">
                <a:solidFill>
                  <a:schemeClr val="bg1"/>
                </a:solidFill>
                <a:cs typeface="+mn-ea"/>
                <a:sym typeface="+mn-lt"/>
              </a:rPr>
              <a:t>相容关系</a:t>
            </a:r>
            <a:endParaRPr lang="en-US" altLang="zh-CN" u="sng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5988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423AEC-297D-4AC6-937F-565891408581}"/>
              </a:ext>
            </a:extLst>
          </p:cNvPr>
          <p:cNvSpPr txBox="1"/>
          <p:nvPr/>
        </p:nvSpPr>
        <p:spPr>
          <a:xfrm>
            <a:off x="1756364" y="97006"/>
            <a:ext cx="1031566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cs typeface="+mn-ea"/>
                <a:sym typeface="+mn-lt"/>
              </a:rPr>
              <a:t>3. Compatibility relation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65459A86-2236-4247-9311-D46EC9F8D18D}"/>
              </a:ext>
            </a:extLst>
          </p:cNvPr>
          <p:cNvGrpSpPr/>
          <p:nvPr/>
        </p:nvGrpSpPr>
        <p:grpSpPr>
          <a:xfrm>
            <a:off x="119973" y="397477"/>
            <a:ext cx="1449151" cy="180724"/>
            <a:chOff x="5392832" y="1016000"/>
            <a:chExt cx="1449150" cy="180724"/>
          </a:xfrm>
        </p:grpSpPr>
        <p:sp>
          <p:nvSpPr>
            <p:cNvPr id="7" name="Freeform 45">
              <a:extLst>
                <a:ext uri="{FF2B5EF4-FFF2-40B4-BE49-F238E27FC236}">
                  <a16:creationId xmlns:a16="http://schemas.microsoft.com/office/drawing/2014/main" id="{79F5C682-BDEF-4D53-B481-CCF2EF60A4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8" name="Freeform 46">
              <a:extLst>
                <a:ext uri="{FF2B5EF4-FFF2-40B4-BE49-F238E27FC236}">
                  <a16:creationId xmlns:a16="http://schemas.microsoft.com/office/drawing/2014/main" id="{34E012F1-3888-4574-B83C-160D877B5C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9" name="Freeform 47">
              <a:extLst>
                <a:ext uri="{FF2B5EF4-FFF2-40B4-BE49-F238E27FC236}">
                  <a16:creationId xmlns:a16="http://schemas.microsoft.com/office/drawing/2014/main" id="{92C0B701-D754-4A82-AB31-4E35C971D1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10" name="Freeform 48">
              <a:extLst>
                <a:ext uri="{FF2B5EF4-FFF2-40B4-BE49-F238E27FC236}">
                  <a16:creationId xmlns:a16="http://schemas.microsoft.com/office/drawing/2014/main" id="{60F2428E-B4AC-403A-9F72-86667F8576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11" name="Freeform 49">
              <a:extLst>
                <a:ext uri="{FF2B5EF4-FFF2-40B4-BE49-F238E27FC236}">
                  <a16:creationId xmlns:a16="http://schemas.microsoft.com/office/drawing/2014/main" id="{0C987953-0EFA-465A-B7F9-C0CF22995A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</p:grpSp>
      <p:sp>
        <p:nvSpPr>
          <p:cNvPr id="12" name="灯片编号占位符 1">
            <a:extLst>
              <a:ext uri="{FF2B5EF4-FFF2-40B4-BE49-F238E27FC236}">
                <a16:creationId xmlns:a16="http://schemas.microsoft.com/office/drawing/2014/main" id="{5AEBC6C7-6925-4C9A-B360-18D57EB16C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38416" y="6492875"/>
            <a:ext cx="498022" cy="365125"/>
          </a:xfrm>
        </p:spPr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97B5860-9389-40BC-8CED-DD2AAB23A1E9}" type="slidenum">
              <a:rPr kumimoji="0" lang="zh-CN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Arial Unicode MS" panose="020B0604020202020204" pitchFamily="34" charset="-122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ea typeface="Arial Unicode MS" panose="020B0604020202020204" pitchFamily="34" charset="-122"/>
            </a:endParaRPr>
          </a:p>
        </p:txBody>
      </p:sp>
      <p:pic>
        <p:nvPicPr>
          <p:cNvPr id="13" name="Picture 6">
            <a:extLst>
              <a:ext uri="{FF2B5EF4-FFF2-40B4-BE49-F238E27FC236}">
                <a16:creationId xmlns:a16="http://schemas.microsoft.com/office/drawing/2014/main" id="{A6076A1A-2E91-C844-5E6E-4B9F793DC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8879" y="1292635"/>
            <a:ext cx="4105275" cy="272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 Box 7">
            <a:extLst>
              <a:ext uri="{FF2B5EF4-FFF2-40B4-BE49-F238E27FC236}">
                <a16:creationId xmlns:a16="http://schemas.microsoft.com/office/drawing/2014/main" id="{E41E3D5F-C0A6-83AC-E4F1-80D146F0A4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00947" y="1833854"/>
            <a:ext cx="4913248" cy="41549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Franklin Gothic Demi" panose="020B07030201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Franklin Gothic Demi" panose="020B07030201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Franklin Gothic Demi" panose="020B07030201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9pPr>
          </a:lstStyle>
          <a:p>
            <a:pPr algn="just" eaLnBrk="1" hangingPunct="1">
              <a:spcBef>
                <a:spcPct val="50000"/>
              </a:spcBef>
              <a:buFontTx/>
              <a:buNone/>
            </a:pP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Because of the reflexive and symmetric of the compatibility relation, there are </a:t>
            </a:r>
            <a:r>
              <a:rPr lang="en-US" altLang="zh-CN" sz="2400" b="1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ring edges </a:t>
            </a: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on all nodes in the graph, and there are </a:t>
            </a:r>
            <a:r>
              <a:rPr lang="en-US" altLang="zh-CN" sz="2400" b="1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round-trip arcs </a:t>
            </a: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between the two nodes with compatibility relation. If you delete the ring edges on all nodes and replace the two arcs between the two nodes with a straight line, you can simplify the graph as following:</a:t>
            </a:r>
            <a:endParaRPr lang="zh-CN" altLang="en-US" sz="24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15" name="Picture 8">
            <a:extLst>
              <a:ext uri="{FF2B5EF4-FFF2-40B4-BE49-F238E27FC236}">
                <a16:creationId xmlns:a16="http://schemas.microsoft.com/office/drawing/2014/main" id="{DD940692-94C3-81EF-E431-8622928F9D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8879" y="4200525"/>
            <a:ext cx="4032250" cy="265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 Box 5">
            <a:extLst>
              <a:ext uri="{FF2B5EF4-FFF2-40B4-BE49-F238E27FC236}">
                <a16:creationId xmlns:a16="http://schemas.microsoft.com/office/drawing/2014/main" id="{0391F20B-324A-FC62-42C1-86BF78B90A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68962" y="1066929"/>
            <a:ext cx="5190205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Franklin Gothic Demi" panose="020B07030201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Franklin Gothic Demi" panose="020B07030201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Franklin Gothic Demi" panose="020B07030201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800" b="1" dirty="0">
                <a:latin typeface="Times New Roman" panose="02020603050405020304" pitchFamily="18" charset="0"/>
                <a:ea typeface="宋体" panose="02010600030101010101" pitchFamily="2" charset="-122"/>
              </a:rPr>
              <a:t>The digraph of </a:t>
            </a:r>
            <a:r>
              <a:rPr lang="en-US" altLang="zh-CN" sz="2800" b="1" i="1" dirty="0">
                <a:latin typeface="Times New Roman" panose="02020603050405020304" pitchFamily="18" charset="0"/>
                <a:ea typeface="宋体" panose="02010600030101010101" pitchFamily="2" charset="-122"/>
              </a:rPr>
              <a:t>R</a:t>
            </a:r>
            <a:r>
              <a:rPr lang="en-US" altLang="zh-CN" sz="2800" b="1" dirty="0">
                <a:latin typeface="Times New Roman" panose="02020603050405020304" pitchFamily="18" charset="0"/>
                <a:ea typeface="宋体" panose="02010600030101010101" pitchFamily="2" charset="-122"/>
              </a:rPr>
              <a:t> is as follows:</a:t>
            </a:r>
          </a:p>
          <a:p>
            <a:pPr>
              <a:spcBef>
                <a:spcPct val="0"/>
              </a:spcBef>
              <a:buFontTx/>
              <a:buNone/>
            </a:pPr>
            <a:b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</a:rPr>
            </a:br>
            <a:endParaRPr lang="zh-CN" altLang="en-US" sz="28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2D156B8F-8532-3F2D-B23A-8DB9A96F76A0}"/>
              </a:ext>
            </a:extLst>
          </p:cNvPr>
          <p:cNvSpPr/>
          <p:nvPr/>
        </p:nvSpPr>
        <p:spPr>
          <a:xfrm>
            <a:off x="0" y="1037509"/>
            <a:ext cx="1689098" cy="2388603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/>
          </a:bodyPr>
          <a:lstStyle/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FF00"/>
                </a:solidFill>
                <a:cs typeface="+mn-ea"/>
                <a:sym typeface="+mn-lt"/>
              </a:rPr>
              <a:t>特殊关系</a:t>
            </a: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集合的划分和覆盖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等价关系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u="sng" dirty="0">
                <a:solidFill>
                  <a:schemeClr val="bg1"/>
                </a:solidFill>
                <a:cs typeface="+mn-ea"/>
                <a:sym typeface="+mn-lt"/>
              </a:rPr>
              <a:t>相容关系</a:t>
            </a:r>
            <a:endParaRPr lang="en-US" altLang="zh-CN" u="sng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04448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423AEC-297D-4AC6-937F-565891408581}"/>
              </a:ext>
            </a:extLst>
          </p:cNvPr>
          <p:cNvSpPr txBox="1"/>
          <p:nvPr/>
        </p:nvSpPr>
        <p:spPr>
          <a:xfrm>
            <a:off x="1756364" y="97006"/>
            <a:ext cx="1031566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cs typeface="+mn-ea"/>
                <a:sym typeface="+mn-lt"/>
              </a:rPr>
              <a:t>3. Compatibility relation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65459A86-2236-4247-9311-D46EC9F8D18D}"/>
              </a:ext>
            </a:extLst>
          </p:cNvPr>
          <p:cNvGrpSpPr/>
          <p:nvPr/>
        </p:nvGrpSpPr>
        <p:grpSpPr>
          <a:xfrm>
            <a:off x="119973" y="397477"/>
            <a:ext cx="1449151" cy="180724"/>
            <a:chOff x="5392832" y="1016000"/>
            <a:chExt cx="1449150" cy="180724"/>
          </a:xfrm>
        </p:grpSpPr>
        <p:sp>
          <p:nvSpPr>
            <p:cNvPr id="7" name="Freeform 45">
              <a:extLst>
                <a:ext uri="{FF2B5EF4-FFF2-40B4-BE49-F238E27FC236}">
                  <a16:creationId xmlns:a16="http://schemas.microsoft.com/office/drawing/2014/main" id="{79F5C682-BDEF-4D53-B481-CCF2EF60A4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8" name="Freeform 46">
              <a:extLst>
                <a:ext uri="{FF2B5EF4-FFF2-40B4-BE49-F238E27FC236}">
                  <a16:creationId xmlns:a16="http://schemas.microsoft.com/office/drawing/2014/main" id="{34E012F1-3888-4574-B83C-160D877B5C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9" name="Freeform 47">
              <a:extLst>
                <a:ext uri="{FF2B5EF4-FFF2-40B4-BE49-F238E27FC236}">
                  <a16:creationId xmlns:a16="http://schemas.microsoft.com/office/drawing/2014/main" id="{92C0B701-D754-4A82-AB31-4E35C971D1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10" name="Freeform 48">
              <a:extLst>
                <a:ext uri="{FF2B5EF4-FFF2-40B4-BE49-F238E27FC236}">
                  <a16:creationId xmlns:a16="http://schemas.microsoft.com/office/drawing/2014/main" id="{60F2428E-B4AC-403A-9F72-86667F8576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11" name="Freeform 49">
              <a:extLst>
                <a:ext uri="{FF2B5EF4-FFF2-40B4-BE49-F238E27FC236}">
                  <a16:creationId xmlns:a16="http://schemas.microsoft.com/office/drawing/2014/main" id="{0C987953-0EFA-465A-B7F9-C0CF22995A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</p:grpSp>
      <p:sp>
        <p:nvSpPr>
          <p:cNvPr id="12" name="灯片编号占位符 1">
            <a:extLst>
              <a:ext uri="{FF2B5EF4-FFF2-40B4-BE49-F238E27FC236}">
                <a16:creationId xmlns:a16="http://schemas.microsoft.com/office/drawing/2014/main" id="{5AEBC6C7-6925-4C9A-B360-18D57EB16C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38416" y="6492875"/>
            <a:ext cx="498022" cy="365125"/>
          </a:xfrm>
        </p:spPr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97B5860-9389-40BC-8CED-DD2AAB23A1E9}" type="slidenum">
              <a:rPr kumimoji="0" lang="zh-CN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Arial Unicode MS" panose="020B0604020202020204" pitchFamily="34" charset="-122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ea typeface="Arial Unicode MS" panose="020B0604020202020204" pitchFamily="34" charset="-122"/>
            </a:endParaRPr>
          </a:p>
        </p:txBody>
      </p:sp>
      <p:sp>
        <p:nvSpPr>
          <p:cNvPr id="13" name="Text Box 5">
            <a:extLst>
              <a:ext uri="{FF2B5EF4-FFF2-40B4-BE49-F238E27FC236}">
                <a16:creationId xmlns:a16="http://schemas.microsoft.com/office/drawing/2014/main" id="{1B87DA02-0DF3-2911-3042-68F5C7464A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38743" y="1165056"/>
            <a:ext cx="8316912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Franklin Gothic Demi" panose="020B07030201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Franklin Gothic Demi" panose="020B07030201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Franklin Gothic Demi" panose="020B07030201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2800" b="1" i="1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Still take </a:t>
            </a:r>
            <a:r>
              <a:rPr lang="en-US" altLang="zh-CN" sz="2800" b="1" i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X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={2166,243,375,648,455} as an example</a:t>
            </a:r>
            <a:endParaRPr lang="zh-CN" altLang="en-US" sz="2800" b="1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4" name="Rectangle 7">
            <a:extLst>
              <a:ext uri="{FF2B5EF4-FFF2-40B4-BE49-F238E27FC236}">
                <a16:creationId xmlns:a16="http://schemas.microsoft.com/office/drawing/2014/main" id="{ADA4CD8D-DE9C-2374-3ACC-C5A0BE5AF0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1655" y="3806656"/>
            <a:ext cx="1841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Franklin Gothic Demi" panose="020B07030201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Franklin Gothic Demi" panose="020B07030201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Franklin Gothic Demi" panose="020B07030201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zh-CN" sz="2400" b="1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15" name="Object 6">
            <a:extLst>
              <a:ext uri="{FF2B5EF4-FFF2-40B4-BE49-F238E27FC236}">
                <a16:creationId xmlns:a16="http://schemas.microsoft.com/office/drawing/2014/main" id="{B0070F47-FF7E-671C-19A1-D69D78BD7D0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79935091"/>
              </p:ext>
            </p:extLst>
          </p:nvPr>
        </p:nvGraphicFramePr>
        <p:xfrm>
          <a:off x="2615018" y="1715115"/>
          <a:ext cx="7640637" cy="541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881" name="Equation" r:id="rId4" imgW="3124200" imgH="215900" progId="Equation.DSMT4">
                  <p:embed/>
                </p:oleObj>
              </mc:Choice>
              <mc:Fallback>
                <p:oleObj name="Equation" r:id="rId4" imgW="3124200" imgH="215900" progId="Equation.DSMT4">
                  <p:embed/>
                  <p:pic>
                    <p:nvPicPr>
                      <p:cNvPr id="14342" name="Object 6">
                        <a:extLst>
                          <a:ext uri="{FF2B5EF4-FFF2-40B4-BE49-F238E27FC236}">
                            <a16:creationId xmlns:a16="http://schemas.microsoft.com/office/drawing/2014/main" id="{39164782-0EF9-42BA-A111-EF609196D53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15018" y="1715115"/>
                        <a:ext cx="7640637" cy="541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Text Box 8">
            <a:extLst>
              <a:ext uri="{FF2B5EF4-FFF2-40B4-BE49-F238E27FC236}">
                <a16:creationId xmlns:a16="http://schemas.microsoft.com/office/drawing/2014/main" id="{1D06D9A9-3F04-F08D-27E0-837815C78F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38743" y="2287399"/>
            <a:ext cx="10153233" cy="283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Franklin Gothic Demi" panose="020B07030201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Franklin Gothic Demi" panose="020B07030201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Franklin Gothic Demi" panose="020B07030201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2800" b="1" i="1" dirty="0">
                <a:latin typeface="Times New Roman" panose="02020603050405020304" pitchFamily="18" charset="0"/>
                <a:ea typeface="宋体" panose="02010600030101010101" pitchFamily="2" charset="-122"/>
              </a:rPr>
              <a:t>x</a:t>
            </a:r>
            <a:r>
              <a:rPr lang="en-US" altLang="zh-CN" sz="2800" b="1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lang="en-US" altLang="zh-CN" sz="2800" b="1" dirty="0">
                <a:latin typeface="Times New Roman" panose="02020603050405020304" pitchFamily="18" charset="0"/>
                <a:ea typeface="宋体" panose="02010600030101010101" pitchFamily="2" charset="-122"/>
              </a:rPr>
              <a:t>=2166, </a:t>
            </a:r>
            <a:r>
              <a:rPr lang="en-US" altLang="zh-CN" sz="2800" b="1" i="1" dirty="0">
                <a:latin typeface="Times New Roman" panose="02020603050405020304" pitchFamily="18" charset="0"/>
                <a:ea typeface="宋体" panose="02010600030101010101" pitchFamily="2" charset="-122"/>
              </a:rPr>
              <a:t>x</a:t>
            </a:r>
            <a:r>
              <a:rPr lang="en-US" altLang="zh-CN" sz="2800" b="1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lang="en-US" altLang="zh-CN" sz="2800" b="1" dirty="0">
                <a:latin typeface="Times New Roman" panose="02020603050405020304" pitchFamily="18" charset="0"/>
                <a:ea typeface="宋体" panose="02010600030101010101" pitchFamily="2" charset="-122"/>
              </a:rPr>
              <a:t>=243, </a:t>
            </a:r>
            <a:r>
              <a:rPr lang="en-US" altLang="zh-CN" sz="2800" b="1" i="1" dirty="0">
                <a:latin typeface="Times New Roman" panose="02020603050405020304" pitchFamily="18" charset="0"/>
                <a:ea typeface="宋体" panose="02010600030101010101" pitchFamily="2" charset="-122"/>
              </a:rPr>
              <a:t>x</a:t>
            </a:r>
            <a:r>
              <a:rPr lang="en-US" altLang="zh-CN" sz="2800" b="1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r>
              <a:rPr lang="en-US" altLang="zh-CN" sz="2800" b="1" dirty="0">
                <a:latin typeface="Times New Roman" panose="02020603050405020304" pitchFamily="18" charset="0"/>
                <a:ea typeface="宋体" panose="02010600030101010101" pitchFamily="2" charset="-122"/>
              </a:rPr>
              <a:t>=375, </a:t>
            </a:r>
            <a:r>
              <a:rPr lang="en-US" altLang="zh-CN" sz="2800" b="1" i="1" dirty="0">
                <a:latin typeface="Times New Roman" panose="02020603050405020304" pitchFamily="18" charset="0"/>
                <a:ea typeface="宋体" panose="02010600030101010101" pitchFamily="2" charset="-122"/>
              </a:rPr>
              <a:t>x</a:t>
            </a:r>
            <a:r>
              <a:rPr lang="en-US" altLang="zh-CN" sz="2800" b="1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4</a:t>
            </a:r>
            <a:r>
              <a:rPr lang="en-US" altLang="zh-CN" sz="2800" b="1" dirty="0">
                <a:latin typeface="Times New Roman" panose="02020603050405020304" pitchFamily="18" charset="0"/>
                <a:ea typeface="宋体" panose="02010600030101010101" pitchFamily="2" charset="-122"/>
              </a:rPr>
              <a:t>=648, </a:t>
            </a:r>
            <a:r>
              <a:rPr lang="en-US" altLang="zh-CN" sz="2800" b="1" i="1" dirty="0">
                <a:latin typeface="Times New Roman" panose="02020603050405020304" pitchFamily="18" charset="0"/>
                <a:ea typeface="宋体" panose="02010600030101010101" pitchFamily="2" charset="-122"/>
              </a:rPr>
              <a:t>x</a:t>
            </a:r>
            <a:r>
              <a:rPr lang="en-US" altLang="zh-CN" sz="2800" b="1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5</a:t>
            </a:r>
            <a:r>
              <a:rPr lang="en-US" altLang="zh-CN" sz="2800" b="1" dirty="0">
                <a:latin typeface="Times New Roman" panose="02020603050405020304" pitchFamily="18" charset="0"/>
                <a:ea typeface="宋体" panose="02010600030101010101" pitchFamily="2" charset="-122"/>
              </a:rPr>
              <a:t>=455</a:t>
            </a:r>
            <a:r>
              <a:rPr lang="zh-CN" altLang="en-US" sz="2800" b="1" dirty="0">
                <a:latin typeface="Times New Roman" panose="02020603050405020304" pitchFamily="18" charset="0"/>
                <a:ea typeface="宋体" panose="02010600030101010101" pitchFamily="2" charset="-122"/>
              </a:rPr>
              <a:t>，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2800" b="1" dirty="0">
                <a:latin typeface="Times New Roman" panose="02020603050405020304" pitchFamily="18" charset="0"/>
                <a:ea typeface="宋体" panose="02010600030101010101" pitchFamily="2" charset="-122"/>
              </a:rPr>
              <a:t>Let </a:t>
            </a:r>
            <a:r>
              <a:rPr lang="en-US" altLang="zh-CN" sz="2800" b="1" i="1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X</a:t>
            </a:r>
            <a:r>
              <a:rPr lang="en-US" altLang="zh-CN" sz="2800" b="1" baseline="-25000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lang="en-US" altLang="zh-CN" sz="2800" b="1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={</a:t>
            </a:r>
            <a:r>
              <a:rPr lang="en-US" altLang="zh-CN" sz="2800" b="1" i="1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x</a:t>
            </a:r>
            <a:r>
              <a:rPr lang="en-US" altLang="zh-CN" sz="2800" b="1" baseline="-25000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lang="en-US" altLang="zh-CN" sz="2800" b="1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,</a:t>
            </a:r>
            <a:r>
              <a:rPr lang="en-US" altLang="zh-CN" sz="2800" b="1" i="1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x</a:t>
            </a:r>
            <a:r>
              <a:rPr lang="en-US" altLang="zh-CN" sz="2800" b="1" baseline="-25000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lang="en-US" altLang="zh-CN" sz="2800" b="1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, </a:t>
            </a:r>
            <a:r>
              <a:rPr lang="en-US" altLang="zh-CN" sz="2800" b="1" i="1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x</a:t>
            </a:r>
            <a:r>
              <a:rPr lang="en-US" altLang="zh-CN" sz="2800" b="1" baseline="-25000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4</a:t>
            </a:r>
            <a:r>
              <a:rPr lang="en-US" altLang="zh-CN" sz="2800" b="1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}</a:t>
            </a:r>
            <a:r>
              <a:rPr lang="en-US" altLang="zh-CN" sz="2800" b="1" dirty="0">
                <a:latin typeface="Times New Roman" panose="02020603050405020304" pitchFamily="18" charset="0"/>
                <a:ea typeface="宋体" panose="02010600030101010101" pitchFamily="2" charset="-122"/>
              </a:rPr>
              <a:t>,  </a:t>
            </a:r>
            <a:r>
              <a:rPr lang="en-US" altLang="zh-CN" sz="2800" b="1" i="1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X</a:t>
            </a:r>
            <a:r>
              <a:rPr lang="en-US" altLang="zh-CN" sz="2800" b="1" baseline="-25000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lang="en-US" altLang="zh-CN" sz="2800" b="1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={</a:t>
            </a:r>
            <a:r>
              <a:rPr lang="en-US" altLang="zh-CN" sz="2800" b="1" i="1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x</a:t>
            </a:r>
            <a:r>
              <a:rPr lang="en-US" altLang="zh-CN" sz="2800" b="1" baseline="-25000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lang="en-US" altLang="zh-CN" sz="2800" b="1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,</a:t>
            </a:r>
            <a:r>
              <a:rPr lang="en-US" altLang="zh-CN" sz="2800" b="1" i="1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x</a:t>
            </a:r>
            <a:r>
              <a:rPr lang="en-US" altLang="zh-CN" sz="2800" b="1" baseline="-25000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r>
              <a:rPr lang="en-US" altLang="zh-CN" sz="2800" b="1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,</a:t>
            </a:r>
            <a:r>
              <a:rPr lang="en-US" altLang="zh-CN" sz="2800" b="1" i="1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x</a:t>
            </a:r>
            <a:r>
              <a:rPr lang="en-US" altLang="zh-CN" sz="2800" b="1" baseline="-25000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5</a:t>
            </a:r>
            <a:r>
              <a:rPr lang="en-US" altLang="zh-CN" sz="2800" b="1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}</a:t>
            </a:r>
            <a:r>
              <a:rPr lang="en-US" altLang="zh-CN" sz="2800" b="1" dirty="0">
                <a:latin typeface="Times New Roman" panose="02020603050405020304" pitchFamily="18" charset="0"/>
                <a:ea typeface="宋体" panose="02010600030101010101" pitchFamily="2" charset="-122"/>
              </a:rPr>
              <a:t>,  </a:t>
            </a:r>
            <a:r>
              <a:rPr lang="en-US" altLang="zh-CN" sz="2800" b="1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X</a:t>
            </a:r>
            <a:r>
              <a:rPr lang="en-US" altLang="zh-CN" sz="2800" b="1" baseline="-25000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r>
              <a:rPr lang="en-US" altLang="zh-CN" sz="2800" b="1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={</a:t>
            </a:r>
            <a:r>
              <a:rPr lang="en-US" altLang="zh-CN" sz="2800" b="1" i="1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x</a:t>
            </a:r>
            <a:r>
              <a:rPr lang="en-US" altLang="zh-CN" sz="2800" b="1" baseline="-25000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lang="en-US" altLang="zh-CN" sz="2800" b="1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,</a:t>
            </a:r>
            <a:r>
              <a:rPr lang="en-US" altLang="zh-CN" sz="2800" b="1" i="1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x</a:t>
            </a:r>
            <a:r>
              <a:rPr lang="en-US" altLang="zh-CN" sz="2800" b="1" baseline="-25000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4</a:t>
            </a:r>
            <a:r>
              <a:rPr lang="en-US" altLang="zh-CN" sz="2800" b="1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,</a:t>
            </a:r>
            <a:r>
              <a:rPr lang="en-US" altLang="zh-CN" sz="2800" b="1" i="1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x</a:t>
            </a:r>
            <a:r>
              <a:rPr lang="en-US" altLang="zh-CN" sz="2800" b="1" baseline="-25000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5</a:t>
            </a:r>
            <a:r>
              <a:rPr lang="en-US" altLang="zh-CN" sz="2800" b="1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}</a:t>
            </a:r>
          </a:p>
          <a:p>
            <a:pPr>
              <a:spcBef>
                <a:spcPct val="50000"/>
              </a:spcBef>
              <a:buNone/>
            </a:pP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In the sets </a:t>
            </a:r>
            <a:r>
              <a:rPr lang="en-US" altLang="zh-CN" sz="2400" b="1" i="1" dirty="0">
                <a:latin typeface="Times New Roman" panose="02020603050405020304" pitchFamily="18" charset="0"/>
                <a:ea typeface="宋体" panose="02010600030101010101" pitchFamily="2" charset="-122"/>
              </a:rPr>
              <a:t>X</a:t>
            </a:r>
            <a:r>
              <a:rPr lang="en-US" altLang="zh-CN" sz="2400" b="1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，</a:t>
            </a:r>
            <a:r>
              <a:rPr lang="en-US" altLang="zh-CN" sz="2400" b="1" i="1" dirty="0">
                <a:latin typeface="Times New Roman" panose="02020603050405020304" pitchFamily="18" charset="0"/>
                <a:ea typeface="宋体" panose="02010600030101010101" pitchFamily="2" charset="-122"/>
              </a:rPr>
              <a:t>X</a:t>
            </a:r>
            <a:r>
              <a:rPr lang="en-US" altLang="zh-CN" sz="2400" b="1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and </a:t>
            </a:r>
            <a:r>
              <a:rPr lang="en-US" altLang="zh-CN" sz="2400" b="1" i="1" dirty="0">
                <a:latin typeface="Times New Roman" panose="02020603050405020304" pitchFamily="18" charset="0"/>
                <a:ea typeface="宋体" panose="02010600030101010101" pitchFamily="2" charset="-122"/>
              </a:rPr>
              <a:t>X</a:t>
            </a:r>
            <a:r>
              <a:rPr lang="en-US" altLang="zh-CN" sz="2400" b="1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，</a:t>
            </a:r>
            <a:r>
              <a:rPr lang="en-US" altLang="zh-CN" sz="2400" b="1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the elements within the same collection are compatible</a:t>
            </a: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. The union of these sets is the given set </a:t>
            </a:r>
            <a:r>
              <a:rPr lang="en-US" altLang="zh-CN" sz="2400" b="1" i="1" dirty="0">
                <a:latin typeface="Times New Roman" panose="02020603050405020304" pitchFamily="18" charset="0"/>
                <a:ea typeface="宋体" panose="02010600030101010101" pitchFamily="2" charset="-122"/>
              </a:rPr>
              <a:t>X</a:t>
            </a: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，</a:t>
            </a: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that is </a:t>
            </a:r>
            <a:r>
              <a:rPr lang="en-US" altLang="zh-CN" sz="2400" b="1" i="1" dirty="0">
                <a:latin typeface="Times New Roman" panose="02020603050405020304" pitchFamily="18" charset="0"/>
                <a:ea typeface="宋体" panose="02010600030101010101" pitchFamily="2" charset="-122"/>
              </a:rPr>
              <a:t>X</a:t>
            </a: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=</a:t>
            </a:r>
            <a:r>
              <a:rPr lang="en-US" altLang="zh-CN" sz="2400" b="1" i="1" dirty="0">
                <a:latin typeface="Times New Roman" panose="02020603050405020304" pitchFamily="18" charset="0"/>
                <a:ea typeface="宋体" panose="02010600030101010101" pitchFamily="2" charset="-122"/>
              </a:rPr>
              <a:t>X</a:t>
            </a:r>
            <a:r>
              <a:rPr lang="en-US" altLang="zh-CN" sz="2400" b="1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⋃</a:t>
            </a:r>
            <a:r>
              <a:rPr lang="en-US" altLang="zh-CN" sz="2400" b="1" i="1" dirty="0">
                <a:latin typeface="Times New Roman" panose="02020603050405020304" pitchFamily="18" charset="0"/>
                <a:ea typeface="宋体" panose="02010600030101010101" pitchFamily="2" charset="-122"/>
              </a:rPr>
              <a:t>X</a:t>
            </a:r>
            <a:r>
              <a:rPr lang="en-US" altLang="zh-CN" sz="2400" b="1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⋃</a:t>
            </a:r>
            <a:r>
              <a:rPr lang="en-US" altLang="zh-CN" sz="2400" b="1" i="1" dirty="0">
                <a:latin typeface="Times New Roman" panose="02020603050405020304" pitchFamily="18" charset="0"/>
                <a:ea typeface="宋体" panose="02010600030101010101" pitchFamily="2" charset="-122"/>
              </a:rPr>
              <a:t>X</a:t>
            </a:r>
            <a:r>
              <a:rPr lang="en-US" altLang="zh-CN" sz="2400" b="1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. Therefore, </a:t>
            </a:r>
            <a:r>
              <a:rPr lang="en-US" altLang="zh-CN" sz="2400" b="1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the set </a:t>
            </a:r>
            <a:r>
              <a:rPr lang="en-US" altLang="zh-CN" sz="2400" b="1" i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A</a:t>
            </a:r>
            <a:r>
              <a:rPr lang="en-US" altLang="zh-CN" sz="24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={</a:t>
            </a:r>
            <a:r>
              <a:rPr lang="en-US" altLang="zh-CN" sz="2400" b="1" i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X</a:t>
            </a:r>
            <a:r>
              <a:rPr lang="en-US" altLang="zh-CN" sz="2400" b="1" baseline="-25000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lang="en-US" altLang="zh-CN" sz="24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,</a:t>
            </a:r>
            <a:r>
              <a:rPr lang="en-US" altLang="zh-CN" sz="2400" b="1" i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X</a:t>
            </a:r>
            <a:r>
              <a:rPr lang="en-US" altLang="zh-CN" sz="2400" b="1" baseline="-25000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lang="en-US" altLang="zh-CN" sz="24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,</a:t>
            </a:r>
            <a:r>
              <a:rPr lang="en-US" altLang="zh-CN" sz="2400" b="1" i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X</a:t>
            </a:r>
            <a:r>
              <a:rPr lang="en-US" altLang="zh-CN" sz="2400" b="1" baseline="-25000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r>
              <a:rPr lang="en-US" altLang="zh-CN" sz="24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} </a:t>
            </a:r>
            <a:r>
              <a:rPr lang="en-US" altLang="zh-CN" sz="2400" b="1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defines an </a:t>
            </a:r>
            <a:r>
              <a:rPr lang="en-US" altLang="zh-CN" sz="24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covering of the set </a:t>
            </a:r>
            <a:r>
              <a:rPr lang="en-US" altLang="zh-CN" sz="2400" b="1" i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X</a:t>
            </a: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，</a:t>
            </a:r>
            <a:r>
              <a:rPr lang="en-US" altLang="zh-CN" sz="2400" b="1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but it does not constitute a partition of the set </a:t>
            </a:r>
            <a:r>
              <a:rPr lang="en-US" altLang="zh-CN" sz="2400" b="1" i="1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X</a:t>
            </a: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.</a:t>
            </a:r>
            <a:endParaRPr lang="zh-CN" altLang="en-US" sz="24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9" name="Text Box 13">
            <a:extLst>
              <a:ext uri="{FF2B5EF4-FFF2-40B4-BE49-F238E27FC236}">
                <a16:creationId xmlns:a16="http://schemas.microsoft.com/office/drawing/2014/main" id="{E295D180-0717-0419-8111-C783927665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6365" y="5248226"/>
            <a:ext cx="10315662" cy="1292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Franklin Gothic Demi" panose="020B07030201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Franklin Gothic Demi" panose="020B07030201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Franklin Gothic Demi" panose="020B07030201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9pPr>
          </a:lstStyle>
          <a:p>
            <a:pPr marL="457200" indent="-457200" eaLnBrk="1" hangingPunct="1">
              <a:spcBef>
                <a:spcPct val="50000"/>
              </a:spcBef>
              <a:buFont typeface="Wingdings" panose="05000000000000000000" pitchFamily="2" charset="2"/>
              <a:buChar char="l"/>
            </a:pPr>
            <a:r>
              <a:rPr lang="en-US" altLang="zh-CN" sz="2600" b="1" dirty="0">
                <a:solidFill>
                  <a:srgbClr val="FF0000"/>
                </a:solidFill>
                <a:latin typeface="+mn-lt"/>
                <a:ea typeface="宋体" panose="02010600030101010101" pitchFamily="2" charset="-122"/>
              </a:rPr>
              <a:t>Conclusion</a:t>
            </a:r>
            <a:r>
              <a:rPr lang="en-US" altLang="zh-CN" sz="2600" b="1" dirty="0">
                <a:latin typeface="+mn-lt"/>
                <a:ea typeface="宋体" panose="02010600030101010101" pitchFamily="2" charset="-122"/>
              </a:rPr>
              <a:t>: the </a:t>
            </a:r>
            <a:r>
              <a:rPr lang="en-US" altLang="zh-CN" sz="2600" b="1" dirty="0">
                <a:solidFill>
                  <a:srgbClr val="FF0000"/>
                </a:solidFill>
                <a:latin typeface="+mn-lt"/>
                <a:ea typeface="宋体" panose="02010600030101010101" pitchFamily="2" charset="-122"/>
              </a:rPr>
              <a:t>compatibility relation </a:t>
            </a:r>
            <a:r>
              <a:rPr lang="en-US" altLang="zh-CN" sz="2600" b="1" dirty="0">
                <a:latin typeface="+mn-lt"/>
                <a:ea typeface="宋体" panose="02010600030101010101" pitchFamily="2" charset="-122"/>
              </a:rPr>
              <a:t>on a set can define a</a:t>
            </a:r>
            <a:r>
              <a:rPr lang="en-US" altLang="zh-CN" sz="2600" b="1" dirty="0">
                <a:solidFill>
                  <a:srgbClr val="FF0000"/>
                </a:solidFill>
                <a:latin typeface="+mn-lt"/>
                <a:ea typeface="宋体" panose="02010600030101010101" pitchFamily="2" charset="-122"/>
              </a:rPr>
              <a:t> covering </a:t>
            </a:r>
            <a:r>
              <a:rPr lang="en-US" altLang="zh-CN" sz="2600" b="1" dirty="0">
                <a:latin typeface="+mn-lt"/>
                <a:ea typeface="宋体" panose="02010600030101010101" pitchFamily="2" charset="-122"/>
              </a:rPr>
              <a:t>of the set, and the </a:t>
            </a:r>
            <a:r>
              <a:rPr lang="en-US" altLang="zh-CN" sz="2600" b="1" dirty="0">
                <a:solidFill>
                  <a:srgbClr val="FF0000"/>
                </a:solidFill>
                <a:latin typeface="+mn-lt"/>
                <a:ea typeface="宋体" panose="02010600030101010101" pitchFamily="2" charset="-122"/>
              </a:rPr>
              <a:t>equivalence relation </a:t>
            </a:r>
            <a:r>
              <a:rPr lang="en-US" altLang="zh-CN" sz="2600" b="1" dirty="0">
                <a:latin typeface="+mn-lt"/>
                <a:ea typeface="宋体" panose="02010600030101010101" pitchFamily="2" charset="-122"/>
              </a:rPr>
              <a:t>on a set can determine a</a:t>
            </a:r>
            <a:r>
              <a:rPr lang="en-US" altLang="zh-CN" sz="2600" b="1" dirty="0">
                <a:solidFill>
                  <a:srgbClr val="FF0000"/>
                </a:solidFill>
                <a:latin typeface="+mn-lt"/>
                <a:ea typeface="宋体" panose="02010600030101010101" pitchFamily="2" charset="-122"/>
              </a:rPr>
              <a:t> partition </a:t>
            </a:r>
            <a:r>
              <a:rPr lang="en-US" altLang="zh-CN" sz="2600" b="1" dirty="0">
                <a:latin typeface="+mn-lt"/>
                <a:ea typeface="宋体" panose="02010600030101010101" pitchFamily="2" charset="-122"/>
              </a:rPr>
              <a:t>of the set.</a:t>
            </a:r>
            <a:r>
              <a:rPr lang="zh-CN" altLang="en-US" sz="2600" b="1" dirty="0">
                <a:latin typeface="+mn-lt"/>
                <a:ea typeface="宋体" panose="02010600030101010101" pitchFamily="2" charset="-122"/>
              </a:rPr>
              <a:t> 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02590FF0-4C8A-3C20-3801-D6D45AF48437}"/>
              </a:ext>
            </a:extLst>
          </p:cNvPr>
          <p:cNvSpPr/>
          <p:nvPr/>
        </p:nvSpPr>
        <p:spPr>
          <a:xfrm>
            <a:off x="0" y="1037509"/>
            <a:ext cx="1689098" cy="2388603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/>
          </a:bodyPr>
          <a:lstStyle/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FF00"/>
                </a:solidFill>
                <a:cs typeface="+mn-ea"/>
                <a:sym typeface="+mn-lt"/>
              </a:rPr>
              <a:t>特殊关系</a:t>
            </a: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集合的划分和覆盖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等价关系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u="sng" dirty="0">
                <a:solidFill>
                  <a:schemeClr val="bg1"/>
                </a:solidFill>
                <a:cs typeface="+mn-ea"/>
                <a:sym typeface="+mn-lt"/>
              </a:rPr>
              <a:t>相容关系</a:t>
            </a:r>
            <a:endParaRPr lang="en-US" altLang="zh-CN" u="sng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67751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423AEC-297D-4AC6-937F-565891408581}"/>
              </a:ext>
            </a:extLst>
          </p:cNvPr>
          <p:cNvSpPr txBox="1"/>
          <p:nvPr/>
        </p:nvSpPr>
        <p:spPr>
          <a:xfrm>
            <a:off x="1756364" y="97006"/>
            <a:ext cx="1031566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cs typeface="+mn-ea"/>
                <a:sym typeface="+mn-lt"/>
              </a:rPr>
              <a:t>Maximum compatibility class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65459A86-2236-4247-9311-D46EC9F8D18D}"/>
              </a:ext>
            </a:extLst>
          </p:cNvPr>
          <p:cNvGrpSpPr/>
          <p:nvPr/>
        </p:nvGrpSpPr>
        <p:grpSpPr>
          <a:xfrm>
            <a:off x="119973" y="397477"/>
            <a:ext cx="1449151" cy="180724"/>
            <a:chOff x="5392832" y="1016000"/>
            <a:chExt cx="1449150" cy="180724"/>
          </a:xfrm>
        </p:grpSpPr>
        <p:sp>
          <p:nvSpPr>
            <p:cNvPr id="7" name="Freeform 45">
              <a:extLst>
                <a:ext uri="{FF2B5EF4-FFF2-40B4-BE49-F238E27FC236}">
                  <a16:creationId xmlns:a16="http://schemas.microsoft.com/office/drawing/2014/main" id="{79F5C682-BDEF-4D53-B481-CCF2EF60A4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8" name="Freeform 46">
              <a:extLst>
                <a:ext uri="{FF2B5EF4-FFF2-40B4-BE49-F238E27FC236}">
                  <a16:creationId xmlns:a16="http://schemas.microsoft.com/office/drawing/2014/main" id="{34E012F1-3888-4574-B83C-160D877B5C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9" name="Freeform 47">
              <a:extLst>
                <a:ext uri="{FF2B5EF4-FFF2-40B4-BE49-F238E27FC236}">
                  <a16:creationId xmlns:a16="http://schemas.microsoft.com/office/drawing/2014/main" id="{92C0B701-D754-4A82-AB31-4E35C971D1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10" name="Freeform 48">
              <a:extLst>
                <a:ext uri="{FF2B5EF4-FFF2-40B4-BE49-F238E27FC236}">
                  <a16:creationId xmlns:a16="http://schemas.microsoft.com/office/drawing/2014/main" id="{60F2428E-B4AC-403A-9F72-86667F8576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11" name="Freeform 49">
              <a:extLst>
                <a:ext uri="{FF2B5EF4-FFF2-40B4-BE49-F238E27FC236}">
                  <a16:creationId xmlns:a16="http://schemas.microsoft.com/office/drawing/2014/main" id="{0C987953-0EFA-465A-B7F9-C0CF22995A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</p:grpSp>
      <p:sp>
        <p:nvSpPr>
          <p:cNvPr id="12" name="灯片编号占位符 1">
            <a:extLst>
              <a:ext uri="{FF2B5EF4-FFF2-40B4-BE49-F238E27FC236}">
                <a16:creationId xmlns:a16="http://schemas.microsoft.com/office/drawing/2014/main" id="{5AEBC6C7-6925-4C9A-B360-18D57EB16C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38416" y="6492875"/>
            <a:ext cx="498022" cy="365125"/>
          </a:xfrm>
        </p:spPr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97B5860-9389-40BC-8CED-DD2AAB23A1E9}" type="slidenum">
              <a:rPr kumimoji="0" lang="zh-CN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Arial Unicode MS" panose="020B0604020202020204" pitchFamily="34" charset="-122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ea typeface="Arial Unicode MS" panose="020B0604020202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 Box 5">
                <a:extLst>
                  <a:ext uri="{FF2B5EF4-FFF2-40B4-BE49-F238E27FC236}">
                    <a16:creationId xmlns:a16="http://schemas.microsoft.com/office/drawing/2014/main" id="{5B3C48D3-A9DB-80DD-ED50-2194C2D8693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805223" y="1182231"/>
                <a:ext cx="10217944" cy="22467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Franklin Gothic Demi" panose="020B07030201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Franklin Gothic Demi" panose="020B07030201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Franklin Gothic Demi" panose="020B07030201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Franklin Gothic Demi" panose="020B07030201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Franklin Gothic Demi" panose="020B07030201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Franklin Gothic Demi" panose="020B07030201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Franklin Gothic Demi" panose="020B07030201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Franklin Gothic Demi" panose="020B07030201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Franklin Gothic Demi" panose="020B0703020102020204" pitchFamily="34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FontTx/>
                  <a:buNone/>
                </a:pPr>
                <a:r>
                  <a:rPr lang="en-US" altLang="zh-CN" sz="2800" b="1" dirty="0">
                    <a:solidFill>
                      <a:srgbClr val="7030A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Definition</a:t>
                </a:r>
                <a:r>
                  <a:rPr lang="zh-CN" altLang="en-US" sz="2800" b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： </a:t>
                </a:r>
                <a:r>
                  <a:rPr lang="en-US" altLang="zh-CN" sz="2800" b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let </a:t>
                </a:r>
                <a:r>
                  <a:rPr lang="zh-CN" altLang="en-US" sz="2800" b="1" dirty="0">
                    <a:solidFill>
                      <a:srgbClr val="0070C0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≈</a:t>
                </a:r>
                <a:r>
                  <a:rPr lang="en-US" altLang="zh-CN" sz="2800" b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be a </a:t>
                </a:r>
                <a:r>
                  <a:rPr lang="en-US" altLang="zh-CN" sz="2800" b="1" dirty="0">
                    <a:solidFill>
                      <a:srgbClr val="0070C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compatibility relation </a:t>
                </a:r>
                <a:r>
                  <a:rPr lang="en-US" altLang="zh-CN" sz="2800" b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on a set </a:t>
                </a:r>
                <a:r>
                  <a:rPr lang="en-US" altLang="zh-CN" sz="2800" b="1" i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X</a:t>
                </a:r>
                <a:r>
                  <a:rPr lang="en-US" altLang="zh-CN" sz="2800" b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. suppose that </a:t>
                </a:r>
                <a14:m>
                  <m:oMath xmlns:m="http://schemas.openxmlformats.org/officeDocument/2006/math">
                    <m:r>
                      <a:rPr lang="zh-CN" altLang="en-US" sz="28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zh-CN" altLang="en-US" sz="280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⊆</m:t>
                    </m:r>
                    <m:r>
                      <a:rPr lang="zh-CN" altLang="en-US" sz="28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altLang="zh-CN" sz="2800" b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. If any </a:t>
                </a:r>
                <a14:m>
                  <m:oMath xmlns:m="http://schemas.openxmlformats.org/officeDocument/2006/math">
                    <m:r>
                      <a:rPr lang="zh-CN" altLang="en-US" sz="280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zh-CN" altLang="en-US" sz="280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zh-CN" altLang="en-US" sz="28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altLang="zh-CN" sz="2800" b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  is </a:t>
                </a:r>
                <a:r>
                  <a:rPr lang="en-US" altLang="zh-CN" sz="2800" b="1" dirty="0">
                    <a:solidFill>
                      <a:srgbClr val="0070C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compatible with all the other elements</a:t>
                </a:r>
                <a:r>
                  <a:rPr lang="en-US" altLang="zh-CN" sz="2800" b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,</a:t>
                </a:r>
                <a:r>
                  <a:rPr lang="zh-CN" altLang="en-US" sz="2800" b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 </a:t>
                </a:r>
                <a:r>
                  <a:rPr lang="en-US" altLang="zh-CN" sz="2800" b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and there is </a:t>
                </a:r>
                <a:r>
                  <a:rPr lang="en-US" altLang="zh-CN" sz="2800" b="1" dirty="0">
                    <a:solidFill>
                      <a:srgbClr val="0070C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no element </a:t>
                </a:r>
                <a:r>
                  <a:rPr lang="en-US" altLang="zh-CN" sz="2800" b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in </a:t>
                </a:r>
                <a14:m>
                  <m:oMath xmlns:m="http://schemas.openxmlformats.org/officeDocument/2006/math">
                    <m:r>
                      <a:rPr lang="en-US" altLang="zh-CN" sz="2800" b="1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宋体" pitchFamily="2" charset="-122"/>
                      </a:rPr>
                      <m:t>𝑿</m:t>
                    </m:r>
                    <m:r>
                      <a:rPr lang="en-US" altLang="zh-CN" sz="2800" b="1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宋体" pitchFamily="2" charset="-122"/>
                      </a:rPr>
                      <m:t>−</m:t>
                    </m:r>
                    <m:r>
                      <a:rPr lang="en-US" altLang="zh-CN" sz="2800" b="1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宋体" pitchFamily="2" charset="-122"/>
                      </a:rPr>
                      <m:t>𝑨</m:t>
                    </m:r>
                  </m:oMath>
                </a14:m>
                <a:r>
                  <a:rPr lang="en-US" altLang="zh-CN" sz="2800" b="1" i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 </a:t>
                </a:r>
                <a:r>
                  <a:rPr lang="en-US" altLang="zh-CN" sz="2800" b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that can be compatible with all the elements in </a:t>
                </a:r>
                <a:r>
                  <a:rPr lang="en-US" altLang="zh-CN" sz="2800" b="1" i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A</a:t>
                </a:r>
                <a:r>
                  <a:rPr lang="zh-CN" altLang="en-US" sz="2800" b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，</a:t>
                </a:r>
                <a:r>
                  <a:rPr lang="en-US" altLang="zh-CN" sz="2800" b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then the subset </a:t>
                </a:r>
                <a14:m>
                  <m:oMath xmlns:m="http://schemas.openxmlformats.org/officeDocument/2006/math">
                    <m:r>
                      <a:rPr lang="zh-CN" altLang="en-US" sz="28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zh-CN" altLang="en-US" sz="280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⊆</m:t>
                    </m:r>
                    <m:r>
                      <a:rPr lang="zh-CN" altLang="en-US" sz="28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altLang="zh-CN" sz="2800" b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 is called the </a:t>
                </a:r>
                <a:r>
                  <a:rPr lang="en-US" altLang="zh-CN" sz="2800" b="1" dirty="0">
                    <a:solidFill>
                      <a:srgbClr val="C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maximum compatibility class</a:t>
                </a:r>
                <a:r>
                  <a:rPr lang="zh-CN" altLang="en-US" sz="2800" b="1" dirty="0">
                    <a:solidFill>
                      <a:srgbClr val="C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（最大相容类）</a:t>
                </a:r>
                <a:r>
                  <a:rPr lang="en-US" altLang="zh-CN" sz="2800" b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.</a:t>
                </a:r>
                <a:endParaRPr lang="zh-CN" altLang="en-US" sz="2800" b="1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13" name="Text Box 5">
                <a:extLst>
                  <a:ext uri="{FF2B5EF4-FFF2-40B4-BE49-F238E27FC236}">
                    <a16:creationId xmlns:a16="http://schemas.microsoft.com/office/drawing/2014/main" id="{5B3C48D3-A9DB-80DD-ED50-2194C2D869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805223" y="1182231"/>
                <a:ext cx="10217944" cy="2246769"/>
              </a:xfrm>
              <a:prstGeom prst="rect">
                <a:avLst/>
              </a:prstGeom>
              <a:blipFill>
                <a:blip r:embed="rId3"/>
                <a:stretch>
                  <a:fillRect l="-1193" t="-3794" r="-895" b="-6775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 Box 13">
            <a:extLst>
              <a:ext uri="{FF2B5EF4-FFF2-40B4-BE49-F238E27FC236}">
                <a16:creationId xmlns:a16="http://schemas.microsoft.com/office/drawing/2014/main" id="{7E21AF6B-3BBF-AD7E-2C58-BA8D84DAB7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12156" y="3744784"/>
            <a:ext cx="8167687" cy="181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Franklin Gothic Demi" panose="020B07030201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Franklin Gothic Demi" panose="020B07030201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Franklin Gothic Demi" panose="020B07030201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2800" b="1" dirty="0">
                <a:latin typeface="Times New Roman" panose="02020603050405020304" pitchFamily="18" charset="0"/>
                <a:ea typeface="宋体" panose="02010600030101010101" pitchFamily="2" charset="-122"/>
              </a:rPr>
              <a:t>Methods for finding maximum compatibility class</a:t>
            </a:r>
            <a:r>
              <a:rPr lang="zh-CN" altLang="en-US" sz="2800" b="1" dirty="0">
                <a:latin typeface="Times New Roman" panose="02020603050405020304" pitchFamily="18" charset="0"/>
                <a:ea typeface="宋体" panose="02010600030101010101" pitchFamily="2" charset="-122"/>
              </a:rPr>
              <a:t>：</a:t>
            </a:r>
          </a:p>
          <a:p>
            <a:pPr marL="457200" indent="-457200" eaLnBrk="1" hangingPunct="1">
              <a:spcBef>
                <a:spcPct val="50000"/>
              </a:spcBef>
              <a:buFont typeface="Wingdings" panose="05000000000000000000" pitchFamily="2" charset="2"/>
              <a:buChar char="Ø"/>
            </a:pP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Relation digraph method</a:t>
            </a:r>
            <a:endParaRPr lang="zh-CN" altLang="en-US" sz="2800" b="1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457200" indent="-457200" eaLnBrk="1" hangingPunct="1">
              <a:spcBef>
                <a:spcPct val="50000"/>
              </a:spcBef>
              <a:buFont typeface="Wingdings" panose="05000000000000000000" pitchFamily="2" charset="2"/>
              <a:buChar char="Ø"/>
            </a:pP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Relation matrix method</a:t>
            </a:r>
            <a:endParaRPr lang="zh-CN" altLang="en-US" sz="2800" b="1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CB6D2B1A-91B1-FB38-A5EE-169DE7BD2645}"/>
              </a:ext>
            </a:extLst>
          </p:cNvPr>
          <p:cNvSpPr/>
          <p:nvPr/>
        </p:nvSpPr>
        <p:spPr>
          <a:xfrm>
            <a:off x="0" y="1037509"/>
            <a:ext cx="1689098" cy="2388603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/>
          </a:bodyPr>
          <a:lstStyle/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FF00"/>
                </a:solidFill>
                <a:cs typeface="+mn-ea"/>
                <a:sym typeface="+mn-lt"/>
              </a:rPr>
              <a:t>特殊关系</a:t>
            </a: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集合的划分和覆盖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等价关系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u="sng" dirty="0">
                <a:solidFill>
                  <a:schemeClr val="bg1"/>
                </a:solidFill>
                <a:cs typeface="+mn-ea"/>
                <a:sym typeface="+mn-lt"/>
              </a:rPr>
              <a:t>相容关系</a:t>
            </a:r>
            <a:endParaRPr lang="en-US" altLang="zh-CN" u="sng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02911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allAtOnce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423AEC-297D-4AC6-937F-565891408581}"/>
              </a:ext>
            </a:extLst>
          </p:cNvPr>
          <p:cNvSpPr txBox="1"/>
          <p:nvPr/>
        </p:nvSpPr>
        <p:spPr>
          <a:xfrm>
            <a:off x="1876337" y="232341"/>
            <a:ext cx="103156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cs typeface="+mn-ea"/>
                <a:sym typeface="+mn-lt"/>
              </a:rPr>
              <a:t>Finding maximum compatibility classes by relation digraph 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65459A86-2236-4247-9311-D46EC9F8D18D}"/>
              </a:ext>
            </a:extLst>
          </p:cNvPr>
          <p:cNvGrpSpPr/>
          <p:nvPr/>
        </p:nvGrpSpPr>
        <p:grpSpPr>
          <a:xfrm>
            <a:off x="119973" y="397477"/>
            <a:ext cx="1449151" cy="180724"/>
            <a:chOff x="5392832" y="1016000"/>
            <a:chExt cx="1449150" cy="180724"/>
          </a:xfrm>
        </p:grpSpPr>
        <p:sp>
          <p:nvSpPr>
            <p:cNvPr id="7" name="Freeform 45">
              <a:extLst>
                <a:ext uri="{FF2B5EF4-FFF2-40B4-BE49-F238E27FC236}">
                  <a16:creationId xmlns:a16="http://schemas.microsoft.com/office/drawing/2014/main" id="{79F5C682-BDEF-4D53-B481-CCF2EF60A4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8" name="Freeform 46">
              <a:extLst>
                <a:ext uri="{FF2B5EF4-FFF2-40B4-BE49-F238E27FC236}">
                  <a16:creationId xmlns:a16="http://schemas.microsoft.com/office/drawing/2014/main" id="{34E012F1-3888-4574-B83C-160D877B5C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9" name="Freeform 47">
              <a:extLst>
                <a:ext uri="{FF2B5EF4-FFF2-40B4-BE49-F238E27FC236}">
                  <a16:creationId xmlns:a16="http://schemas.microsoft.com/office/drawing/2014/main" id="{92C0B701-D754-4A82-AB31-4E35C971D1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10" name="Freeform 48">
              <a:extLst>
                <a:ext uri="{FF2B5EF4-FFF2-40B4-BE49-F238E27FC236}">
                  <a16:creationId xmlns:a16="http://schemas.microsoft.com/office/drawing/2014/main" id="{60F2428E-B4AC-403A-9F72-86667F8576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11" name="Freeform 49">
              <a:extLst>
                <a:ext uri="{FF2B5EF4-FFF2-40B4-BE49-F238E27FC236}">
                  <a16:creationId xmlns:a16="http://schemas.microsoft.com/office/drawing/2014/main" id="{0C987953-0EFA-465A-B7F9-C0CF22995A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</p:grpSp>
      <p:sp>
        <p:nvSpPr>
          <p:cNvPr id="12" name="灯片编号占位符 1">
            <a:extLst>
              <a:ext uri="{FF2B5EF4-FFF2-40B4-BE49-F238E27FC236}">
                <a16:creationId xmlns:a16="http://schemas.microsoft.com/office/drawing/2014/main" id="{5AEBC6C7-6925-4C9A-B360-18D57EB16C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38416" y="6492875"/>
            <a:ext cx="498022" cy="365125"/>
          </a:xfrm>
        </p:spPr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97B5860-9389-40BC-8CED-DD2AAB23A1E9}" type="slidenum">
              <a:rPr kumimoji="0" lang="zh-CN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Arial Unicode MS" panose="020B0604020202020204" pitchFamily="34" charset="-122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ea typeface="Arial Unicode MS" panose="020B0604020202020204" pitchFamily="34" charset="-122"/>
            </a:endParaRPr>
          </a:p>
        </p:txBody>
      </p:sp>
      <p:sp>
        <p:nvSpPr>
          <p:cNvPr id="13" name="Text Box 5">
            <a:extLst>
              <a:ext uri="{FF2B5EF4-FFF2-40B4-BE49-F238E27FC236}">
                <a16:creationId xmlns:a16="http://schemas.microsoft.com/office/drawing/2014/main" id="{FA4D5D35-5C93-9C0C-E82C-B35DEE1F6E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76337" y="1058740"/>
            <a:ext cx="10360101" cy="56938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57200" indent="-4572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Franklin Gothic Demi" panose="020B07030201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Franklin Gothic Demi" panose="020B07030201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Franklin Gothic Demi" panose="020B07030201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9pPr>
          </a:lstStyle>
          <a:p>
            <a:pPr>
              <a:spcBef>
                <a:spcPct val="0"/>
              </a:spcBef>
              <a:buFont typeface="Wingdings" panose="05000000000000000000" pitchFamily="2" charset="2"/>
              <a:buChar char="l"/>
            </a:pPr>
            <a:r>
              <a:rPr lang="en-US" altLang="zh-CN" sz="2400" b="1" dirty="0">
                <a:latin typeface="+mn-lt"/>
                <a:ea typeface="宋体" panose="02010600030101010101" pitchFamily="2" charset="-122"/>
              </a:rPr>
              <a:t>The key point of </a:t>
            </a:r>
            <a:r>
              <a:rPr lang="en-US" altLang="zh-CN" sz="2400" b="1" dirty="0">
                <a:solidFill>
                  <a:srgbClr val="FF0000"/>
                </a:solidFill>
                <a:latin typeface="+mn-lt"/>
                <a:ea typeface="宋体" panose="02010600030101010101" pitchFamily="2" charset="-122"/>
              </a:rPr>
              <a:t>relation digraph method </a:t>
            </a:r>
            <a:r>
              <a:rPr lang="en-US" altLang="zh-CN" sz="2400" b="1" dirty="0">
                <a:latin typeface="+mn-lt"/>
                <a:ea typeface="宋体" panose="02010600030101010101" pitchFamily="2" charset="-122"/>
              </a:rPr>
              <a:t>is to find out the </a:t>
            </a:r>
            <a:r>
              <a:rPr lang="en-US" altLang="zh-CN" sz="2400" b="1" dirty="0">
                <a:solidFill>
                  <a:srgbClr val="FF0000"/>
                </a:solidFill>
                <a:latin typeface="+mn-lt"/>
                <a:ea typeface="宋体" panose="02010600030101010101" pitchFamily="2" charset="-122"/>
              </a:rPr>
              <a:t>maximum complete polygon (</a:t>
            </a:r>
            <a:r>
              <a:rPr lang="zh-CN" altLang="en-US" sz="2400" b="1" dirty="0">
                <a:solidFill>
                  <a:srgbClr val="FF0000"/>
                </a:solidFill>
                <a:latin typeface="+mn-lt"/>
                <a:ea typeface="宋体" panose="02010600030101010101" pitchFamily="2" charset="-122"/>
              </a:rPr>
              <a:t>最大完全多边形</a:t>
            </a:r>
            <a:r>
              <a:rPr lang="en-US" altLang="zh-CN" sz="2400" b="1" dirty="0">
                <a:solidFill>
                  <a:srgbClr val="FF0000"/>
                </a:solidFill>
                <a:latin typeface="+mn-lt"/>
                <a:ea typeface="宋体" panose="02010600030101010101" pitchFamily="2" charset="-122"/>
              </a:rPr>
              <a:t>).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Char char="l"/>
            </a:pPr>
            <a:r>
              <a:rPr lang="en-US" altLang="zh-CN" sz="2400" b="1" dirty="0">
                <a:latin typeface="+mn-lt"/>
                <a:ea typeface="宋体" panose="02010600030101010101" pitchFamily="2" charset="-122"/>
              </a:rPr>
              <a:t>The so-called complete maximum polygon refers to </a:t>
            </a:r>
            <a:r>
              <a:rPr lang="en-US" altLang="zh-CN" sz="2400" b="1" dirty="0">
                <a:solidFill>
                  <a:srgbClr val="0070C0"/>
                </a:solidFill>
                <a:latin typeface="+mn-lt"/>
                <a:ea typeface="宋体" panose="02010600030101010101" pitchFamily="2" charset="-122"/>
              </a:rPr>
              <a:t>every vertex which is linked to all other vertices</a:t>
            </a:r>
            <a:r>
              <a:rPr lang="en-US" altLang="zh-CN" sz="2400" b="1" dirty="0">
                <a:latin typeface="+mn-lt"/>
                <a:ea typeface="宋体" panose="02010600030101010101" pitchFamily="2" charset="-122"/>
              </a:rPr>
              <a:t>.</a:t>
            </a:r>
            <a:endParaRPr lang="zh-CN" altLang="en-US" sz="2800" b="1" dirty="0">
              <a:latin typeface="+mn-lt"/>
              <a:ea typeface="宋体" panose="02010600030101010101" pitchFamily="2" charset="-122"/>
            </a:endParaRPr>
          </a:p>
          <a:p>
            <a:pPr eaLnBrk="1" hangingPunct="1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The node in the set that is 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only concerned with itself </a:t>
            </a: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is a maximum complete polygon-- isolated node </a:t>
            </a:r>
            <a:r>
              <a:rPr lang="en-US" altLang="zh-CN" sz="2800" b="1" dirty="0">
                <a:latin typeface="Times New Roman" panose="02020603050405020304" pitchFamily="18" charset="0"/>
                <a:ea typeface="宋体" panose="02010600030101010101" pitchFamily="2" charset="-122"/>
              </a:rPr>
              <a:t>.</a:t>
            </a:r>
            <a:endParaRPr lang="zh-CN" altLang="en-US" sz="28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eaLnBrk="1" hangingPunct="1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Two nodes connected by a straight line</a:t>
            </a: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,</a:t>
            </a: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which are 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not both connected to other nodes</a:t>
            </a: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 form a maximum complete polygon.</a:t>
            </a:r>
            <a:endParaRPr lang="zh-CN" altLang="en-US" sz="28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eaLnBrk="1" hangingPunct="1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The three vertices of a triangle </a:t>
            </a: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form a maximum complete polygon, the 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four vertices of a quadrilateral connected by diagonal lines</a:t>
            </a: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 constitute a maximum complete polygon, and the five vertices of a regular pentagram (</a:t>
            </a: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正五角星</a:t>
            </a: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) constitute a maximum complete polygon. The six vertices of a regular hexagram (</a:t>
            </a: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正六边形</a:t>
            </a: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) are also a maximum complete polygon. </a:t>
            </a:r>
          </a:p>
          <a:p>
            <a:pPr eaLnBrk="1" hangingPunct="1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A </a:t>
            </a:r>
            <a:r>
              <a:rPr lang="en-US" altLang="zh-CN" sz="2400" b="1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maximum complete polygon </a:t>
            </a: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corresponds to a </a:t>
            </a:r>
            <a:r>
              <a:rPr lang="en-US" altLang="zh-CN" sz="2400" b="1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maximum compatibility class</a:t>
            </a: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.</a:t>
            </a:r>
            <a:endParaRPr lang="zh-CN" altLang="en-US" sz="28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4AA25EDF-C422-4C73-2537-40364287C0B6}"/>
              </a:ext>
            </a:extLst>
          </p:cNvPr>
          <p:cNvSpPr/>
          <p:nvPr/>
        </p:nvSpPr>
        <p:spPr>
          <a:xfrm>
            <a:off x="0" y="1037509"/>
            <a:ext cx="1689098" cy="2388603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/>
          </a:bodyPr>
          <a:lstStyle/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FF00"/>
                </a:solidFill>
                <a:cs typeface="+mn-ea"/>
                <a:sym typeface="+mn-lt"/>
              </a:rPr>
              <a:t>特殊关系</a:t>
            </a: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集合的划分和覆盖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等价关系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u="sng" dirty="0">
                <a:solidFill>
                  <a:schemeClr val="bg1"/>
                </a:solidFill>
                <a:cs typeface="+mn-ea"/>
                <a:sym typeface="+mn-lt"/>
              </a:rPr>
              <a:t>相容关系</a:t>
            </a:r>
            <a:endParaRPr lang="en-US" altLang="zh-CN" u="sng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10004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423AEC-297D-4AC6-937F-565891408581}"/>
              </a:ext>
            </a:extLst>
          </p:cNvPr>
          <p:cNvSpPr txBox="1"/>
          <p:nvPr/>
        </p:nvSpPr>
        <p:spPr>
          <a:xfrm>
            <a:off x="1876337" y="232341"/>
            <a:ext cx="103156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cs typeface="+mn-ea"/>
                <a:sym typeface="+mn-lt"/>
              </a:rPr>
              <a:t>Finding maximum compatibility classes by relation digraph 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65459A86-2236-4247-9311-D46EC9F8D18D}"/>
              </a:ext>
            </a:extLst>
          </p:cNvPr>
          <p:cNvGrpSpPr/>
          <p:nvPr/>
        </p:nvGrpSpPr>
        <p:grpSpPr>
          <a:xfrm>
            <a:off x="119973" y="397477"/>
            <a:ext cx="1449151" cy="180724"/>
            <a:chOff x="5392832" y="1016000"/>
            <a:chExt cx="1449150" cy="180724"/>
          </a:xfrm>
        </p:grpSpPr>
        <p:sp>
          <p:nvSpPr>
            <p:cNvPr id="7" name="Freeform 45">
              <a:extLst>
                <a:ext uri="{FF2B5EF4-FFF2-40B4-BE49-F238E27FC236}">
                  <a16:creationId xmlns:a16="http://schemas.microsoft.com/office/drawing/2014/main" id="{79F5C682-BDEF-4D53-B481-CCF2EF60A4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8" name="Freeform 46">
              <a:extLst>
                <a:ext uri="{FF2B5EF4-FFF2-40B4-BE49-F238E27FC236}">
                  <a16:creationId xmlns:a16="http://schemas.microsoft.com/office/drawing/2014/main" id="{34E012F1-3888-4574-B83C-160D877B5C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9" name="Freeform 47">
              <a:extLst>
                <a:ext uri="{FF2B5EF4-FFF2-40B4-BE49-F238E27FC236}">
                  <a16:creationId xmlns:a16="http://schemas.microsoft.com/office/drawing/2014/main" id="{92C0B701-D754-4A82-AB31-4E35C971D1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10" name="Freeform 48">
              <a:extLst>
                <a:ext uri="{FF2B5EF4-FFF2-40B4-BE49-F238E27FC236}">
                  <a16:creationId xmlns:a16="http://schemas.microsoft.com/office/drawing/2014/main" id="{60F2428E-B4AC-403A-9F72-86667F8576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11" name="Freeform 49">
              <a:extLst>
                <a:ext uri="{FF2B5EF4-FFF2-40B4-BE49-F238E27FC236}">
                  <a16:creationId xmlns:a16="http://schemas.microsoft.com/office/drawing/2014/main" id="{0C987953-0EFA-465A-B7F9-C0CF22995A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</p:grpSp>
      <p:sp>
        <p:nvSpPr>
          <p:cNvPr id="12" name="灯片编号占位符 1">
            <a:extLst>
              <a:ext uri="{FF2B5EF4-FFF2-40B4-BE49-F238E27FC236}">
                <a16:creationId xmlns:a16="http://schemas.microsoft.com/office/drawing/2014/main" id="{5AEBC6C7-6925-4C9A-B360-18D57EB16C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38416" y="6492875"/>
            <a:ext cx="498022" cy="365125"/>
          </a:xfrm>
        </p:spPr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97B5860-9389-40BC-8CED-DD2AAB23A1E9}" type="slidenum">
              <a:rPr kumimoji="0" lang="zh-CN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Arial Unicode MS" panose="020B0604020202020204" pitchFamily="34" charset="-122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ea typeface="Arial Unicode MS" panose="020B0604020202020204" pitchFamily="34" charset="-122"/>
            </a:endParaRPr>
          </a:p>
        </p:txBody>
      </p:sp>
      <p:sp>
        <p:nvSpPr>
          <p:cNvPr id="14" name="Text Box 5">
            <a:extLst>
              <a:ext uri="{FF2B5EF4-FFF2-40B4-BE49-F238E27FC236}">
                <a16:creationId xmlns:a16="http://schemas.microsoft.com/office/drawing/2014/main" id="{028FD6BA-ADFC-8867-CEC5-505C653C5F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45083" y="1164386"/>
            <a:ext cx="4332494" cy="2677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Franklin Gothic Demi" panose="020B07030201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Franklin Gothic Demi" panose="020B07030201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Franklin Gothic Demi" panose="020B07030201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2800" dirty="0">
                <a:latin typeface="+mn-lt"/>
                <a:ea typeface="宋体" panose="02010600030101010101" pitchFamily="2" charset="-122"/>
              </a:rPr>
              <a:t>Triangle x</a:t>
            </a:r>
            <a:r>
              <a:rPr lang="en-US" altLang="zh-CN" sz="2800" baseline="-25000" dirty="0">
                <a:latin typeface="+mn-lt"/>
                <a:ea typeface="宋体" panose="02010600030101010101" pitchFamily="2" charset="-122"/>
              </a:rPr>
              <a:t>1</a:t>
            </a:r>
            <a:r>
              <a:rPr lang="en-US" altLang="zh-CN" sz="2800" dirty="0">
                <a:latin typeface="+mn-lt"/>
                <a:ea typeface="宋体" panose="02010600030101010101" pitchFamily="2" charset="-122"/>
              </a:rPr>
              <a:t>x</a:t>
            </a:r>
            <a:r>
              <a:rPr lang="en-US" altLang="zh-CN" sz="2800" baseline="-25000" dirty="0">
                <a:latin typeface="+mn-lt"/>
                <a:ea typeface="宋体" panose="02010600030101010101" pitchFamily="2" charset="-122"/>
              </a:rPr>
              <a:t>2</a:t>
            </a:r>
            <a:r>
              <a:rPr lang="en-US" altLang="zh-CN" sz="2800" dirty="0">
                <a:latin typeface="+mn-lt"/>
                <a:ea typeface="宋体" panose="02010600030101010101" pitchFamily="2" charset="-122"/>
              </a:rPr>
              <a:t>x</a:t>
            </a:r>
            <a:r>
              <a:rPr lang="en-US" altLang="zh-CN" sz="2800" baseline="-25000" dirty="0">
                <a:latin typeface="+mn-lt"/>
                <a:ea typeface="宋体" panose="02010600030101010101" pitchFamily="2" charset="-122"/>
              </a:rPr>
              <a:t>4</a:t>
            </a:r>
            <a:r>
              <a:rPr lang="en-US" altLang="zh-CN" sz="2800" dirty="0">
                <a:latin typeface="+mn-lt"/>
                <a:ea typeface="宋体" panose="02010600030101010101" pitchFamily="2" charset="-122"/>
              </a:rPr>
              <a:t>, x</a:t>
            </a:r>
            <a:r>
              <a:rPr lang="en-US" altLang="zh-CN" sz="2800" baseline="-25000" dirty="0">
                <a:latin typeface="+mn-lt"/>
                <a:ea typeface="宋体" panose="02010600030101010101" pitchFamily="2" charset="-122"/>
              </a:rPr>
              <a:t>2</a:t>
            </a:r>
            <a:r>
              <a:rPr lang="en-US" altLang="zh-CN" sz="2800" dirty="0">
                <a:latin typeface="+mn-lt"/>
                <a:ea typeface="宋体" panose="02010600030101010101" pitchFamily="2" charset="-122"/>
              </a:rPr>
              <a:t>x</a:t>
            </a:r>
            <a:r>
              <a:rPr lang="en-US" altLang="zh-CN" sz="2800" baseline="-25000" dirty="0">
                <a:latin typeface="+mn-lt"/>
                <a:ea typeface="宋体" panose="02010600030101010101" pitchFamily="2" charset="-122"/>
              </a:rPr>
              <a:t>3</a:t>
            </a:r>
            <a:r>
              <a:rPr lang="en-US" altLang="zh-CN" sz="2800" dirty="0">
                <a:latin typeface="+mn-lt"/>
                <a:ea typeface="宋体" panose="02010600030101010101" pitchFamily="2" charset="-122"/>
              </a:rPr>
              <a:t>x</a:t>
            </a:r>
            <a:r>
              <a:rPr lang="en-US" altLang="zh-CN" sz="2800" baseline="-25000" dirty="0">
                <a:latin typeface="+mn-lt"/>
                <a:ea typeface="宋体" panose="02010600030101010101" pitchFamily="2" charset="-122"/>
              </a:rPr>
              <a:t>5</a:t>
            </a:r>
            <a:r>
              <a:rPr lang="en-US" altLang="zh-CN" sz="2800" dirty="0">
                <a:latin typeface="+mn-lt"/>
                <a:ea typeface="宋体" panose="02010600030101010101" pitchFamily="2" charset="-122"/>
              </a:rPr>
              <a:t>, x</a:t>
            </a:r>
            <a:r>
              <a:rPr lang="en-US" altLang="zh-CN" sz="2800" baseline="-25000" dirty="0">
                <a:latin typeface="+mn-lt"/>
                <a:ea typeface="宋体" panose="02010600030101010101" pitchFamily="2" charset="-122"/>
              </a:rPr>
              <a:t>2</a:t>
            </a:r>
            <a:r>
              <a:rPr lang="en-US" altLang="zh-CN" sz="2800" dirty="0">
                <a:latin typeface="+mn-lt"/>
                <a:ea typeface="宋体" panose="02010600030101010101" pitchFamily="2" charset="-122"/>
              </a:rPr>
              <a:t>x</a:t>
            </a:r>
            <a:r>
              <a:rPr lang="en-US" altLang="zh-CN" sz="2800" baseline="-25000" dirty="0">
                <a:latin typeface="+mn-lt"/>
                <a:ea typeface="宋体" panose="02010600030101010101" pitchFamily="2" charset="-122"/>
              </a:rPr>
              <a:t>4</a:t>
            </a:r>
            <a:r>
              <a:rPr lang="en-US" altLang="zh-CN" sz="2800" dirty="0">
                <a:latin typeface="+mn-lt"/>
                <a:ea typeface="宋体" panose="02010600030101010101" pitchFamily="2" charset="-122"/>
              </a:rPr>
              <a:t>x</a:t>
            </a:r>
            <a:r>
              <a:rPr lang="en-US" altLang="zh-CN" sz="2800" baseline="-25000" dirty="0">
                <a:latin typeface="+mn-lt"/>
                <a:ea typeface="宋体" panose="02010600030101010101" pitchFamily="2" charset="-122"/>
              </a:rPr>
              <a:t>5 </a:t>
            </a:r>
            <a:r>
              <a:rPr lang="en-US" altLang="zh-CN" sz="2800" dirty="0">
                <a:latin typeface="+mn-lt"/>
                <a:ea typeface="宋体" panose="02010600030101010101" pitchFamily="2" charset="-122"/>
              </a:rPr>
              <a:t> are the maximum complete polygons; the maximum compatibility classes corresponding to them are:</a:t>
            </a:r>
            <a:endParaRPr lang="zh-CN" altLang="en-US" sz="2400" dirty="0">
              <a:latin typeface="+mn-lt"/>
              <a:ea typeface="宋体" panose="02010600030101010101" pitchFamily="2" charset="-122"/>
            </a:endParaRPr>
          </a:p>
        </p:txBody>
      </p:sp>
      <p:pic>
        <p:nvPicPr>
          <p:cNvPr id="15" name="Picture 4">
            <a:extLst>
              <a:ext uri="{FF2B5EF4-FFF2-40B4-BE49-F238E27FC236}">
                <a16:creationId xmlns:a16="http://schemas.microsoft.com/office/drawing/2014/main" id="{B3B42955-EB54-2979-367D-A3E4074C26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5333" y="2503442"/>
            <a:ext cx="5508625" cy="3630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等腰三角形 1">
            <a:extLst>
              <a:ext uri="{FF2B5EF4-FFF2-40B4-BE49-F238E27FC236}">
                <a16:creationId xmlns:a16="http://schemas.microsoft.com/office/drawing/2014/main" id="{06492554-2921-9910-A3B5-C52A8F1B5BC4}"/>
              </a:ext>
            </a:extLst>
          </p:cNvPr>
          <p:cNvSpPr/>
          <p:nvPr/>
        </p:nvSpPr>
        <p:spPr>
          <a:xfrm>
            <a:off x="2339658" y="2822530"/>
            <a:ext cx="3490912" cy="3105150"/>
          </a:xfrm>
          <a:custGeom>
            <a:avLst/>
            <a:gdLst>
              <a:gd name="connsiteX0" fmla="*/ 0 w 1800200"/>
              <a:gd name="connsiteY0" fmla="*/ 1428376 h 1428376"/>
              <a:gd name="connsiteX1" fmla="*/ 900100 w 1800200"/>
              <a:gd name="connsiteY1" fmla="*/ 0 h 1428376"/>
              <a:gd name="connsiteX2" fmla="*/ 1800200 w 1800200"/>
              <a:gd name="connsiteY2" fmla="*/ 1428376 h 1428376"/>
              <a:gd name="connsiteX3" fmla="*/ 0 w 1800200"/>
              <a:gd name="connsiteY3" fmla="*/ 1428376 h 1428376"/>
              <a:gd name="connsiteX0" fmla="*/ 0 w 2906700"/>
              <a:gd name="connsiteY0" fmla="*/ 0 h 1213224"/>
              <a:gd name="connsiteX1" fmla="*/ 2906700 w 2906700"/>
              <a:gd name="connsiteY1" fmla="*/ 1213224 h 1213224"/>
              <a:gd name="connsiteX2" fmla="*/ 1800200 w 2906700"/>
              <a:gd name="connsiteY2" fmla="*/ 0 h 1213224"/>
              <a:gd name="connsiteX3" fmla="*/ 0 w 2906700"/>
              <a:gd name="connsiteY3" fmla="*/ 0 h 1213224"/>
              <a:gd name="connsiteX0" fmla="*/ 0 w 2906700"/>
              <a:gd name="connsiteY0" fmla="*/ 0 h 1213224"/>
              <a:gd name="connsiteX1" fmla="*/ 2906700 w 2906700"/>
              <a:gd name="connsiteY1" fmla="*/ 1213224 h 1213224"/>
              <a:gd name="connsiteX2" fmla="*/ 1800200 w 2906700"/>
              <a:gd name="connsiteY2" fmla="*/ 0 h 1213224"/>
              <a:gd name="connsiteX3" fmla="*/ 0 w 2906700"/>
              <a:gd name="connsiteY3" fmla="*/ 0 h 1213224"/>
              <a:gd name="connsiteX0" fmla="*/ 0 w 2906700"/>
              <a:gd name="connsiteY0" fmla="*/ 1841500 h 3054724"/>
              <a:gd name="connsiteX1" fmla="*/ 2906700 w 2906700"/>
              <a:gd name="connsiteY1" fmla="*/ 3054724 h 3054724"/>
              <a:gd name="connsiteX2" fmla="*/ 1698600 w 2906700"/>
              <a:gd name="connsiteY2" fmla="*/ 0 h 3054724"/>
              <a:gd name="connsiteX3" fmla="*/ 0 w 2906700"/>
              <a:gd name="connsiteY3" fmla="*/ 1841500 h 3054724"/>
              <a:gd name="connsiteX0" fmla="*/ 0 w 3541700"/>
              <a:gd name="connsiteY0" fmla="*/ 838200 h 3054724"/>
              <a:gd name="connsiteX1" fmla="*/ 3541700 w 3541700"/>
              <a:gd name="connsiteY1" fmla="*/ 3054724 h 3054724"/>
              <a:gd name="connsiteX2" fmla="*/ 2333600 w 3541700"/>
              <a:gd name="connsiteY2" fmla="*/ 0 h 3054724"/>
              <a:gd name="connsiteX3" fmla="*/ 0 w 3541700"/>
              <a:gd name="connsiteY3" fmla="*/ 838200 h 3054724"/>
              <a:gd name="connsiteX0" fmla="*/ 0 w 3490900"/>
              <a:gd name="connsiteY0" fmla="*/ 838200 h 3105524"/>
              <a:gd name="connsiteX1" fmla="*/ 3490900 w 3490900"/>
              <a:gd name="connsiteY1" fmla="*/ 3105524 h 3105524"/>
              <a:gd name="connsiteX2" fmla="*/ 2333600 w 3490900"/>
              <a:gd name="connsiteY2" fmla="*/ 0 h 3105524"/>
              <a:gd name="connsiteX3" fmla="*/ 0 w 3490900"/>
              <a:gd name="connsiteY3" fmla="*/ 838200 h 3105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90900" h="3105524">
                <a:moveTo>
                  <a:pt x="0" y="838200"/>
                </a:moveTo>
                <a:lnTo>
                  <a:pt x="3490900" y="3105524"/>
                </a:lnTo>
                <a:lnTo>
                  <a:pt x="2333600" y="0"/>
                </a:lnTo>
                <a:lnTo>
                  <a:pt x="0" y="838200"/>
                </a:lnTo>
                <a:close/>
              </a:path>
            </a:pathLst>
          </a:cu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7" name="等腰三角形 1">
            <a:extLst>
              <a:ext uri="{FF2B5EF4-FFF2-40B4-BE49-F238E27FC236}">
                <a16:creationId xmlns:a16="http://schemas.microsoft.com/office/drawing/2014/main" id="{5DD84F1B-6A39-830A-3742-898E8E73622E}"/>
              </a:ext>
            </a:extLst>
          </p:cNvPr>
          <p:cNvSpPr/>
          <p:nvPr/>
        </p:nvSpPr>
        <p:spPr>
          <a:xfrm>
            <a:off x="3038158" y="2855867"/>
            <a:ext cx="4384675" cy="2876550"/>
          </a:xfrm>
          <a:custGeom>
            <a:avLst/>
            <a:gdLst>
              <a:gd name="connsiteX0" fmla="*/ 0 w 1800200"/>
              <a:gd name="connsiteY0" fmla="*/ 1428376 h 1428376"/>
              <a:gd name="connsiteX1" fmla="*/ 900100 w 1800200"/>
              <a:gd name="connsiteY1" fmla="*/ 0 h 1428376"/>
              <a:gd name="connsiteX2" fmla="*/ 1800200 w 1800200"/>
              <a:gd name="connsiteY2" fmla="*/ 1428376 h 1428376"/>
              <a:gd name="connsiteX3" fmla="*/ 0 w 1800200"/>
              <a:gd name="connsiteY3" fmla="*/ 1428376 h 1428376"/>
              <a:gd name="connsiteX0" fmla="*/ 0 w 2906700"/>
              <a:gd name="connsiteY0" fmla="*/ 0 h 1213224"/>
              <a:gd name="connsiteX1" fmla="*/ 2906700 w 2906700"/>
              <a:gd name="connsiteY1" fmla="*/ 1213224 h 1213224"/>
              <a:gd name="connsiteX2" fmla="*/ 1800200 w 2906700"/>
              <a:gd name="connsiteY2" fmla="*/ 0 h 1213224"/>
              <a:gd name="connsiteX3" fmla="*/ 0 w 2906700"/>
              <a:gd name="connsiteY3" fmla="*/ 0 h 1213224"/>
              <a:gd name="connsiteX0" fmla="*/ 0 w 2906700"/>
              <a:gd name="connsiteY0" fmla="*/ 0 h 1213224"/>
              <a:gd name="connsiteX1" fmla="*/ 2906700 w 2906700"/>
              <a:gd name="connsiteY1" fmla="*/ 1213224 h 1213224"/>
              <a:gd name="connsiteX2" fmla="*/ 1800200 w 2906700"/>
              <a:gd name="connsiteY2" fmla="*/ 0 h 1213224"/>
              <a:gd name="connsiteX3" fmla="*/ 0 w 2906700"/>
              <a:gd name="connsiteY3" fmla="*/ 0 h 1213224"/>
              <a:gd name="connsiteX0" fmla="*/ 0 w 2906700"/>
              <a:gd name="connsiteY0" fmla="*/ 1841500 h 3054724"/>
              <a:gd name="connsiteX1" fmla="*/ 2906700 w 2906700"/>
              <a:gd name="connsiteY1" fmla="*/ 3054724 h 3054724"/>
              <a:gd name="connsiteX2" fmla="*/ 1698600 w 2906700"/>
              <a:gd name="connsiteY2" fmla="*/ 0 h 3054724"/>
              <a:gd name="connsiteX3" fmla="*/ 0 w 2906700"/>
              <a:gd name="connsiteY3" fmla="*/ 1841500 h 3054724"/>
              <a:gd name="connsiteX0" fmla="*/ 0 w 3541700"/>
              <a:gd name="connsiteY0" fmla="*/ 838200 h 3054724"/>
              <a:gd name="connsiteX1" fmla="*/ 3541700 w 3541700"/>
              <a:gd name="connsiteY1" fmla="*/ 3054724 h 3054724"/>
              <a:gd name="connsiteX2" fmla="*/ 2333600 w 3541700"/>
              <a:gd name="connsiteY2" fmla="*/ 0 h 3054724"/>
              <a:gd name="connsiteX3" fmla="*/ 0 w 3541700"/>
              <a:gd name="connsiteY3" fmla="*/ 838200 h 3054724"/>
              <a:gd name="connsiteX0" fmla="*/ 0 w 3490900"/>
              <a:gd name="connsiteY0" fmla="*/ 838200 h 3105524"/>
              <a:gd name="connsiteX1" fmla="*/ 3490900 w 3490900"/>
              <a:gd name="connsiteY1" fmla="*/ 3105524 h 3105524"/>
              <a:gd name="connsiteX2" fmla="*/ 2333600 w 3490900"/>
              <a:gd name="connsiteY2" fmla="*/ 0 h 3105524"/>
              <a:gd name="connsiteX3" fmla="*/ 0 w 3490900"/>
              <a:gd name="connsiteY3" fmla="*/ 838200 h 3105524"/>
              <a:gd name="connsiteX0" fmla="*/ 598500 w 2932100"/>
              <a:gd name="connsiteY0" fmla="*/ 838200 h 2978524"/>
              <a:gd name="connsiteX1" fmla="*/ 0 w 2932100"/>
              <a:gd name="connsiteY1" fmla="*/ 2978524 h 2978524"/>
              <a:gd name="connsiteX2" fmla="*/ 2932100 w 2932100"/>
              <a:gd name="connsiteY2" fmla="*/ 0 h 2978524"/>
              <a:gd name="connsiteX3" fmla="*/ 598500 w 2932100"/>
              <a:gd name="connsiteY3" fmla="*/ 838200 h 2978524"/>
              <a:gd name="connsiteX0" fmla="*/ 598500 w 4341800"/>
              <a:gd name="connsiteY0" fmla="*/ 0 h 2140324"/>
              <a:gd name="connsiteX1" fmla="*/ 0 w 4341800"/>
              <a:gd name="connsiteY1" fmla="*/ 2140324 h 2140324"/>
              <a:gd name="connsiteX2" fmla="*/ 4341800 w 4341800"/>
              <a:gd name="connsiteY2" fmla="*/ 406400 h 2140324"/>
              <a:gd name="connsiteX3" fmla="*/ 598500 w 4341800"/>
              <a:gd name="connsiteY3" fmla="*/ 0 h 2140324"/>
              <a:gd name="connsiteX0" fmla="*/ 1551000 w 4341800"/>
              <a:gd name="connsiteY0" fmla="*/ 0 h 2953124"/>
              <a:gd name="connsiteX1" fmla="*/ 0 w 4341800"/>
              <a:gd name="connsiteY1" fmla="*/ 2953124 h 2953124"/>
              <a:gd name="connsiteX2" fmla="*/ 4341800 w 4341800"/>
              <a:gd name="connsiteY2" fmla="*/ 1219200 h 2953124"/>
              <a:gd name="connsiteX3" fmla="*/ 1551000 w 4341800"/>
              <a:gd name="connsiteY3" fmla="*/ 0 h 2953124"/>
              <a:gd name="connsiteX0" fmla="*/ 1625382 w 4341800"/>
              <a:gd name="connsiteY0" fmla="*/ 0 h 2940421"/>
              <a:gd name="connsiteX1" fmla="*/ 0 w 4341800"/>
              <a:gd name="connsiteY1" fmla="*/ 2940421 h 2940421"/>
              <a:gd name="connsiteX2" fmla="*/ 4341800 w 4341800"/>
              <a:gd name="connsiteY2" fmla="*/ 1206497 h 2940421"/>
              <a:gd name="connsiteX3" fmla="*/ 1625382 w 4341800"/>
              <a:gd name="connsiteY3" fmla="*/ 0 h 2940421"/>
              <a:gd name="connsiteX0" fmla="*/ 1563398 w 4279816"/>
              <a:gd name="connsiteY0" fmla="*/ 0 h 2876906"/>
              <a:gd name="connsiteX1" fmla="*/ 0 w 4279816"/>
              <a:gd name="connsiteY1" fmla="*/ 2876906 h 2876906"/>
              <a:gd name="connsiteX2" fmla="*/ 4279816 w 4279816"/>
              <a:gd name="connsiteY2" fmla="*/ 1206497 h 2876906"/>
              <a:gd name="connsiteX3" fmla="*/ 1563398 w 4279816"/>
              <a:gd name="connsiteY3" fmla="*/ 0 h 2876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79816" h="2876906">
                <a:moveTo>
                  <a:pt x="1563398" y="0"/>
                </a:moveTo>
                <a:lnTo>
                  <a:pt x="0" y="2876906"/>
                </a:lnTo>
                <a:lnTo>
                  <a:pt x="4279816" y="1206497"/>
                </a:lnTo>
                <a:lnTo>
                  <a:pt x="1563398" y="0"/>
                </a:lnTo>
                <a:close/>
              </a:path>
            </a:pathLst>
          </a:cu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8" name="等腰三角形 1">
            <a:extLst>
              <a:ext uri="{FF2B5EF4-FFF2-40B4-BE49-F238E27FC236}">
                <a16:creationId xmlns:a16="http://schemas.microsoft.com/office/drawing/2014/main" id="{8C5BB958-02B0-16FE-50B3-2342E59B319F}"/>
              </a:ext>
            </a:extLst>
          </p:cNvPr>
          <p:cNvSpPr/>
          <p:nvPr/>
        </p:nvSpPr>
        <p:spPr>
          <a:xfrm>
            <a:off x="3012758" y="2779667"/>
            <a:ext cx="2733675" cy="3149600"/>
          </a:xfrm>
          <a:custGeom>
            <a:avLst/>
            <a:gdLst>
              <a:gd name="connsiteX0" fmla="*/ 0 w 1800200"/>
              <a:gd name="connsiteY0" fmla="*/ 1428376 h 1428376"/>
              <a:gd name="connsiteX1" fmla="*/ 900100 w 1800200"/>
              <a:gd name="connsiteY1" fmla="*/ 0 h 1428376"/>
              <a:gd name="connsiteX2" fmla="*/ 1800200 w 1800200"/>
              <a:gd name="connsiteY2" fmla="*/ 1428376 h 1428376"/>
              <a:gd name="connsiteX3" fmla="*/ 0 w 1800200"/>
              <a:gd name="connsiteY3" fmla="*/ 1428376 h 1428376"/>
              <a:gd name="connsiteX0" fmla="*/ 0 w 2906700"/>
              <a:gd name="connsiteY0" fmla="*/ 0 h 1213224"/>
              <a:gd name="connsiteX1" fmla="*/ 2906700 w 2906700"/>
              <a:gd name="connsiteY1" fmla="*/ 1213224 h 1213224"/>
              <a:gd name="connsiteX2" fmla="*/ 1800200 w 2906700"/>
              <a:gd name="connsiteY2" fmla="*/ 0 h 1213224"/>
              <a:gd name="connsiteX3" fmla="*/ 0 w 2906700"/>
              <a:gd name="connsiteY3" fmla="*/ 0 h 1213224"/>
              <a:gd name="connsiteX0" fmla="*/ 0 w 2906700"/>
              <a:gd name="connsiteY0" fmla="*/ 0 h 1213224"/>
              <a:gd name="connsiteX1" fmla="*/ 2906700 w 2906700"/>
              <a:gd name="connsiteY1" fmla="*/ 1213224 h 1213224"/>
              <a:gd name="connsiteX2" fmla="*/ 1800200 w 2906700"/>
              <a:gd name="connsiteY2" fmla="*/ 0 h 1213224"/>
              <a:gd name="connsiteX3" fmla="*/ 0 w 2906700"/>
              <a:gd name="connsiteY3" fmla="*/ 0 h 1213224"/>
              <a:gd name="connsiteX0" fmla="*/ 0 w 2906700"/>
              <a:gd name="connsiteY0" fmla="*/ 1841500 h 3054724"/>
              <a:gd name="connsiteX1" fmla="*/ 2906700 w 2906700"/>
              <a:gd name="connsiteY1" fmla="*/ 3054724 h 3054724"/>
              <a:gd name="connsiteX2" fmla="*/ 1698600 w 2906700"/>
              <a:gd name="connsiteY2" fmla="*/ 0 h 3054724"/>
              <a:gd name="connsiteX3" fmla="*/ 0 w 2906700"/>
              <a:gd name="connsiteY3" fmla="*/ 1841500 h 3054724"/>
              <a:gd name="connsiteX0" fmla="*/ 0 w 3541700"/>
              <a:gd name="connsiteY0" fmla="*/ 838200 h 3054724"/>
              <a:gd name="connsiteX1" fmla="*/ 3541700 w 3541700"/>
              <a:gd name="connsiteY1" fmla="*/ 3054724 h 3054724"/>
              <a:gd name="connsiteX2" fmla="*/ 2333600 w 3541700"/>
              <a:gd name="connsiteY2" fmla="*/ 0 h 3054724"/>
              <a:gd name="connsiteX3" fmla="*/ 0 w 3541700"/>
              <a:gd name="connsiteY3" fmla="*/ 838200 h 3054724"/>
              <a:gd name="connsiteX0" fmla="*/ 0 w 3490900"/>
              <a:gd name="connsiteY0" fmla="*/ 838200 h 3105524"/>
              <a:gd name="connsiteX1" fmla="*/ 3490900 w 3490900"/>
              <a:gd name="connsiteY1" fmla="*/ 3105524 h 3105524"/>
              <a:gd name="connsiteX2" fmla="*/ 2333600 w 3490900"/>
              <a:gd name="connsiteY2" fmla="*/ 0 h 3105524"/>
              <a:gd name="connsiteX3" fmla="*/ 0 w 3490900"/>
              <a:gd name="connsiteY3" fmla="*/ 838200 h 3105524"/>
              <a:gd name="connsiteX0" fmla="*/ 598500 w 2932100"/>
              <a:gd name="connsiteY0" fmla="*/ 838200 h 2978524"/>
              <a:gd name="connsiteX1" fmla="*/ 0 w 2932100"/>
              <a:gd name="connsiteY1" fmla="*/ 2978524 h 2978524"/>
              <a:gd name="connsiteX2" fmla="*/ 2932100 w 2932100"/>
              <a:gd name="connsiteY2" fmla="*/ 0 h 2978524"/>
              <a:gd name="connsiteX3" fmla="*/ 598500 w 2932100"/>
              <a:gd name="connsiteY3" fmla="*/ 838200 h 2978524"/>
              <a:gd name="connsiteX0" fmla="*/ 598500 w 4341800"/>
              <a:gd name="connsiteY0" fmla="*/ 0 h 2140324"/>
              <a:gd name="connsiteX1" fmla="*/ 0 w 4341800"/>
              <a:gd name="connsiteY1" fmla="*/ 2140324 h 2140324"/>
              <a:gd name="connsiteX2" fmla="*/ 4341800 w 4341800"/>
              <a:gd name="connsiteY2" fmla="*/ 406400 h 2140324"/>
              <a:gd name="connsiteX3" fmla="*/ 598500 w 4341800"/>
              <a:gd name="connsiteY3" fmla="*/ 0 h 2140324"/>
              <a:gd name="connsiteX0" fmla="*/ 1551000 w 4341800"/>
              <a:gd name="connsiteY0" fmla="*/ 0 h 2953124"/>
              <a:gd name="connsiteX1" fmla="*/ 0 w 4341800"/>
              <a:gd name="connsiteY1" fmla="*/ 2953124 h 2953124"/>
              <a:gd name="connsiteX2" fmla="*/ 4341800 w 4341800"/>
              <a:gd name="connsiteY2" fmla="*/ 1219200 h 2953124"/>
              <a:gd name="connsiteX3" fmla="*/ 1551000 w 4341800"/>
              <a:gd name="connsiteY3" fmla="*/ 0 h 2953124"/>
              <a:gd name="connsiteX0" fmla="*/ 1625382 w 4341800"/>
              <a:gd name="connsiteY0" fmla="*/ 0 h 2940421"/>
              <a:gd name="connsiteX1" fmla="*/ 0 w 4341800"/>
              <a:gd name="connsiteY1" fmla="*/ 2940421 h 2940421"/>
              <a:gd name="connsiteX2" fmla="*/ 4341800 w 4341800"/>
              <a:gd name="connsiteY2" fmla="*/ 1206497 h 2940421"/>
              <a:gd name="connsiteX3" fmla="*/ 1625382 w 4341800"/>
              <a:gd name="connsiteY3" fmla="*/ 0 h 2940421"/>
              <a:gd name="connsiteX0" fmla="*/ 1563398 w 4279816"/>
              <a:gd name="connsiteY0" fmla="*/ 0 h 2876906"/>
              <a:gd name="connsiteX1" fmla="*/ 0 w 4279816"/>
              <a:gd name="connsiteY1" fmla="*/ 2876906 h 2876906"/>
              <a:gd name="connsiteX2" fmla="*/ 4279816 w 4279816"/>
              <a:gd name="connsiteY2" fmla="*/ 1206497 h 2876906"/>
              <a:gd name="connsiteX3" fmla="*/ 1563398 w 4279816"/>
              <a:gd name="connsiteY3" fmla="*/ 0 h 2876906"/>
              <a:gd name="connsiteX0" fmla="*/ 1563398 w 2494666"/>
              <a:gd name="connsiteY0" fmla="*/ 0 h 2921409"/>
              <a:gd name="connsiteX1" fmla="*/ 0 w 2494666"/>
              <a:gd name="connsiteY1" fmla="*/ 2876906 h 2921409"/>
              <a:gd name="connsiteX2" fmla="*/ 2494666 w 2494666"/>
              <a:gd name="connsiteY2" fmla="*/ 2921409 h 2921409"/>
              <a:gd name="connsiteX3" fmla="*/ 1563398 w 2494666"/>
              <a:gd name="connsiteY3" fmla="*/ 0 h 2921409"/>
              <a:gd name="connsiteX0" fmla="*/ 1464223 w 2494666"/>
              <a:gd name="connsiteY0" fmla="*/ 0 h 3150064"/>
              <a:gd name="connsiteX1" fmla="*/ 0 w 2494666"/>
              <a:gd name="connsiteY1" fmla="*/ 3105561 h 3150064"/>
              <a:gd name="connsiteX2" fmla="*/ 2494666 w 2494666"/>
              <a:gd name="connsiteY2" fmla="*/ 3150064 h 3150064"/>
              <a:gd name="connsiteX3" fmla="*/ 1464223 w 2494666"/>
              <a:gd name="connsiteY3" fmla="*/ 0 h 3150064"/>
              <a:gd name="connsiteX0" fmla="*/ 1637779 w 2668222"/>
              <a:gd name="connsiteY0" fmla="*/ 0 h 3150064"/>
              <a:gd name="connsiteX1" fmla="*/ 0 w 2668222"/>
              <a:gd name="connsiteY1" fmla="*/ 2953125 h 3150064"/>
              <a:gd name="connsiteX2" fmla="*/ 2668222 w 2668222"/>
              <a:gd name="connsiteY2" fmla="*/ 3150064 h 3150064"/>
              <a:gd name="connsiteX3" fmla="*/ 1637779 w 2668222"/>
              <a:gd name="connsiteY3" fmla="*/ 0 h 31500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68222" h="3150064">
                <a:moveTo>
                  <a:pt x="1637779" y="0"/>
                </a:moveTo>
                <a:lnTo>
                  <a:pt x="0" y="2953125"/>
                </a:lnTo>
                <a:lnTo>
                  <a:pt x="2668222" y="3150064"/>
                </a:lnTo>
                <a:lnTo>
                  <a:pt x="1637779" y="0"/>
                </a:lnTo>
                <a:close/>
              </a:path>
            </a:pathLst>
          </a:cu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9EA7AE31-1E4E-B176-E10E-8C3780726A84}"/>
                  </a:ext>
                </a:extLst>
              </p:cNvPr>
              <p:cNvSpPr txBox="1"/>
              <p:nvPr/>
            </p:nvSpPr>
            <p:spPr>
              <a:xfrm>
                <a:off x="7645083" y="4162757"/>
                <a:ext cx="4578824" cy="13234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eaLnBrk="1" hangingPunct="1">
                  <a:spcBef>
                    <a:spcPct val="50000"/>
                  </a:spcBef>
                </a:pPr>
                <a:r>
                  <a:rPr lang="en-US" altLang="zh-CN" sz="2000" b="1" dirty="0">
                    <a:solidFill>
                      <a:schemeClr val="accent5">
                        <a:lumMod val="50000"/>
                      </a:schemeClr>
                    </a:solidFill>
                    <a:ea typeface="宋体" panose="02010600030101010101" pitchFamily="2" charset="-122"/>
                  </a:rPr>
                  <a:t>    </a:t>
                </a:r>
                <a14:m>
                  <m:oMath xmlns:m="http://schemas.openxmlformats.org/officeDocument/2006/math">
                    <m:r>
                      <a:rPr lang="en-US" altLang="zh-CN" sz="2000" b="1" i="1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𝑿</m:t>
                    </m:r>
                    <m:r>
                      <a:rPr lang="en-US" altLang="zh-CN" sz="2000" b="1" i="1" baseline="-25000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𝟏</m:t>
                    </m:r>
                    <m:r>
                      <a:rPr lang="en-US" altLang="zh-CN" sz="2000" b="1" i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={</m:t>
                    </m:r>
                    <m:r>
                      <a:rPr lang="en-US" altLang="zh-CN" sz="2000" b="1" i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𝒙</m:t>
                    </m:r>
                    <m:r>
                      <a:rPr lang="en-US" altLang="zh-CN" sz="2000" b="1" i="1" baseline="-25000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𝟏</m:t>
                    </m:r>
                    <m:r>
                      <a:rPr lang="en-US" altLang="zh-CN" sz="2000" b="1" i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,</m:t>
                    </m:r>
                    <m:r>
                      <a:rPr lang="en-US" altLang="zh-CN" sz="2000" b="1" i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𝒙</m:t>
                    </m:r>
                    <m:r>
                      <a:rPr lang="en-US" altLang="zh-CN" sz="2000" b="1" i="1" baseline="-25000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𝟐</m:t>
                    </m:r>
                    <m:r>
                      <a:rPr lang="en-US" altLang="zh-CN" sz="2000" b="1" i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, </m:t>
                    </m:r>
                    <m:r>
                      <a:rPr lang="en-US" altLang="zh-CN" sz="2000" b="1" i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𝒙</m:t>
                    </m:r>
                    <m:r>
                      <a:rPr lang="en-US" altLang="zh-CN" sz="2000" b="1" i="1" baseline="-25000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𝟒</m:t>
                    </m:r>
                    <m:r>
                      <a:rPr lang="en-US" altLang="zh-CN" sz="2000" b="1" i="1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} </m:t>
                    </m:r>
                  </m:oMath>
                </a14:m>
                <a:r>
                  <a:rPr lang="en-US" altLang="zh-CN" sz="2000" b="1" dirty="0">
                    <a:ea typeface="宋体" panose="02010600030101010101" pitchFamily="2" charset="-122"/>
                  </a:rPr>
                  <a:t>,</a:t>
                </a:r>
              </a:p>
              <a:p>
                <a:pPr eaLnBrk="1" hangingPunct="1">
                  <a:spcBef>
                    <a:spcPct val="50000"/>
                  </a:spcBef>
                </a:pPr>
                <a:r>
                  <a:rPr lang="en-US" altLang="zh-CN" sz="2000" b="1" i="1" dirty="0">
                    <a:solidFill>
                      <a:srgbClr val="0070C0"/>
                    </a:solidFill>
                    <a:ea typeface="宋体" panose="02010600030101010101" pitchFamily="2" charset="-122"/>
                  </a:rPr>
                  <a:t>    </a:t>
                </a:r>
                <a14:m>
                  <m:oMath xmlns:m="http://schemas.openxmlformats.org/officeDocument/2006/math">
                    <m:r>
                      <a:rPr lang="en-US" altLang="zh-CN" sz="20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𝑿</m:t>
                    </m:r>
                    <m:r>
                      <a:rPr lang="en-US" altLang="zh-CN" sz="2000" b="1" i="1" baseline="-25000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𝟐</m:t>
                    </m:r>
                    <m:r>
                      <a:rPr lang="en-US" altLang="zh-CN" sz="2000" b="1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={</m:t>
                    </m:r>
                    <m:r>
                      <a:rPr lang="en-US" altLang="zh-CN" sz="2000" b="1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𝒙</m:t>
                    </m:r>
                    <m:r>
                      <a:rPr lang="en-US" altLang="zh-CN" sz="2000" b="1" i="1" baseline="-25000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𝟐</m:t>
                    </m:r>
                    <m:r>
                      <a:rPr lang="en-US" altLang="zh-CN" sz="2000" b="1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,</m:t>
                    </m:r>
                    <m:r>
                      <a:rPr lang="en-US" altLang="zh-CN" sz="2000" b="1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𝒙</m:t>
                    </m:r>
                    <m:r>
                      <a:rPr lang="en-US" altLang="zh-CN" sz="2000" b="1" i="1" baseline="-25000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𝟑</m:t>
                    </m:r>
                    <m:r>
                      <a:rPr lang="en-US" altLang="zh-CN" sz="2000" b="1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,</m:t>
                    </m:r>
                    <m:r>
                      <a:rPr lang="en-US" altLang="zh-CN" sz="2000" b="1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𝒙</m:t>
                    </m:r>
                    <m:r>
                      <a:rPr lang="en-US" altLang="zh-CN" sz="2000" b="1" i="1" baseline="-25000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𝟓</m:t>
                    </m:r>
                    <m:r>
                      <a:rPr lang="en-US" altLang="zh-CN" sz="20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} </m:t>
                    </m:r>
                  </m:oMath>
                </a14:m>
                <a:r>
                  <a:rPr lang="en-US" altLang="zh-CN" sz="2000" b="1" dirty="0">
                    <a:ea typeface="宋体" panose="02010600030101010101" pitchFamily="2" charset="-122"/>
                  </a:rPr>
                  <a:t>,</a:t>
                </a:r>
              </a:p>
              <a:p>
                <a:pPr eaLnBrk="1" hangingPunct="1">
                  <a:spcBef>
                    <a:spcPct val="50000"/>
                  </a:spcBef>
                </a:pPr>
                <a:r>
                  <a:rPr lang="en-US" altLang="zh-CN" sz="2000" b="1" dirty="0">
                    <a:solidFill>
                      <a:srgbClr val="C00000"/>
                    </a:solidFill>
                    <a:ea typeface="宋体" panose="02010600030101010101" pitchFamily="2" charset="-122"/>
                  </a:rPr>
                  <a:t>    </a:t>
                </a:r>
                <a14:m>
                  <m:oMath xmlns:m="http://schemas.openxmlformats.org/officeDocument/2006/math">
                    <m:r>
                      <a:rPr lang="en-US" altLang="zh-CN" sz="2000" b="1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𝑿</m:t>
                    </m:r>
                    <m:r>
                      <a:rPr lang="en-US" altLang="zh-CN" sz="2000" b="1" i="1" baseline="-2500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𝟑</m:t>
                    </m:r>
                    <m:r>
                      <a:rPr lang="en-US" altLang="zh-CN" sz="2000" b="1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={</m:t>
                    </m:r>
                    <m:r>
                      <a:rPr lang="en-US" altLang="zh-CN" sz="2000" b="1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𝒙</m:t>
                    </m:r>
                    <m:r>
                      <a:rPr lang="en-US" altLang="zh-CN" sz="2000" b="1" i="1" baseline="-25000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𝟐</m:t>
                    </m:r>
                    <m:r>
                      <a:rPr lang="en-US" altLang="zh-CN" sz="2000" b="1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,</m:t>
                    </m:r>
                    <m:r>
                      <a:rPr lang="en-US" altLang="zh-CN" sz="2000" b="1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𝒙</m:t>
                    </m:r>
                    <m:r>
                      <a:rPr lang="en-US" altLang="zh-CN" sz="2000" b="1" i="1" baseline="-25000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𝟒</m:t>
                    </m:r>
                    <m:r>
                      <a:rPr lang="en-US" altLang="zh-CN" sz="2000" b="1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,</m:t>
                    </m:r>
                    <m:r>
                      <a:rPr lang="en-US" altLang="zh-CN" sz="2000" b="1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𝒙</m:t>
                    </m:r>
                    <m:r>
                      <a:rPr lang="en-US" altLang="zh-CN" sz="2000" b="1" i="1" baseline="-25000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𝟓</m:t>
                    </m:r>
                    <m:r>
                      <a:rPr lang="en-US" altLang="zh-CN" sz="2000" b="1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}</m:t>
                    </m:r>
                  </m:oMath>
                </a14:m>
                <a:endParaRPr lang="zh-CN" altLang="en-US" sz="2000" b="1" dirty="0">
                  <a:solidFill>
                    <a:srgbClr val="C00000"/>
                  </a:solidFill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9EA7AE31-1E4E-B176-E10E-8C3780726A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5083" y="4162757"/>
                <a:ext cx="4578824" cy="1323439"/>
              </a:xfrm>
              <a:prstGeom prst="rect">
                <a:avLst/>
              </a:prstGeom>
              <a:blipFill>
                <a:blip r:embed="rId4"/>
                <a:stretch>
                  <a:fillRect t="-2304" b="-46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矩形 20">
            <a:extLst>
              <a:ext uri="{FF2B5EF4-FFF2-40B4-BE49-F238E27FC236}">
                <a16:creationId xmlns:a16="http://schemas.microsoft.com/office/drawing/2014/main" id="{2BBBF398-5DBB-5D0F-2D0B-7A2BCA367517}"/>
              </a:ext>
            </a:extLst>
          </p:cNvPr>
          <p:cNvSpPr/>
          <p:nvPr/>
        </p:nvSpPr>
        <p:spPr>
          <a:xfrm>
            <a:off x="0" y="1037509"/>
            <a:ext cx="1689098" cy="2388603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/>
          </a:bodyPr>
          <a:lstStyle/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FF00"/>
                </a:solidFill>
                <a:cs typeface="+mn-ea"/>
                <a:sym typeface="+mn-lt"/>
              </a:rPr>
              <a:t>特殊关系</a:t>
            </a: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集合的划分和覆盖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等价关系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u="sng" dirty="0">
                <a:solidFill>
                  <a:schemeClr val="bg1"/>
                </a:solidFill>
                <a:cs typeface="+mn-ea"/>
                <a:sym typeface="+mn-lt"/>
              </a:rPr>
              <a:t>相容关系</a:t>
            </a:r>
            <a:endParaRPr lang="en-US" altLang="zh-CN" u="sng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83211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423AEC-297D-4AC6-937F-565891408581}"/>
              </a:ext>
            </a:extLst>
          </p:cNvPr>
          <p:cNvSpPr txBox="1"/>
          <p:nvPr/>
        </p:nvSpPr>
        <p:spPr>
          <a:xfrm>
            <a:off x="1876337" y="232341"/>
            <a:ext cx="103156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cs typeface="+mn-ea"/>
                <a:sym typeface="+mn-lt"/>
              </a:rPr>
              <a:t>Finding maximum compatibility classes by relation digraph 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65459A86-2236-4247-9311-D46EC9F8D18D}"/>
              </a:ext>
            </a:extLst>
          </p:cNvPr>
          <p:cNvGrpSpPr/>
          <p:nvPr/>
        </p:nvGrpSpPr>
        <p:grpSpPr>
          <a:xfrm>
            <a:off x="119973" y="397477"/>
            <a:ext cx="1449151" cy="180724"/>
            <a:chOff x="5392832" y="1016000"/>
            <a:chExt cx="1449150" cy="180724"/>
          </a:xfrm>
        </p:grpSpPr>
        <p:sp>
          <p:nvSpPr>
            <p:cNvPr id="7" name="Freeform 45">
              <a:extLst>
                <a:ext uri="{FF2B5EF4-FFF2-40B4-BE49-F238E27FC236}">
                  <a16:creationId xmlns:a16="http://schemas.microsoft.com/office/drawing/2014/main" id="{79F5C682-BDEF-4D53-B481-CCF2EF60A4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8" name="Freeform 46">
              <a:extLst>
                <a:ext uri="{FF2B5EF4-FFF2-40B4-BE49-F238E27FC236}">
                  <a16:creationId xmlns:a16="http://schemas.microsoft.com/office/drawing/2014/main" id="{34E012F1-3888-4574-B83C-160D877B5C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9" name="Freeform 47">
              <a:extLst>
                <a:ext uri="{FF2B5EF4-FFF2-40B4-BE49-F238E27FC236}">
                  <a16:creationId xmlns:a16="http://schemas.microsoft.com/office/drawing/2014/main" id="{92C0B701-D754-4A82-AB31-4E35C971D1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10" name="Freeform 48">
              <a:extLst>
                <a:ext uri="{FF2B5EF4-FFF2-40B4-BE49-F238E27FC236}">
                  <a16:creationId xmlns:a16="http://schemas.microsoft.com/office/drawing/2014/main" id="{60F2428E-B4AC-403A-9F72-86667F8576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11" name="Freeform 49">
              <a:extLst>
                <a:ext uri="{FF2B5EF4-FFF2-40B4-BE49-F238E27FC236}">
                  <a16:creationId xmlns:a16="http://schemas.microsoft.com/office/drawing/2014/main" id="{0C987953-0EFA-465A-B7F9-C0CF22995A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</p:grpSp>
      <p:sp>
        <p:nvSpPr>
          <p:cNvPr id="12" name="灯片编号占位符 1">
            <a:extLst>
              <a:ext uri="{FF2B5EF4-FFF2-40B4-BE49-F238E27FC236}">
                <a16:creationId xmlns:a16="http://schemas.microsoft.com/office/drawing/2014/main" id="{5AEBC6C7-6925-4C9A-B360-18D57EB16C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38416" y="6492875"/>
            <a:ext cx="498022" cy="365125"/>
          </a:xfrm>
        </p:spPr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97B5860-9389-40BC-8CED-DD2AAB23A1E9}" type="slidenum">
              <a:rPr kumimoji="0" lang="zh-CN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Arial Unicode MS" panose="020B0604020202020204" pitchFamily="34" charset="-122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ea typeface="Arial Unicode MS" panose="020B0604020202020204" pitchFamily="34" charset="-122"/>
            </a:endParaRPr>
          </a:p>
        </p:txBody>
      </p:sp>
      <p:sp>
        <p:nvSpPr>
          <p:cNvPr id="13" name="Text Box 5">
            <a:extLst>
              <a:ext uri="{FF2B5EF4-FFF2-40B4-BE49-F238E27FC236}">
                <a16:creationId xmlns:a16="http://schemas.microsoft.com/office/drawing/2014/main" id="{DADC8483-4ED0-50BC-B2BB-01720BA6B1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74056" y="1119852"/>
            <a:ext cx="9986296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Franklin Gothic Demi" panose="020B07030201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Franklin Gothic Demi" panose="020B07030201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Franklin Gothic Demi" panose="020B07030201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For example</a:t>
            </a: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：</a:t>
            </a: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In the following diagram, two compatibility relation digraphs are given. Try to find all their maximum complete polygons and find their corresponding maximum compatibility classes.</a:t>
            </a: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</a:p>
        </p:txBody>
      </p:sp>
      <p:pic>
        <p:nvPicPr>
          <p:cNvPr id="14" name="Picture 6">
            <a:extLst>
              <a:ext uri="{FF2B5EF4-FFF2-40B4-BE49-F238E27FC236}">
                <a16:creationId xmlns:a16="http://schemas.microsoft.com/office/drawing/2014/main" id="{BCF77071-5976-EF98-5F06-0CD8291027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8402" y="2636626"/>
            <a:ext cx="3546475" cy="410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 Box 7">
                <a:extLst>
                  <a:ext uri="{FF2B5EF4-FFF2-40B4-BE49-F238E27FC236}">
                    <a16:creationId xmlns:a16="http://schemas.microsoft.com/office/drawing/2014/main" id="{7AE6BA51-B584-0A56-050A-BD94D4393D9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670865" y="2684472"/>
                <a:ext cx="4537075" cy="338554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Franklin Gothic Demi" panose="020B07030201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Franklin Gothic Demi" panose="020B07030201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Franklin Gothic Demi" panose="020B07030201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Franklin Gothic Demi" panose="020B07030201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Franklin Gothic Demi" panose="020B07030201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Franklin Gothic Demi" panose="020B07030201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Franklin Gothic Demi" panose="020B07030201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Franklin Gothic Demi" panose="020B07030201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Franklin Gothic Demi" panose="020B0703020102020204" pitchFamily="34" charset="0"/>
                  </a:defRPr>
                </a:lvl9pPr>
              </a:lstStyle>
              <a:p>
                <a:pPr marL="457200" indent="-457200" eaLnBrk="1" hangingPunct="1">
                  <a:spcBef>
                    <a:spcPct val="50000"/>
                  </a:spcBef>
                </a:pPr>
                <a:r>
                  <a:rPr lang="en-US" altLang="zh-CN" sz="2400" b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Maximum complete polygons: </a:t>
                </a:r>
              </a:p>
              <a:p>
                <a:pPr lvl="1" eaLnBrk="1" hangingPunct="1">
                  <a:spcBef>
                    <a:spcPct val="50000"/>
                  </a:spcBef>
                </a:pPr>
                <a:r>
                  <a:rPr lang="en-US" altLang="zh-CN" sz="2400" b="1" dirty="0">
                    <a:solidFill>
                      <a:srgbClr val="0070C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quadrilateral 1234</a:t>
                </a:r>
              </a:p>
              <a:p>
                <a:pPr lvl="1">
                  <a:spcBef>
                    <a:spcPct val="0"/>
                  </a:spcBef>
                </a:pPr>
                <a:r>
                  <a:rPr lang="en-US" altLang="zh-CN" sz="2400" b="1" dirty="0">
                    <a:solidFill>
                      <a:srgbClr val="0070C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Segment 25</a:t>
                </a:r>
                <a:r>
                  <a:rPr lang="zh-CN" altLang="en-US" sz="2400" b="1" dirty="0">
                    <a:solidFill>
                      <a:srgbClr val="0070C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，</a:t>
                </a:r>
                <a:r>
                  <a:rPr lang="en-US" altLang="zh-CN" sz="2400" b="1" dirty="0">
                    <a:solidFill>
                      <a:srgbClr val="0070C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36 and 56</a:t>
                </a:r>
                <a:r>
                  <a:rPr lang="zh-CN" altLang="en-US" sz="2400" b="1" dirty="0">
                    <a:solidFill>
                      <a:srgbClr val="0070C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；</a:t>
                </a:r>
                <a:r>
                  <a:rPr lang="en-US" altLang="zh-CN" sz="2400" dirty="0">
                    <a:solidFill>
                      <a:srgbClr val="0070C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 </a:t>
                </a:r>
              </a:p>
              <a:p>
                <a:pPr marL="457200" indent="-457200">
                  <a:spcBef>
                    <a:spcPct val="0"/>
                  </a:spcBef>
                </a:pPr>
                <a:r>
                  <a:rPr lang="en-US" altLang="zh-CN" sz="2400" b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The maximum compatibility classes corresponding to them are</a:t>
                </a:r>
                <a:r>
                  <a:rPr lang="zh-CN" altLang="en-US" sz="2400" b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：</a:t>
                </a:r>
                <a:endParaRPr lang="en-US" altLang="zh-CN" sz="2400" b="1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  <a:p>
                <a:pPr marL="457200" indent="-457200" eaLnBrk="1" hangingPunct="1">
                  <a:spcBef>
                    <a:spcPts val="600"/>
                  </a:spcBef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{</m:t>
                    </m:r>
                    <m:r>
                      <a:rPr lang="en-US" altLang="zh-CN" sz="24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𝟏</m:t>
                    </m:r>
                    <m:r>
                      <a:rPr lang="en-US" altLang="zh-CN" sz="2400" b="1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,</m:t>
                    </m:r>
                    <m:r>
                      <a:rPr lang="en-US" altLang="zh-CN" sz="2400" b="1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𝟐</m:t>
                    </m:r>
                    <m:r>
                      <a:rPr lang="en-US" altLang="zh-CN" sz="2400" b="1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,</m:t>
                    </m:r>
                    <m:r>
                      <a:rPr lang="en-US" altLang="zh-CN" sz="2400" b="1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𝟑</m:t>
                    </m:r>
                    <m:r>
                      <a:rPr lang="en-US" altLang="zh-CN" sz="2400" b="1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,</m:t>
                    </m:r>
                    <m:r>
                      <a:rPr lang="en-US" altLang="zh-CN" sz="2400" b="1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𝟒</m:t>
                    </m:r>
                    <m:r>
                      <a:rPr lang="en-US" altLang="zh-CN" sz="2400" b="1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}</m:t>
                    </m:r>
                  </m:oMath>
                </a14:m>
                <a:r>
                  <a:rPr lang="zh-CN" altLang="en-US" sz="2400" b="1" dirty="0">
                    <a:solidFill>
                      <a:srgbClr val="0070C0"/>
                    </a:solidFill>
                    <a:ea typeface="宋体" panose="02010600030101010101" pitchFamily="2" charset="-122"/>
                  </a:rPr>
                  <a:t>，</a:t>
                </a:r>
                <a:endParaRPr lang="en-US" altLang="zh-CN" sz="2400" b="1" dirty="0">
                  <a:solidFill>
                    <a:srgbClr val="0070C0"/>
                  </a:solidFill>
                  <a:ea typeface="宋体" panose="02010600030101010101" pitchFamily="2" charset="-122"/>
                </a:endParaRPr>
              </a:p>
              <a:p>
                <a:pPr marL="457200" indent="-457200" eaLnBrk="1" hangingPunct="1">
                  <a:spcBef>
                    <a:spcPts val="600"/>
                  </a:spcBef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sz="2400" b="1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{</m:t>
                    </m:r>
                    <m:r>
                      <a:rPr lang="en-US" altLang="zh-CN" sz="2400" b="1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𝟐</m:t>
                    </m:r>
                    <m:r>
                      <a:rPr lang="en-US" altLang="zh-CN" sz="2400" b="1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,</m:t>
                    </m:r>
                    <m:r>
                      <a:rPr lang="en-US" altLang="zh-CN" sz="2400" b="1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𝟓</m:t>
                    </m:r>
                    <m:r>
                      <a:rPr lang="en-US" altLang="zh-CN" sz="2400" b="1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}</m:t>
                    </m:r>
                  </m:oMath>
                </a14:m>
                <a:r>
                  <a:rPr lang="zh-CN" altLang="en-US" sz="2400" b="1" dirty="0">
                    <a:solidFill>
                      <a:srgbClr val="0070C0"/>
                    </a:solidFill>
                    <a:ea typeface="宋体" panose="02010600030101010101" pitchFamily="2" charset="-122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1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{</m:t>
                    </m:r>
                    <m:r>
                      <a:rPr lang="en-US" altLang="zh-CN" sz="2400" b="1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𝟑</m:t>
                    </m:r>
                    <m:r>
                      <a:rPr lang="en-US" altLang="zh-CN" sz="2400" b="1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,</m:t>
                    </m:r>
                    <m:r>
                      <a:rPr lang="en-US" altLang="zh-CN" sz="2400" b="1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𝟔</m:t>
                    </m:r>
                    <m:r>
                      <a:rPr lang="en-US" altLang="zh-CN" sz="2400" b="1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}</m:t>
                    </m:r>
                  </m:oMath>
                </a14:m>
                <a:r>
                  <a:rPr lang="zh-CN" altLang="en-US" sz="2400" b="1" dirty="0">
                    <a:solidFill>
                      <a:srgbClr val="0070C0"/>
                    </a:solidFill>
                    <a:ea typeface="宋体" panose="02010600030101010101" pitchFamily="2" charset="-122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1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{</m:t>
                    </m:r>
                    <m:r>
                      <a:rPr lang="en-US" altLang="zh-CN" sz="2400" b="1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𝟓</m:t>
                    </m:r>
                    <m:r>
                      <a:rPr lang="en-US" altLang="zh-CN" sz="2400" b="1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,</m:t>
                    </m:r>
                    <m:r>
                      <a:rPr lang="en-US" altLang="zh-CN" sz="2400" b="1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𝟔</m:t>
                    </m:r>
                    <m:r>
                      <a:rPr lang="en-US" altLang="zh-CN" sz="2400" b="1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}</m:t>
                    </m:r>
                  </m:oMath>
                </a14:m>
                <a:r>
                  <a:rPr lang="zh-CN" altLang="en-US" sz="2400" b="1" dirty="0">
                    <a:solidFill>
                      <a:srgbClr val="0070C0"/>
                    </a:solidFill>
                    <a:ea typeface="宋体" panose="02010600030101010101" pitchFamily="2" charset="-122"/>
                  </a:rPr>
                  <a:t> </a:t>
                </a:r>
              </a:p>
            </p:txBody>
          </p:sp>
        </mc:Choice>
        <mc:Fallback xmlns="">
          <p:sp>
            <p:nvSpPr>
              <p:cNvPr id="15" name="Text Box 7">
                <a:extLst>
                  <a:ext uri="{FF2B5EF4-FFF2-40B4-BE49-F238E27FC236}">
                    <a16:creationId xmlns:a16="http://schemas.microsoft.com/office/drawing/2014/main" id="{7AE6BA51-B584-0A56-050A-BD94D4393D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670865" y="2684472"/>
                <a:ext cx="4537075" cy="3385542"/>
              </a:xfrm>
              <a:prstGeom prst="rect">
                <a:avLst/>
              </a:prstGeom>
              <a:blipFill>
                <a:blip r:embed="rId4"/>
                <a:stretch>
                  <a:fillRect l="-1745" t="-1439" r="-4430" b="-2698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矩形 16">
            <a:extLst>
              <a:ext uri="{FF2B5EF4-FFF2-40B4-BE49-F238E27FC236}">
                <a16:creationId xmlns:a16="http://schemas.microsoft.com/office/drawing/2014/main" id="{EAEBCF91-3FD0-ED97-1868-1BF078A6F08A}"/>
              </a:ext>
            </a:extLst>
          </p:cNvPr>
          <p:cNvSpPr/>
          <p:nvPr/>
        </p:nvSpPr>
        <p:spPr>
          <a:xfrm>
            <a:off x="0" y="1037509"/>
            <a:ext cx="1689098" cy="2388603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/>
          </a:bodyPr>
          <a:lstStyle/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FF00"/>
                </a:solidFill>
                <a:cs typeface="+mn-ea"/>
                <a:sym typeface="+mn-lt"/>
              </a:rPr>
              <a:t>特殊关系</a:t>
            </a: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集合的划分和覆盖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等价关系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u="sng" dirty="0">
                <a:solidFill>
                  <a:schemeClr val="bg1"/>
                </a:solidFill>
                <a:cs typeface="+mn-ea"/>
                <a:sym typeface="+mn-lt"/>
              </a:rPr>
              <a:t>相容关系</a:t>
            </a:r>
            <a:endParaRPr lang="en-US" altLang="zh-CN" u="sng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72788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423AEC-297D-4AC6-937F-565891408581}"/>
              </a:ext>
            </a:extLst>
          </p:cNvPr>
          <p:cNvSpPr txBox="1"/>
          <p:nvPr/>
        </p:nvSpPr>
        <p:spPr>
          <a:xfrm>
            <a:off x="1876337" y="232341"/>
            <a:ext cx="103156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cs typeface="+mn-ea"/>
                <a:sym typeface="+mn-lt"/>
              </a:rPr>
              <a:t>Finding maximum compatibility classes by relation digraph 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65459A86-2236-4247-9311-D46EC9F8D18D}"/>
              </a:ext>
            </a:extLst>
          </p:cNvPr>
          <p:cNvGrpSpPr/>
          <p:nvPr/>
        </p:nvGrpSpPr>
        <p:grpSpPr>
          <a:xfrm>
            <a:off x="119973" y="397477"/>
            <a:ext cx="1449151" cy="180724"/>
            <a:chOff x="5392832" y="1016000"/>
            <a:chExt cx="1449150" cy="180724"/>
          </a:xfrm>
        </p:grpSpPr>
        <p:sp>
          <p:nvSpPr>
            <p:cNvPr id="7" name="Freeform 45">
              <a:extLst>
                <a:ext uri="{FF2B5EF4-FFF2-40B4-BE49-F238E27FC236}">
                  <a16:creationId xmlns:a16="http://schemas.microsoft.com/office/drawing/2014/main" id="{79F5C682-BDEF-4D53-B481-CCF2EF60A4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8" name="Freeform 46">
              <a:extLst>
                <a:ext uri="{FF2B5EF4-FFF2-40B4-BE49-F238E27FC236}">
                  <a16:creationId xmlns:a16="http://schemas.microsoft.com/office/drawing/2014/main" id="{34E012F1-3888-4574-B83C-160D877B5C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9" name="Freeform 47">
              <a:extLst>
                <a:ext uri="{FF2B5EF4-FFF2-40B4-BE49-F238E27FC236}">
                  <a16:creationId xmlns:a16="http://schemas.microsoft.com/office/drawing/2014/main" id="{92C0B701-D754-4A82-AB31-4E35C971D1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10" name="Freeform 48">
              <a:extLst>
                <a:ext uri="{FF2B5EF4-FFF2-40B4-BE49-F238E27FC236}">
                  <a16:creationId xmlns:a16="http://schemas.microsoft.com/office/drawing/2014/main" id="{60F2428E-B4AC-403A-9F72-86667F8576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11" name="Freeform 49">
              <a:extLst>
                <a:ext uri="{FF2B5EF4-FFF2-40B4-BE49-F238E27FC236}">
                  <a16:creationId xmlns:a16="http://schemas.microsoft.com/office/drawing/2014/main" id="{0C987953-0EFA-465A-B7F9-C0CF22995A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</p:grpSp>
      <p:sp>
        <p:nvSpPr>
          <p:cNvPr id="12" name="灯片编号占位符 1">
            <a:extLst>
              <a:ext uri="{FF2B5EF4-FFF2-40B4-BE49-F238E27FC236}">
                <a16:creationId xmlns:a16="http://schemas.microsoft.com/office/drawing/2014/main" id="{5AEBC6C7-6925-4C9A-B360-18D57EB16C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38416" y="6492875"/>
            <a:ext cx="498022" cy="365125"/>
          </a:xfrm>
        </p:spPr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97B5860-9389-40BC-8CED-DD2AAB23A1E9}" type="slidenum">
              <a:rPr kumimoji="0" lang="zh-CN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Arial Unicode MS" panose="020B0604020202020204" pitchFamily="34" charset="-122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ea typeface="Arial Unicode MS" panose="020B0604020202020204" pitchFamily="34" charset="-122"/>
            </a:endParaRPr>
          </a:p>
        </p:txBody>
      </p:sp>
      <p:pic>
        <p:nvPicPr>
          <p:cNvPr id="16" name="Picture 5">
            <a:extLst>
              <a:ext uri="{FF2B5EF4-FFF2-40B4-BE49-F238E27FC236}">
                <a16:creationId xmlns:a16="http://schemas.microsoft.com/office/drawing/2014/main" id="{DDDFB6BF-724E-B27B-3673-2C42EC81D9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9980" y="1017651"/>
            <a:ext cx="6048375" cy="3970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 Box 6">
            <a:extLst>
              <a:ext uri="{FF2B5EF4-FFF2-40B4-BE49-F238E27FC236}">
                <a16:creationId xmlns:a16="http://schemas.microsoft.com/office/drawing/2014/main" id="{9178C6DC-3B50-AD03-73CC-02CB839A59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21450" y="4815093"/>
            <a:ext cx="10075477" cy="1815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Franklin Gothic Demi" panose="020B07030201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Franklin Gothic Demi" panose="020B07030201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Franklin Gothic Demi" panose="020B07030201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2800" b="1" dirty="0">
                <a:latin typeface="Times New Roman" panose="02020603050405020304" pitchFamily="18" charset="0"/>
                <a:ea typeface="宋体" panose="02010600030101010101" pitchFamily="2" charset="-122"/>
              </a:rPr>
              <a:t>Maximum complete polygons </a:t>
            </a:r>
            <a:r>
              <a:rPr lang="zh-CN" altLang="en-US" sz="2800" b="1" dirty="0">
                <a:latin typeface="Times New Roman" panose="02020603050405020304" pitchFamily="18" charset="0"/>
                <a:ea typeface="宋体" panose="02010600030101010101" pitchFamily="2" charset="-122"/>
              </a:rPr>
              <a:t>：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triangle 123</a:t>
            </a:r>
            <a:r>
              <a:rPr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，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136</a:t>
            </a:r>
            <a:r>
              <a:rPr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，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356</a:t>
            </a:r>
            <a:r>
              <a:rPr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and  isolated node 4</a:t>
            </a:r>
            <a:r>
              <a:rPr lang="zh-CN" altLang="en-US" sz="2800" b="1" dirty="0">
                <a:latin typeface="Times New Roman" panose="02020603050405020304" pitchFamily="18" charset="0"/>
                <a:ea typeface="宋体" panose="02010600030101010101" pitchFamily="2" charset="-122"/>
              </a:rPr>
              <a:t>；</a:t>
            </a:r>
            <a:r>
              <a:rPr lang="en-US" altLang="zh-CN" sz="2800" b="1" dirty="0">
                <a:latin typeface="Times New Roman" panose="02020603050405020304" pitchFamily="18" charset="0"/>
                <a:ea typeface="宋体" panose="02010600030101010101" pitchFamily="2" charset="-122"/>
              </a:rPr>
              <a:t> The maximum compatibility classes corresponding to them are </a:t>
            </a:r>
            <a:r>
              <a:rPr lang="zh-CN" altLang="en-US" sz="2800" b="1" dirty="0">
                <a:latin typeface="Times New Roman" panose="02020603050405020304" pitchFamily="18" charset="0"/>
                <a:ea typeface="宋体" panose="02010600030101010101" pitchFamily="2" charset="-122"/>
              </a:rPr>
              <a:t>：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{1</a:t>
            </a:r>
            <a:r>
              <a:rPr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，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，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3}</a:t>
            </a:r>
            <a:r>
              <a:rPr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，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{1</a:t>
            </a:r>
            <a:r>
              <a:rPr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，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r>
              <a:rPr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，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6}</a:t>
            </a:r>
            <a:r>
              <a:rPr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，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{3</a:t>
            </a:r>
            <a:r>
              <a:rPr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，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5</a:t>
            </a:r>
            <a:r>
              <a:rPr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，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6}</a:t>
            </a:r>
            <a:r>
              <a:rPr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and {4}</a:t>
            </a:r>
            <a:r>
              <a:rPr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。 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7DBB0401-7DB8-D1C3-4BCA-49F6A2BCC012}"/>
              </a:ext>
            </a:extLst>
          </p:cNvPr>
          <p:cNvSpPr/>
          <p:nvPr/>
        </p:nvSpPr>
        <p:spPr>
          <a:xfrm>
            <a:off x="0" y="1037509"/>
            <a:ext cx="1689098" cy="2388603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/>
          </a:bodyPr>
          <a:lstStyle/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FF00"/>
                </a:solidFill>
                <a:cs typeface="+mn-ea"/>
                <a:sym typeface="+mn-lt"/>
              </a:rPr>
              <a:t>特殊关系</a:t>
            </a: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集合的划分和覆盖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等价关系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u="sng" dirty="0">
                <a:solidFill>
                  <a:schemeClr val="bg1"/>
                </a:solidFill>
                <a:cs typeface="+mn-ea"/>
                <a:sym typeface="+mn-lt"/>
              </a:rPr>
              <a:t>相容关系</a:t>
            </a:r>
            <a:endParaRPr lang="en-US" altLang="zh-CN" u="sng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48361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423AEC-297D-4AC6-937F-565891408581}"/>
              </a:ext>
            </a:extLst>
          </p:cNvPr>
          <p:cNvSpPr txBox="1"/>
          <p:nvPr/>
        </p:nvSpPr>
        <p:spPr>
          <a:xfrm>
            <a:off x="1876337" y="232341"/>
            <a:ext cx="103156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cs typeface="+mn-ea"/>
                <a:sym typeface="+mn-lt"/>
              </a:rPr>
              <a:t>Finding maximum compatibility classes by relation matrix 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65459A86-2236-4247-9311-D46EC9F8D18D}"/>
              </a:ext>
            </a:extLst>
          </p:cNvPr>
          <p:cNvGrpSpPr/>
          <p:nvPr/>
        </p:nvGrpSpPr>
        <p:grpSpPr>
          <a:xfrm>
            <a:off x="119973" y="397477"/>
            <a:ext cx="1449151" cy="180724"/>
            <a:chOff x="5392832" y="1016000"/>
            <a:chExt cx="1449150" cy="180724"/>
          </a:xfrm>
        </p:grpSpPr>
        <p:sp>
          <p:nvSpPr>
            <p:cNvPr id="7" name="Freeform 45">
              <a:extLst>
                <a:ext uri="{FF2B5EF4-FFF2-40B4-BE49-F238E27FC236}">
                  <a16:creationId xmlns:a16="http://schemas.microsoft.com/office/drawing/2014/main" id="{79F5C682-BDEF-4D53-B481-CCF2EF60A4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8" name="Freeform 46">
              <a:extLst>
                <a:ext uri="{FF2B5EF4-FFF2-40B4-BE49-F238E27FC236}">
                  <a16:creationId xmlns:a16="http://schemas.microsoft.com/office/drawing/2014/main" id="{34E012F1-3888-4574-B83C-160D877B5C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9" name="Freeform 47">
              <a:extLst>
                <a:ext uri="{FF2B5EF4-FFF2-40B4-BE49-F238E27FC236}">
                  <a16:creationId xmlns:a16="http://schemas.microsoft.com/office/drawing/2014/main" id="{92C0B701-D754-4A82-AB31-4E35C971D1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10" name="Freeform 48">
              <a:extLst>
                <a:ext uri="{FF2B5EF4-FFF2-40B4-BE49-F238E27FC236}">
                  <a16:creationId xmlns:a16="http://schemas.microsoft.com/office/drawing/2014/main" id="{60F2428E-B4AC-403A-9F72-86667F8576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11" name="Freeform 49">
              <a:extLst>
                <a:ext uri="{FF2B5EF4-FFF2-40B4-BE49-F238E27FC236}">
                  <a16:creationId xmlns:a16="http://schemas.microsoft.com/office/drawing/2014/main" id="{0C987953-0EFA-465A-B7F9-C0CF22995A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</p:grpSp>
      <p:sp>
        <p:nvSpPr>
          <p:cNvPr id="12" name="灯片编号占位符 1">
            <a:extLst>
              <a:ext uri="{FF2B5EF4-FFF2-40B4-BE49-F238E27FC236}">
                <a16:creationId xmlns:a16="http://schemas.microsoft.com/office/drawing/2014/main" id="{5AEBC6C7-6925-4C9A-B360-18D57EB16C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38416" y="6492875"/>
            <a:ext cx="498022" cy="365125"/>
          </a:xfrm>
        </p:spPr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97B5860-9389-40BC-8CED-DD2AAB23A1E9}" type="slidenum">
              <a:rPr kumimoji="0" lang="zh-CN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Arial Unicode MS" panose="020B0604020202020204" pitchFamily="34" charset="-122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ea typeface="Arial Unicode MS" panose="020B0604020202020204" pitchFamily="34" charset="-122"/>
            </a:endParaRPr>
          </a:p>
        </p:txBody>
      </p:sp>
      <p:sp>
        <p:nvSpPr>
          <p:cNvPr id="13" name="Text Box 5">
            <a:extLst>
              <a:ext uri="{FF2B5EF4-FFF2-40B4-BE49-F238E27FC236}">
                <a16:creationId xmlns:a16="http://schemas.microsoft.com/office/drawing/2014/main" id="{1C687234-3063-A420-D328-2E07A852ED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37543" y="1197768"/>
            <a:ext cx="10315663" cy="446276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defRPr/>
            </a:pPr>
            <a:r>
              <a:rPr lang="en-US" altLang="zh-CN" sz="2800" b="1" dirty="0">
                <a:ea typeface="宋体" panose="02010600030101010101" pitchFamily="2" charset="-122"/>
              </a:rPr>
              <a:t>First, a </a:t>
            </a:r>
            <a:r>
              <a:rPr lang="en-US" altLang="zh-CN" sz="2800" b="1" dirty="0">
                <a:solidFill>
                  <a:srgbClr val="FF0000"/>
                </a:solidFill>
                <a:ea typeface="宋体" panose="02010600030101010101" pitchFamily="2" charset="-122"/>
              </a:rPr>
              <a:t>simplified relation matrix </a:t>
            </a:r>
            <a:r>
              <a:rPr lang="en-US" altLang="zh-CN" sz="2800" b="1" dirty="0">
                <a:ea typeface="宋体" panose="02010600030101010101" pitchFamily="2" charset="-122"/>
              </a:rPr>
              <a:t>is developed, followed by the following steps to find the maximum compatibility classes:</a:t>
            </a:r>
          </a:p>
          <a:p>
            <a:pPr>
              <a:defRPr/>
            </a:pPr>
            <a:endParaRPr lang="zh-CN" altLang="en-US" sz="2800" b="1" dirty="0">
              <a:ea typeface="宋体" panose="02010600030101010101" pitchFamily="2" charset="-122"/>
            </a:endParaRPr>
          </a:p>
          <a:p>
            <a:pPr marL="457200" indent="-457200" eaLnBrk="1" hangingPunct="1">
              <a:buFontTx/>
              <a:buAutoNum type="arabicParenBoth"/>
              <a:defRPr/>
            </a:pPr>
            <a:r>
              <a:rPr lang="en-US" altLang="zh-CN" sz="2500" b="1" dirty="0">
                <a:ea typeface="宋体" panose="02010600030101010101" pitchFamily="2" charset="-122"/>
              </a:rPr>
              <a:t> Those </a:t>
            </a:r>
            <a:r>
              <a:rPr lang="en-US" altLang="zh-CN" sz="2500" b="1" dirty="0">
                <a:solidFill>
                  <a:srgbClr val="FF0000"/>
                </a:solidFill>
                <a:ea typeface="宋体" panose="02010600030101010101" pitchFamily="2" charset="-122"/>
              </a:rPr>
              <a:t>elements </a:t>
            </a:r>
            <a:r>
              <a:rPr lang="en-US" altLang="zh-CN" sz="2500" b="1" dirty="0">
                <a:ea typeface="宋体" panose="02010600030101010101" pitchFamily="2" charset="-122"/>
              </a:rPr>
              <a:t>that are </a:t>
            </a:r>
            <a:r>
              <a:rPr lang="en-US" altLang="zh-CN" sz="2500" b="1" dirty="0">
                <a:solidFill>
                  <a:srgbClr val="FF0000"/>
                </a:solidFill>
                <a:ea typeface="宋体" panose="02010600030101010101" pitchFamily="2" charset="-122"/>
              </a:rPr>
              <a:t>only compatible with themselves </a:t>
            </a:r>
            <a:r>
              <a:rPr lang="en-US" altLang="zh-CN" sz="2500" b="1" dirty="0">
                <a:ea typeface="宋体" panose="02010600030101010101" pitchFamily="2" charset="-122"/>
              </a:rPr>
              <a:t>are able to form the maximum compatibility class separately, so </a:t>
            </a:r>
            <a:r>
              <a:rPr lang="en-US" altLang="zh-CN" sz="2500" b="1" dirty="0">
                <a:solidFill>
                  <a:srgbClr val="FF0000"/>
                </a:solidFill>
                <a:ea typeface="宋体" panose="02010600030101010101" pitchFamily="2" charset="-122"/>
              </a:rPr>
              <a:t>the rows and columns </a:t>
            </a:r>
            <a:r>
              <a:rPr lang="en-US" altLang="zh-CN" sz="2500" b="1" dirty="0">
                <a:ea typeface="宋体" panose="02010600030101010101" pitchFamily="2" charset="-122"/>
              </a:rPr>
              <a:t>in which these elements are located are </a:t>
            </a:r>
            <a:r>
              <a:rPr lang="en-US" altLang="zh-CN" sz="2500" b="1" dirty="0">
                <a:solidFill>
                  <a:srgbClr val="FF0000"/>
                </a:solidFill>
                <a:ea typeface="宋体" panose="02010600030101010101" pitchFamily="2" charset="-122"/>
              </a:rPr>
              <a:t>removed </a:t>
            </a:r>
            <a:r>
              <a:rPr lang="en-US" altLang="zh-CN" sz="2500" b="1" dirty="0">
                <a:ea typeface="宋体" panose="02010600030101010101" pitchFamily="2" charset="-122"/>
              </a:rPr>
              <a:t>from the matrix.</a:t>
            </a:r>
          </a:p>
          <a:p>
            <a:pPr marL="514350" indent="-514350" eaLnBrk="1" hangingPunct="1">
              <a:buFontTx/>
              <a:buAutoNum type="arabicParenBoth"/>
              <a:defRPr/>
            </a:pPr>
            <a:r>
              <a:rPr lang="en-US" altLang="zh-CN" sz="2500" b="1" dirty="0">
                <a:ea typeface="宋体" panose="02010600030101010101" pitchFamily="2" charset="-122"/>
              </a:rPr>
              <a:t> </a:t>
            </a:r>
            <a:r>
              <a:rPr lang="en-US" altLang="zh-CN" sz="2500" b="1" dirty="0">
                <a:solidFill>
                  <a:srgbClr val="FF0000"/>
                </a:solidFill>
                <a:ea typeface="宋体" panose="02010600030101010101" pitchFamily="2" charset="-122"/>
              </a:rPr>
              <a:t>Scan the column from right hand to the left hand </a:t>
            </a:r>
            <a:r>
              <a:rPr lang="en-US" altLang="zh-CN" sz="2500" b="1" dirty="0">
                <a:ea typeface="宋体" panose="02010600030101010101" pitchFamily="2" charset="-122"/>
              </a:rPr>
              <a:t>of the simplified matrix until at least </a:t>
            </a:r>
            <a:r>
              <a:rPr lang="en-US" altLang="zh-CN" sz="2500" b="1" dirty="0">
                <a:solidFill>
                  <a:srgbClr val="FF0000"/>
                </a:solidFill>
                <a:ea typeface="宋体" panose="02010600030101010101" pitchFamily="2" charset="-122"/>
              </a:rPr>
              <a:t>one nonzero column is found</a:t>
            </a:r>
            <a:r>
              <a:rPr lang="en-US" altLang="zh-CN" sz="2500" b="1" dirty="0">
                <a:ea typeface="宋体" panose="02010600030101010101" pitchFamily="2" charset="-122"/>
              </a:rPr>
              <a:t>. The non-zero value in this column represents the corresponding compatible pair. Listing all such pairs.</a:t>
            </a:r>
            <a:endParaRPr lang="zh-CN" altLang="en-US" sz="2500" b="1" dirty="0">
              <a:ea typeface="宋体" panose="02010600030101010101" pitchFamily="2" charset="-122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BE038E07-B52E-D38E-9A83-8FA4B404646E}"/>
              </a:ext>
            </a:extLst>
          </p:cNvPr>
          <p:cNvSpPr/>
          <p:nvPr/>
        </p:nvSpPr>
        <p:spPr>
          <a:xfrm>
            <a:off x="0" y="1037509"/>
            <a:ext cx="1689098" cy="2388603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/>
          </a:bodyPr>
          <a:lstStyle/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FF00"/>
                </a:solidFill>
                <a:cs typeface="+mn-ea"/>
                <a:sym typeface="+mn-lt"/>
              </a:rPr>
              <a:t>特殊关系</a:t>
            </a: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集合的划分和覆盖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等价关系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u="sng" dirty="0">
                <a:solidFill>
                  <a:schemeClr val="bg1"/>
                </a:solidFill>
                <a:cs typeface="+mn-ea"/>
                <a:sym typeface="+mn-lt"/>
              </a:rPr>
              <a:t>相容关系</a:t>
            </a:r>
            <a:endParaRPr lang="en-US" altLang="zh-CN" u="sng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48679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423AEC-297D-4AC6-937F-565891408581}"/>
              </a:ext>
            </a:extLst>
          </p:cNvPr>
          <p:cNvSpPr txBox="1"/>
          <p:nvPr/>
        </p:nvSpPr>
        <p:spPr>
          <a:xfrm>
            <a:off x="1876337" y="232341"/>
            <a:ext cx="103156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cs typeface="+mn-ea"/>
                <a:sym typeface="+mn-lt"/>
              </a:rPr>
              <a:t>Finding maximum compatibility classes by relation </a:t>
            </a:r>
            <a:r>
              <a:rPr lang="en-US" altLang="zh-CN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matrix 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/>
              <a:cs typeface="+mn-ea"/>
              <a:sym typeface="+mn-lt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65459A86-2236-4247-9311-D46EC9F8D18D}"/>
              </a:ext>
            </a:extLst>
          </p:cNvPr>
          <p:cNvGrpSpPr/>
          <p:nvPr/>
        </p:nvGrpSpPr>
        <p:grpSpPr>
          <a:xfrm>
            <a:off x="119973" y="397477"/>
            <a:ext cx="1449151" cy="180724"/>
            <a:chOff x="5392832" y="1016000"/>
            <a:chExt cx="1449150" cy="180724"/>
          </a:xfrm>
        </p:grpSpPr>
        <p:sp>
          <p:nvSpPr>
            <p:cNvPr id="7" name="Freeform 45">
              <a:extLst>
                <a:ext uri="{FF2B5EF4-FFF2-40B4-BE49-F238E27FC236}">
                  <a16:creationId xmlns:a16="http://schemas.microsoft.com/office/drawing/2014/main" id="{79F5C682-BDEF-4D53-B481-CCF2EF60A4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8" name="Freeform 46">
              <a:extLst>
                <a:ext uri="{FF2B5EF4-FFF2-40B4-BE49-F238E27FC236}">
                  <a16:creationId xmlns:a16="http://schemas.microsoft.com/office/drawing/2014/main" id="{34E012F1-3888-4574-B83C-160D877B5C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9" name="Freeform 47">
              <a:extLst>
                <a:ext uri="{FF2B5EF4-FFF2-40B4-BE49-F238E27FC236}">
                  <a16:creationId xmlns:a16="http://schemas.microsoft.com/office/drawing/2014/main" id="{92C0B701-D754-4A82-AB31-4E35C971D1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10" name="Freeform 48">
              <a:extLst>
                <a:ext uri="{FF2B5EF4-FFF2-40B4-BE49-F238E27FC236}">
                  <a16:creationId xmlns:a16="http://schemas.microsoft.com/office/drawing/2014/main" id="{60F2428E-B4AC-403A-9F72-86667F8576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11" name="Freeform 49">
              <a:extLst>
                <a:ext uri="{FF2B5EF4-FFF2-40B4-BE49-F238E27FC236}">
                  <a16:creationId xmlns:a16="http://schemas.microsoft.com/office/drawing/2014/main" id="{0C987953-0EFA-465A-B7F9-C0CF22995A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</p:grpSp>
      <p:sp>
        <p:nvSpPr>
          <p:cNvPr id="12" name="灯片编号占位符 1">
            <a:extLst>
              <a:ext uri="{FF2B5EF4-FFF2-40B4-BE49-F238E27FC236}">
                <a16:creationId xmlns:a16="http://schemas.microsoft.com/office/drawing/2014/main" id="{5AEBC6C7-6925-4C9A-B360-18D57EB16C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38416" y="6492875"/>
            <a:ext cx="498022" cy="365125"/>
          </a:xfrm>
        </p:spPr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97B5860-9389-40BC-8CED-DD2AAB23A1E9}" type="slidenum">
              <a:rPr kumimoji="0" lang="zh-CN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Arial Unicode MS" panose="020B0604020202020204" pitchFamily="34" charset="-122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ea typeface="Arial Unicode MS" panose="020B0604020202020204" pitchFamily="34" charset="-122"/>
            </a:endParaRPr>
          </a:p>
        </p:txBody>
      </p:sp>
      <p:sp>
        <p:nvSpPr>
          <p:cNvPr id="13" name="Text Box 4">
            <a:extLst>
              <a:ext uri="{FF2B5EF4-FFF2-40B4-BE49-F238E27FC236}">
                <a16:creationId xmlns:a16="http://schemas.microsoft.com/office/drawing/2014/main" id="{E069306D-FEDE-F548-60AC-9E16C5DBF3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71206" y="1021207"/>
            <a:ext cx="10465232" cy="510909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Franklin Gothic Demi" panose="020B07030201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Franklin Gothic Demi" panose="020B07030201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Franklin Gothic Demi" panose="020B07030201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en-US" altLang="zh-CN" sz="2800" b="1" dirty="0">
                <a:latin typeface="Times New Roman" panose="02020603050405020304" pitchFamily="18" charset="0"/>
                <a:ea typeface="宋体" panose="02010600030101010101" pitchFamily="2" charset="-122"/>
              </a:rPr>
              <a:t>(3) </a:t>
            </a:r>
            <a:r>
              <a:rPr lang="en-US" altLang="zh-CN" sz="22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Continue to scan left </a:t>
            </a:r>
            <a:r>
              <a:rPr lang="en-US" altLang="zh-CN" sz="2200" b="1" dirty="0">
                <a:latin typeface="Times New Roman" panose="02020603050405020304" pitchFamily="18" charset="0"/>
                <a:ea typeface="宋体" panose="02010600030101010101" pitchFamily="2" charset="-122"/>
              </a:rPr>
              <a:t>until finding the next column with at least one non-zero value. </a:t>
            </a:r>
          </a:p>
          <a:p>
            <a:pPr marL="342900" indent="-342900" eaLnBrk="1" hangingPunct="1">
              <a:spcBef>
                <a:spcPct val="0"/>
              </a:spcBef>
              <a:buFont typeface="Wingdings" panose="05000000000000000000" pitchFamily="2" charset="2"/>
              <a:buChar char="Ø"/>
              <a:defRPr/>
            </a:pPr>
            <a:r>
              <a:rPr lang="en-US" altLang="zh-CN" sz="22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Enumerates compatible pairs </a:t>
            </a:r>
            <a:r>
              <a:rPr lang="en-US" altLang="zh-CN" sz="2200" b="1" dirty="0">
                <a:latin typeface="Times New Roman" panose="02020603050405020304" pitchFamily="18" charset="0"/>
                <a:ea typeface="宋体" panose="02010600030101010101" pitchFamily="2" charset="-122"/>
              </a:rPr>
              <a:t>corresponding to all non-zero values in this column. </a:t>
            </a:r>
          </a:p>
          <a:p>
            <a:pPr marL="342900" indent="-342900" eaLnBrk="1" hangingPunct="1">
              <a:spcBef>
                <a:spcPct val="0"/>
              </a:spcBef>
              <a:buFont typeface="Wingdings" panose="05000000000000000000" pitchFamily="2" charset="2"/>
              <a:buChar char="Ø"/>
              <a:defRPr/>
            </a:pPr>
            <a:r>
              <a:rPr lang="en-US" altLang="zh-CN" sz="2200" b="1" dirty="0">
                <a:latin typeface="Times New Roman" panose="02020603050405020304" pitchFamily="18" charset="0"/>
                <a:ea typeface="宋体" panose="02010600030101010101" pitchFamily="2" charset="-122"/>
              </a:rPr>
              <a:t>In these obtained compatible pairs, </a:t>
            </a:r>
            <a:r>
              <a:rPr lang="en-US" altLang="zh-CN" sz="2200" b="1" dirty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if an element has a compatibility relation with </a:t>
            </a:r>
            <a:r>
              <a:rPr lang="en-US" altLang="zh-CN" sz="2200" b="1" u="sng" dirty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all elements </a:t>
            </a:r>
            <a:r>
              <a:rPr lang="en-US" altLang="zh-CN" sz="2200" b="1" dirty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in a previously identified compatibility class, the element is merged into the compatibility class</a:t>
            </a:r>
            <a:r>
              <a:rPr lang="zh-CN" altLang="en-US" sz="2200" b="1" dirty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；</a:t>
            </a:r>
            <a:endParaRPr lang="en-US" altLang="zh-CN" sz="2200" b="1" dirty="0">
              <a:solidFill>
                <a:schemeClr val="accent2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342900" indent="-342900" eaLnBrk="1" hangingPunct="1">
              <a:spcBef>
                <a:spcPct val="0"/>
              </a:spcBef>
              <a:buFont typeface="Wingdings" panose="05000000000000000000" pitchFamily="2" charset="2"/>
              <a:buChar char="Ø"/>
              <a:defRPr/>
            </a:pPr>
            <a:r>
              <a:rPr lang="en-US" altLang="zh-CN" sz="2200" b="1" dirty="0">
                <a:latin typeface="Times New Roman" panose="02020603050405020304" pitchFamily="18" charset="0"/>
                <a:ea typeface="宋体" panose="02010600030101010101" pitchFamily="2" charset="-122"/>
              </a:rPr>
              <a:t>If an element is only compatible with </a:t>
            </a:r>
            <a:r>
              <a:rPr lang="en-US" altLang="zh-CN" sz="2200" b="1" u="sng" dirty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some elements</a:t>
            </a:r>
            <a:r>
              <a:rPr lang="en-US" altLang="zh-CN" sz="2200" b="1" dirty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2200" b="1" dirty="0">
                <a:latin typeface="Times New Roman" panose="02020603050405020304" pitchFamily="18" charset="0"/>
                <a:ea typeface="宋体" panose="02010600030101010101" pitchFamily="2" charset="-122"/>
              </a:rPr>
              <a:t>of the previously identified compatibility classes, these </a:t>
            </a:r>
            <a:r>
              <a:rPr lang="en-US" altLang="zh-CN" sz="22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mutually compatible elements </a:t>
            </a:r>
            <a:r>
              <a:rPr lang="en-US" altLang="zh-CN" sz="2200" b="1" dirty="0">
                <a:latin typeface="Times New Roman" panose="02020603050405020304" pitchFamily="18" charset="0"/>
                <a:ea typeface="宋体" panose="02010600030101010101" pitchFamily="2" charset="-122"/>
              </a:rPr>
              <a:t>can be used to </a:t>
            </a:r>
            <a:r>
              <a:rPr lang="en-US" altLang="zh-CN" sz="22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form a new compatibility class</a:t>
            </a:r>
            <a:r>
              <a:rPr lang="en-US" altLang="zh-CN" sz="2200" b="1" dirty="0">
                <a:latin typeface="Times New Roman" panose="02020603050405020304" pitchFamily="18" charset="0"/>
                <a:ea typeface="宋体" panose="02010600030101010101" pitchFamily="2" charset="-122"/>
              </a:rPr>
              <a:t>. </a:t>
            </a:r>
          </a:p>
          <a:p>
            <a:pPr marL="342900" indent="-342900" eaLnBrk="1" hangingPunct="1">
              <a:spcBef>
                <a:spcPct val="0"/>
              </a:spcBef>
              <a:buFont typeface="Wingdings" panose="05000000000000000000" pitchFamily="2" charset="2"/>
              <a:buChar char="Ø"/>
              <a:defRPr/>
            </a:pPr>
            <a:r>
              <a:rPr lang="en-US" altLang="zh-CN" sz="22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Removes those compatible pairs </a:t>
            </a:r>
            <a:r>
              <a:rPr lang="en-US" altLang="zh-CN" sz="2200" b="1" dirty="0">
                <a:latin typeface="Times New Roman" panose="02020603050405020304" pitchFamily="18" charset="0"/>
                <a:ea typeface="宋体" panose="02010600030101010101" pitchFamily="2" charset="-122"/>
              </a:rPr>
              <a:t>that have been included in any compatibility class, and </a:t>
            </a:r>
            <a:r>
              <a:rPr lang="en-US" altLang="zh-CN" sz="22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lists all compatible pairs </a:t>
            </a:r>
            <a:r>
              <a:rPr lang="en-US" altLang="zh-CN" sz="2200" b="1" dirty="0">
                <a:latin typeface="Times New Roman" panose="02020603050405020304" pitchFamily="18" charset="0"/>
                <a:ea typeface="宋体" panose="02010600030101010101" pitchFamily="2" charset="-122"/>
              </a:rPr>
              <a:t>that have not been included in any compatibility class.</a:t>
            </a:r>
            <a:endParaRPr lang="zh-CN" altLang="en-US" sz="22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en-US" altLang="zh-CN" sz="2800" b="1" dirty="0">
                <a:latin typeface="Times New Roman" panose="02020603050405020304" pitchFamily="18" charset="0"/>
                <a:ea typeface="宋体" panose="02010600030101010101" pitchFamily="2" charset="-122"/>
              </a:rPr>
              <a:t>(4) </a:t>
            </a:r>
            <a:r>
              <a:rPr lang="en-US" altLang="zh-CN" sz="2200" b="1" dirty="0">
                <a:latin typeface="Times New Roman" panose="02020603050405020304" pitchFamily="18" charset="0"/>
                <a:ea typeface="宋体" panose="02010600030101010101" pitchFamily="2" charset="-122"/>
              </a:rPr>
              <a:t>Repeat step </a:t>
            </a:r>
            <a:r>
              <a:rPr lang="en-US" altLang="zh-CN" sz="2800" b="1" dirty="0">
                <a:latin typeface="Times New Roman" panose="02020603050405020304" pitchFamily="18" charset="0"/>
                <a:ea typeface="宋体" panose="02010600030101010101" pitchFamily="2" charset="-122"/>
              </a:rPr>
              <a:t>(3)</a:t>
            </a:r>
            <a:r>
              <a:rPr lang="zh-CN" altLang="en-US" sz="2800" b="1" dirty="0">
                <a:latin typeface="Times New Roman" panose="02020603050405020304" pitchFamily="18" charset="0"/>
                <a:ea typeface="宋体" panose="02010600030101010101" pitchFamily="2" charset="-122"/>
              </a:rPr>
              <a:t>，</a:t>
            </a:r>
            <a:r>
              <a:rPr lang="en-US" altLang="zh-CN" sz="2200" b="1" dirty="0">
                <a:latin typeface="Times New Roman" panose="02020603050405020304" pitchFamily="18" charset="0"/>
                <a:ea typeface="宋体" panose="02010600030101010101" pitchFamily="2" charset="-122"/>
              </a:rPr>
              <a:t>Until all columns of the simplified matrix have been scanned.</a:t>
            </a:r>
            <a:endParaRPr lang="zh-CN" altLang="en-US" sz="22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zh-CN" altLang="en-US" sz="2800" b="1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2200" b="1" dirty="0">
                <a:latin typeface="Times New Roman" panose="02020603050405020304" pitchFamily="18" charset="0"/>
                <a:ea typeface="宋体" panose="02010600030101010101" pitchFamily="2" charset="-122"/>
              </a:rPr>
              <a:t>Finally, those compatibility classes that contain only </a:t>
            </a:r>
            <a:r>
              <a:rPr lang="en-US" altLang="zh-CN" sz="22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isolated elements </a:t>
            </a:r>
            <a:r>
              <a:rPr lang="en-US" altLang="zh-CN" sz="2200" b="1" dirty="0">
                <a:latin typeface="Times New Roman" panose="02020603050405020304" pitchFamily="18" charset="0"/>
                <a:ea typeface="宋体" panose="02010600030101010101" pitchFamily="2" charset="-122"/>
              </a:rPr>
              <a:t>are also the maximum compatibility classes.</a:t>
            </a:r>
            <a:endParaRPr lang="zh-CN" altLang="en-US" sz="22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903CA6F7-CB40-6206-C6E4-DE49B66AD0A7}"/>
              </a:ext>
            </a:extLst>
          </p:cNvPr>
          <p:cNvSpPr/>
          <p:nvPr/>
        </p:nvSpPr>
        <p:spPr>
          <a:xfrm>
            <a:off x="0" y="1037509"/>
            <a:ext cx="1689098" cy="2388603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/>
          </a:bodyPr>
          <a:lstStyle/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FF00"/>
                </a:solidFill>
                <a:cs typeface="+mn-ea"/>
                <a:sym typeface="+mn-lt"/>
              </a:rPr>
              <a:t>特殊关系</a:t>
            </a: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集合的划分和覆盖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等价关系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u="sng" dirty="0">
                <a:solidFill>
                  <a:schemeClr val="bg1"/>
                </a:solidFill>
                <a:cs typeface="+mn-ea"/>
                <a:sym typeface="+mn-lt"/>
              </a:rPr>
              <a:t>相容关系</a:t>
            </a:r>
            <a:endParaRPr lang="en-US" altLang="zh-CN" u="sng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33244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423AEC-297D-4AC6-937F-565891408581}"/>
              </a:ext>
            </a:extLst>
          </p:cNvPr>
          <p:cNvSpPr txBox="1"/>
          <p:nvPr/>
        </p:nvSpPr>
        <p:spPr>
          <a:xfrm>
            <a:off x="1756364" y="97006"/>
            <a:ext cx="1031566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cs typeface="+mn-ea"/>
                <a:sym typeface="+mn-lt"/>
              </a:rPr>
              <a:t>Closures operation of relations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65459A86-2236-4247-9311-D46EC9F8D18D}"/>
              </a:ext>
            </a:extLst>
          </p:cNvPr>
          <p:cNvGrpSpPr/>
          <p:nvPr/>
        </p:nvGrpSpPr>
        <p:grpSpPr>
          <a:xfrm>
            <a:off x="119973" y="397477"/>
            <a:ext cx="1449151" cy="180724"/>
            <a:chOff x="5392832" y="1016000"/>
            <a:chExt cx="1449150" cy="180724"/>
          </a:xfrm>
        </p:grpSpPr>
        <p:sp>
          <p:nvSpPr>
            <p:cNvPr id="7" name="Freeform 45">
              <a:extLst>
                <a:ext uri="{FF2B5EF4-FFF2-40B4-BE49-F238E27FC236}">
                  <a16:creationId xmlns:a16="http://schemas.microsoft.com/office/drawing/2014/main" id="{79F5C682-BDEF-4D53-B481-CCF2EF60A4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8" name="Freeform 46">
              <a:extLst>
                <a:ext uri="{FF2B5EF4-FFF2-40B4-BE49-F238E27FC236}">
                  <a16:creationId xmlns:a16="http://schemas.microsoft.com/office/drawing/2014/main" id="{34E012F1-3888-4574-B83C-160D877B5C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9" name="Freeform 47">
              <a:extLst>
                <a:ext uri="{FF2B5EF4-FFF2-40B4-BE49-F238E27FC236}">
                  <a16:creationId xmlns:a16="http://schemas.microsoft.com/office/drawing/2014/main" id="{92C0B701-D754-4A82-AB31-4E35C971D1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10" name="Freeform 48">
              <a:extLst>
                <a:ext uri="{FF2B5EF4-FFF2-40B4-BE49-F238E27FC236}">
                  <a16:creationId xmlns:a16="http://schemas.microsoft.com/office/drawing/2014/main" id="{60F2428E-B4AC-403A-9F72-86667F8576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11" name="Freeform 49">
              <a:extLst>
                <a:ext uri="{FF2B5EF4-FFF2-40B4-BE49-F238E27FC236}">
                  <a16:creationId xmlns:a16="http://schemas.microsoft.com/office/drawing/2014/main" id="{0C987953-0EFA-465A-B7F9-C0CF22995A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</p:grpSp>
      <p:sp>
        <p:nvSpPr>
          <p:cNvPr id="12" name="灯片编号占位符 1">
            <a:extLst>
              <a:ext uri="{FF2B5EF4-FFF2-40B4-BE49-F238E27FC236}">
                <a16:creationId xmlns:a16="http://schemas.microsoft.com/office/drawing/2014/main" id="{5AEBC6C7-6925-4C9A-B360-18D57EB16C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38416" y="6492875"/>
            <a:ext cx="498022" cy="365125"/>
          </a:xfrm>
        </p:spPr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97B5860-9389-40BC-8CED-DD2AAB23A1E9}" type="slidenum">
              <a:rPr kumimoji="0" lang="zh-CN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Arial Unicode MS" panose="020B0604020202020204" pitchFamily="34" charset="-122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ea typeface="Arial Unicode MS" panose="020B0604020202020204" pitchFamily="34" charset="-122"/>
            </a:endParaRPr>
          </a:p>
        </p:txBody>
      </p:sp>
      <p:sp>
        <p:nvSpPr>
          <p:cNvPr id="13" name="Text Box 6">
            <a:extLst>
              <a:ext uri="{FF2B5EF4-FFF2-40B4-BE49-F238E27FC236}">
                <a16:creationId xmlns:a16="http://schemas.microsoft.com/office/drawing/2014/main" id="{5D84097C-1AB2-4922-88BC-68116C648F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83638" y="1238949"/>
            <a:ext cx="9506860" cy="26001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Franklin Gothic Demi" panose="020B07030201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Franklin Gothic Demi" panose="020B07030201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Franklin Gothic Demi" panose="020B07030201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50000"/>
              </a:spcBef>
              <a:buFontTx/>
              <a:buNone/>
            </a:pPr>
            <a:r>
              <a:rPr lang="en-US" altLang="zh-CN" sz="2800" b="1" i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Theorem</a:t>
            </a:r>
            <a:r>
              <a:rPr lang="en-US" altLang="zh-CN" sz="2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: given set </a:t>
            </a:r>
            <a:r>
              <a:rPr lang="en-US" altLang="zh-CN" sz="2800" b="1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lang="en-US" altLang="zh-CN" sz="2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sz="2800" b="1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</a:t>
            </a:r>
            <a:r>
              <a:rPr lang="en-US" altLang="zh-CN" sz="2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is a relation on </a:t>
            </a:r>
            <a:r>
              <a:rPr lang="en-US" altLang="zh-CN" sz="2800" b="1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lang="en-US" altLang="zh-CN" sz="2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. Then there are: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(a) if and only if</a:t>
            </a:r>
            <a:r>
              <a:rPr lang="zh-CN" altLang="en-US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800" i="1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</a:t>
            </a:r>
            <a:r>
              <a:rPr lang="en-US" altLang="zh-CN" sz="2800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800" i="1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</a:t>
            </a:r>
            <a:r>
              <a:rPr lang="en-US" altLang="zh-CN" sz="2800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)=</a:t>
            </a:r>
            <a:r>
              <a:rPr lang="en-US" altLang="zh-CN" sz="2800" i="1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</a:t>
            </a:r>
            <a:r>
              <a:rPr lang="en-US" altLang="zh-CN" sz="2800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lang="en-US" altLang="zh-CN" sz="2800" i="1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R </a:t>
            </a:r>
            <a:r>
              <a:rPr lang="en-US" altLang="zh-CN" sz="2800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is reflexive</a:t>
            </a:r>
            <a:r>
              <a:rPr lang="en-US" altLang="zh-CN" sz="2800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.</a:t>
            </a:r>
            <a:endParaRPr lang="zh-CN" altLang="en-US" sz="28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(b) if and only if </a:t>
            </a:r>
            <a:r>
              <a:rPr lang="en-US" altLang="zh-CN" sz="2800" i="1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</a:t>
            </a:r>
            <a:r>
              <a:rPr lang="en-US" altLang="zh-CN" sz="2800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800" i="1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</a:t>
            </a:r>
            <a:r>
              <a:rPr lang="en-US" altLang="zh-CN" sz="2800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)=</a:t>
            </a:r>
            <a:r>
              <a:rPr lang="en-US" altLang="zh-CN" sz="2800" i="1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</a:t>
            </a:r>
            <a:r>
              <a:rPr lang="en-US" altLang="zh-CN" sz="2800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lang="en-US" altLang="zh-CN" sz="2800" i="1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R </a:t>
            </a:r>
            <a:r>
              <a:rPr lang="en-US" altLang="zh-CN" sz="2800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is symmetric</a:t>
            </a:r>
            <a:r>
              <a:rPr lang="en-US" altLang="zh-CN" sz="2800" i="1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.</a:t>
            </a:r>
            <a:endParaRPr lang="zh-CN" altLang="en-US" sz="2800" dirty="0">
              <a:solidFill>
                <a:srgbClr val="0070C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(c) if and only if </a:t>
            </a:r>
            <a:r>
              <a:rPr lang="en-US" altLang="zh-CN" sz="2800" i="1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</a:t>
            </a:r>
            <a:r>
              <a:rPr lang="en-US" altLang="zh-CN" sz="2800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800" i="1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</a:t>
            </a:r>
            <a:r>
              <a:rPr lang="en-US" altLang="zh-CN" sz="2800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)=</a:t>
            </a:r>
            <a:r>
              <a:rPr lang="en-US" altLang="zh-CN" sz="2800" i="1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</a:t>
            </a:r>
            <a:r>
              <a:rPr lang="en-US" altLang="zh-CN" sz="2800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lang="en-US" altLang="zh-CN" sz="2800" i="1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R </a:t>
            </a:r>
            <a:r>
              <a:rPr lang="en-US" altLang="zh-CN" sz="2800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is the transitive</a:t>
            </a:r>
            <a:r>
              <a:rPr lang="en-US" altLang="zh-CN" sz="2800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.</a:t>
            </a:r>
            <a:r>
              <a:rPr lang="zh-CN" altLang="en-US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FA6297EE-9264-4771-8A8D-1150BAA4BF75}"/>
              </a:ext>
            </a:extLst>
          </p:cNvPr>
          <p:cNvSpPr/>
          <p:nvPr/>
        </p:nvSpPr>
        <p:spPr>
          <a:xfrm>
            <a:off x="0" y="1037509"/>
            <a:ext cx="1689098" cy="4050596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/>
          </a:bodyPr>
          <a:lstStyle/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FF00"/>
                </a:solidFill>
                <a:cs typeface="+mn-ea"/>
                <a:sym typeface="+mn-lt"/>
              </a:rPr>
              <a:t>关系的性质</a:t>
            </a: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FF00"/>
                </a:solidFill>
                <a:cs typeface="+mn-ea"/>
                <a:sym typeface="+mn-lt"/>
              </a:rPr>
              <a:t>关系的表示</a:t>
            </a: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关系图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关系矩阵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FF00"/>
                </a:solidFill>
                <a:cs typeface="+mn-ea"/>
                <a:sym typeface="+mn-lt"/>
              </a:rPr>
              <a:t>关系的运算</a:t>
            </a: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合成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幂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逆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u="sng" dirty="0">
                <a:solidFill>
                  <a:schemeClr val="bg1"/>
                </a:solidFill>
                <a:cs typeface="+mn-ea"/>
                <a:sym typeface="+mn-lt"/>
              </a:rPr>
              <a:t>闭包</a:t>
            </a:r>
            <a:endParaRPr lang="en-US" altLang="zh-CN" u="sng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29333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500"/>
    </mc:Choice>
    <mc:Fallback xmlns="">
      <p:transition spd="slow"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423AEC-297D-4AC6-937F-565891408581}"/>
              </a:ext>
            </a:extLst>
          </p:cNvPr>
          <p:cNvSpPr txBox="1"/>
          <p:nvPr/>
        </p:nvSpPr>
        <p:spPr>
          <a:xfrm>
            <a:off x="1876337" y="232341"/>
            <a:ext cx="103156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cs typeface="+mn-ea"/>
                <a:sym typeface="+mn-lt"/>
              </a:rPr>
              <a:t>Finding maximum compatibility classes by relation </a:t>
            </a:r>
            <a:r>
              <a:rPr lang="en-US" altLang="zh-CN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matrix 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/>
              <a:cs typeface="+mn-ea"/>
              <a:sym typeface="+mn-lt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65459A86-2236-4247-9311-D46EC9F8D18D}"/>
              </a:ext>
            </a:extLst>
          </p:cNvPr>
          <p:cNvGrpSpPr/>
          <p:nvPr/>
        </p:nvGrpSpPr>
        <p:grpSpPr>
          <a:xfrm>
            <a:off x="119973" y="397477"/>
            <a:ext cx="1449151" cy="180724"/>
            <a:chOff x="5392832" y="1016000"/>
            <a:chExt cx="1449150" cy="180724"/>
          </a:xfrm>
        </p:grpSpPr>
        <p:sp>
          <p:nvSpPr>
            <p:cNvPr id="7" name="Freeform 45">
              <a:extLst>
                <a:ext uri="{FF2B5EF4-FFF2-40B4-BE49-F238E27FC236}">
                  <a16:creationId xmlns:a16="http://schemas.microsoft.com/office/drawing/2014/main" id="{79F5C682-BDEF-4D53-B481-CCF2EF60A4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8" name="Freeform 46">
              <a:extLst>
                <a:ext uri="{FF2B5EF4-FFF2-40B4-BE49-F238E27FC236}">
                  <a16:creationId xmlns:a16="http://schemas.microsoft.com/office/drawing/2014/main" id="{34E012F1-3888-4574-B83C-160D877B5C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9" name="Freeform 47">
              <a:extLst>
                <a:ext uri="{FF2B5EF4-FFF2-40B4-BE49-F238E27FC236}">
                  <a16:creationId xmlns:a16="http://schemas.microsoft.com/office/drawing/2014/main" id="{92C0B701-D754-4A82-AB31-4E35C971D1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10" name="Freeform 48">
              <a:extLst>
                <a:ext uri="{FF2B5EF4-FFF2-40B4-BE49-F238E27FC236}">
                  <a16:creationId xmlns:a16="http://schemas.microsoft.com/office/drawing/2014/main" id="{60F2428E-B4AC-403A-9F72-86667F8576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11" name="Freeform 49">
              <a:extLst>
                <a:ext uri="{FF2B5EF4-FFF2-40B4-BE49-F238E27FC236}">
                  <a16:creationId xmlns:a16="http://schemas.microsoft.com/office/drawing/2014/main" id="{0C987953-0EFA-465A-B7F9-C0CF22995A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</p:grpSp>
      <p:sp>
        <p:nvSpPr>
          <p:cNvPr id="12" name="灯片编号占位符 1">
            <a:extLst>
              <a:ext uri="{FF2B5EF4-FFF2-40B4-BE49-F238E27FC236}">
                <a16:creationId xmlns:a16="http://schemas.microsoft.com/office/drawing/2014/main" id="{5AEBC6C7-6925-4C9A-B360-18D57EB16C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38416" y="6492875"/>
            <a:ext cx="498022" cy="365125"/>
          </a:xfrm>
        </p:spPr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97B5860-9389-40BC-8CED-DD2AAB23A1E9}" type="slidenum">
              <a:rPr kumimoji="0" lang="zh-CN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Arial Unicode MS" panose="020B0604020202020204" pitchFamily="34" charset="-122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ea typeface="Arial Unicode MS" panose="020B0604020202020204" pitchFamily="34" charset="-122"/>
            </a:endParaRPr>
          </a:p>
        </p:txBody>
      </p:sp>
      <p:sp>
        <p:nvSpPr>
          <p:cNvPr id="13" name="Text Box 6">
            <a:extLst>
              <a:ext uri="{FF2B5EF4-FFF2-40B4-BE49-F238E27FC236}">
                <a16:creationId xmlns:a16="http://schemas.microsoft.com/office/drawing/2014/main" id="{1A199C08-E737-06FE-D90F-740754DA04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32726" y="1112802"/>
            <a:ext cx="10049545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Franklin Gothic Demi" panose="020B07030201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Franklin Gothic Demi" panose="020B07030201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Franklin Gothic Demi" panose="020B07030201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For example</a:t>
            </a:r>
            <a:r>
              <a:rPr lang="zh-CN" altLang="en-US" sz="2800" b="1" dirty="0">
                <a:latin typeface="Times New Roman" panose="02020603050405020304" pitchFamily="18" charset="0"/>
                <a:ea typeface="宋体" panose="02010600030101010101" pitchFamily="2" charset="-122"/>
              </a:rPr>
              <a:t>：</a:t>
            </a:r>
            <a:r>
              <a:rPr lang="en-US" altLang="zh-CN" sz="2800" b="1" dirty="0">
                <a:latin typeface="Times New Roman" panose="02020603050405020304" pitchFamily="18" charset="0"/>
                <a:ea typeface="宋体" panose="02010600030101010101" pitchFamily="2" charset="-122"/>
              </a:rPr>
              <a:t>please give the simplified matrix corresponding to the compatibility relation in the following diagram, and the maximum compatibility class.</a:t>
            </a:r>
            <a:r>
              <a:rPr lang="zh-CN" altLang="en-US" sz="2800" b="1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</a:p>
        </p:txBody>
      </p:sp>
      <p:sp>
        <p:nvSpPr>
          <p:cNvPr id="14" name="Rectangle 9">
            <a:extLst>
              <a:ext uri="{FF2B5EF4-FFF2-40B4-BE49-F238E27FC236}">
                <a16:creationId xmlns:a16="http://schemas.microsoft.com/office/drawing/2014/main" id="{F663CC0F-E709-C0C2-A296-F4EFFA5015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36725" y="2065338"/>
            <a:ext cx="1841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Franklin Gothic Demi" panose="020B07030201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Franklin Gothic Demi" panose="020B07030201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Franklin Gothic Demi" panose="020B07030201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zh-CN" sz="2400" b="1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15" name="Group 467">
            <a:extLst>
              <a:ext uri="{FF2B5EF4-FFF2-40B4-BE49-F238E27FC236}">
                <a16:creationId xmlns:a16="http://schemas.microsoft.com/office/drawing/2014/main" id="{A0B37C0D-5EAB-525B-C255-1E16597C61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0603585"/>
              </p:ext>
            </p:extLst>
          </p:nvPr>
        </p:nvGraphicFramePr>
        <p:xfrm>
          <a:off x="8238744" y="2806024"/>
          <a:ext cx="3230563" cy="3108360"/>
        </p:xfrm>
        <a:graphic>
          <a:graphicData uri="http://schemas.openxmlformats.org/drawingml/2006/table">
            <a:tbl>
              <a:tblPr/>
              <a:tblGrid>
                <a:gridCol w="476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08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08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5086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5086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5086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180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2</a:t>
                      </a:r>
                    </a:p>
                  </a:txBody>
                  <a:tcPr marT="45670" marB="4567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</a:p>
                  </a:txBody>
                  <a:tcPr marT="45670" marB="4567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ranklin Gothic Demi" pitchFamily="34" charset="0"/>
                        <a:ea typeface="宋体" pitchFamily="2" charset="-122"/>
                      </a:endParaRPr>
                    </a:p>
                  </a:txBody>
                  <a:tcPr marT="45670" marB="4567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ranklin Gothic Demi" pitchFamily="34" charset="0"/>
                        <a:ea typeface="宋体" pitchFamily="2" charset="-122"/>
                      </a:endParaRPr>
                    </a:p>
                  </a:txBody>
                  <a:tcPr marT="45670" marB="45670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ranklin Gothic Demi" pitchFamily="34" charset="0"/>
                        <a:ea typeface="宋体" pitchFamily="2" charset="-122"/>
                      </a:endParaRPr>
                    </a:p>
                  </a:txBody>
                  <a:tcPr marT="45670" marB="45670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ranklin Gothic Demi" pitchFamily="34" charset="0"/>
                        <a:ea typeface="宋体" pitchFamily="2" charset="-122"/>
                      </a:endParaRPr>
                    </a:p>
                  </a:txBody>
                  <a:tcPr marT="45670" marB="45670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80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3</a:t>
                      </a:r>
                    </a:p>
                  </a:txBody>
                  <a:tcPr marT="45670" marB="4567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</a:p>
                  </a:txBody>
                  <a:tcPr marT="45670" marB="4567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</a:p>
                  </a:txBody>
                  <a:tcPr marT="45670" marB="4567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ranklin Gothic Demi" pitchFamily="34" charset="0"/>
                        <a:ea typeface="宋体" pitchFamily="2" charset="-122"/>
                      </a:endParaRPr>
                    </a:p>
                  </a:txBody>
                  <a:tcPr marT="45670" marB="4567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ranklin Gothic Demi" pitchFamily="34" charset="0"/>
                        <a:ea typeface="宋体" pitchFamily="2" charset="-122"/>
                      </a:endParaRPr>
                    </a:p>
                  </a:txBody>
                  <a:tcPr marT="45670" marB="45670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ranklin Gothic Demi" pitchFamily="34" charset="0"/>
                        <a:ea typeface="宋体" pitchFamily="2" charset="-122"/>
                      </a:endParaRPr>
                    </a:p>
                  </a:txBody>
                  <a:tcPr marT="45670" marB="45670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80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4</a:t>
                      </a:r>
                    </a:p>
                  </a:txBody>
                  <a:tcPr marT="45670" marB="4567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</a:p>
                  </a:txBody>
                  <a:tcPr marT="45670" marB="4567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</a:p>
                  </a:txBody>
                  <a:tcPr marT="45670" marB="4567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</a:p>
                  </a:txBody>
                  <a:tcPr marT="45670" marB="4567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ranklin Gothic Demi" pitchFamily="34" charset="0"/>
                        <a:ea typeface="宋体" pitchFamily="2" charset="-122"/>
                      </a:endParaRPr>
                    </a:p>
                  </a:txBody>
                  <a:tcPr marT="45670" marB="4567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ranklin Gothic Demi" pitchFamily="34" charset="0"/>
                        <a:ea typeface="宋体" pitchFamily="2" charset="-122"/>
                      </a:endParaRPr>
                    </a:p>
                  </a:txBody>
                  <a:tcPr marT="45670" marB="45670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80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5</a:t>
                      </a:r>
                    </a:p>
                  </a:txBody>
                  <a:tcPr marT="45670" marB="4567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</a:t>
                      </a:r>
                    </a:p>
                  </a:txBody>
                  <a:tcPr marT="45670" marB="4567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</a:p>
                  </a:txBody>
                  <a:tcPr marT="45670" marB="4567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</a:t>
                      </a:r>
                    </a:p>
                  </a:txBody>
                  <a:tcPr marT="45670" marB="4567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</a:t>
                      </a:r>
                    </a:p>
                  </a:txBody>
                  <a:tcPr marT="45670" marB="4567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ranklin Gothic Demi" pitchFamily="34" charset="0"/>
                        <a:ea typeface="宋体" pitchFamily="2" charset="-122"/>
                      </a:endParaRPr>
                    </a:p>
                  </a:txBody>
                  <a:tcPr marT="45670" marB="4567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80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6</a:t>
                      </a:r>
                    </a:p>
                  </a:txBody>
                  <a:tcPr marT="45670" marB="4567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</a:t>
                      </a:r>
                    </a:p>
                  </a:txBody>
                  <a:tcPr marT="45670" marB="4567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</a:t>
                      </a:r>
                    </a:p>
                  </a:txBody>
                  <a:tcPr marT="45670" marB="4567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</a:p>
                  </a:txBody>
                  <a:tcPr marT="45670" marB="4567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</a:t>
                      </a:r>
                    </a:p>
                  </a:txBody>
                  <a:tcPr marT="45670" marB="4567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</a:p>
                  </a:txBody>
                  <a:tcPr marT="45670" marB="4567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1805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ranklin Gothic Demi" pitchFamily="34" charset="0"/>
                        <a:ea typeface="宋体" pitchFamily="2" charset="-122"/>
                      </a:endParaRPr>
                    </a:p>
                  </a:txBody>
                  <a:tcPr marT="45670" marB="4567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</a:p>
                  </a:txBody>
                  <a:tcPr marT="45670" marB="4567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2</a:t>
                      </a:r>
                    </a:p>
                  </a:txBody>
                  <a:tcPr marT="45670" marB="4567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3</a:t>
                      </a:r>
                    </a:p>
                  </a:txBody>
                  <a:tcPr marT="45670" marB="4567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4</a:t>
                      </a:r>
                    </a:p>
                  </a:txBody>
                  <a:tcPr marT="45670" marB="4567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5</a:t>
                      </a:r>
                    </a:p>
                  </a:txBody>
                  <a:tcPr marT="45670" marB="4567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16" name="Picture 7">
            <a:extLst>
              <a:ext uri="{FF2B5EF4-FFF2-40B4-BE49-F238E27FC236}">
                <a16:creationId xmlns:a16="http://schemas.microsoft.com/office/drawing/2014/main" id="{4A9B4345-8404-C283-6DB2-27A3D3D8AF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8900" y="2593409"/>
            <a:ext cx="3467100" cy="403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BB37F474-E9B9-3093-040F-CA74D3AD6302}"/>
              </a:ext>
            </a:extLst>
          </p:cNvPr>
          <p:cNvSpPr/>
          <p:nvPr/>
        </p:nvSpPr>
        <p:spPr>
          <a:xfrm>
            <a:off x="0" y="1037509"/>
            <a:ext cx="1689098" cy="2388603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/>
          </a:bodyPr>
          <a:lstStyle/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FF00"/>
                </a:solidFill>
                <a:cs typeface="+mn-ea"/>
                <a:sym typeface="+mn-lt"/>
              </a:rPr>
              <a:t>特殊关系</a:t>
            </a: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集合的划分和覆盖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等价关系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u="sng" dirty="0">
                <a:solidFill>
                  <a:schemeClr val="bg1"/>
                </a:solidFill>
                <a:cs typeface="+mn-ea"/>
                <a:sym typeface="+mn-lt"/>
              </a:rPr>
              <a:t>相容关系</a:t>
            </a:r>
            <a:endParaRPr lang="en-US" altLang="zh-CN" u="sng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11827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423AEC-297D-4AC6-937F-565891408581}"/>
              </a:ext>
            </a:extLst>
          </p:cNvPr>
          <p:cNvSpPr txBox="1"/>
          <p:nvPr/>
        </p:nvSpPr>
        <p:spPr>
          <a:xfrm>
            <a:off x="1876337" y="232341"/>
            <a:ext cx="103156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cs typeface="+mn-ea"/>
                <a:sym typeface="+mn-lt"/>
              </a:rPr>
              <a:t>Finding maximum compatibility classes by relation </a:t>
            </a:r>
            <a:r>
              <a:rPr lang="en-US" altLang="zh-CN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matrix 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/>
              <a:cs typeface="+mn-ea"/>
              <a:sym typeface="+mn-lt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65459A86-2236-4247-9311-D46EC9F8D18D}"/>
              </a:ext>
            </a:extLst>
          </p:cNvPr>
          <p:cNvGrpSpPr/>
          <p:nvPr/>
        </p:nvGrpSpPr>
        <p:grpSpPr>
          <a:xfrm>
            <a:off x="119973" y="397477"/>
            <a:ext cx="1449151" cy="180724"/>
            <a:chOff x="5392832" y="1016000"/>
            <a:chExt cx="1449150" cy="180724"/>
          </a:xfrm>
        </p:grpSpPr>
        <p:sp>
          <p:nvSpPr>
            <p:cNvPr id="7" name="Freeform 45">
              <a:extLst>
                <a:ext uri="{FF2B5EF4-FFF2-40B4-BE49-F238E27FC236}">
                  <a16:creationId xmlns:a16="http://schemas.microsoft.com/office/drawing/2014/main" id="{79F5C682-BDEF-4D53-B481-CCF2EF60A4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8" name="Freeform 46">
              <a:extLst>
                <a:ext uri="{FF2B5EF4-FFF2-40B4-BE49-F238E27FC236}">
                  <a16:creationId xmlns:a16="http://schemas.microsoft.com/office/drawing/2014/main" id="{34E012F1-3888-4574-B83C-160D877B5C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9" name="Freeform 47">
              <a:extLst>
                <a:ext uri="{FF2B5EF4-FFF2-40B4-BE49-F238E27FC236}">
                  <a16:creationId xmlns:a16="http://schemas.microsoft.com/office/drawing/2014/main" id="{92C0B701-D754-4A82-AB31-4E35C971D1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10" name="Freeform 48">
              <a:extLst>
                <a:ext uri="{FF2B5EF4-FFF2-40B4-BE49-F238E27FC236}">
                  <a16:creationId xmlns:a16="http://schemas.microsoft.com/office/drawing/2014/main" id="{60F2428E-B4AC-403A-9F72-86667F8576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11" name="Freeform 49">
              <a:extLst>
                <a:ext uri="{FF2B5EF4-FFF2-40B4-BE49-F238E27FC236}">
                  <a16:creationId xmlns:a16="http://schemas.microsoft.com/office/drawing/2014/main" id="{0C987953-0EFA-465A-B7F9-C0CF22995A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</p:grpSp>
      <p:sp>
        <p:nvSpPr>
          <p:cNvPr id="12" name="灯片编号占位符 1">
            <a:extLst>
              <a:ext uri="{FF2B5EF4-FFF2-40B4-BE49-F238E27FC236}">
                <a16:creationId xmlns:a16="http://schemas.microsoft.com/office/drawing/2014/main" id="{5AEBC6C7-6925-4C9A-B360-18D57EB16C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38416" y="6492875"/>
            <a:ext cx="498022" cy="365125"/>
          </a:xfrm>
        </p:spPr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97B5860-9389-40BC-8CED-DD2AAB23A1E9}" type="slidenum">
              <a:rPr kumimoji="0" lang="zh-CN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Arial Unicode MS" panose="020B0604020202020204" pitchFamily="34" charset="-122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ea typeface="Arial Unicode MS" panose="020B0604020202020204" pitchFamily="34" charset="-122"/>
            </a:endParaRPr>
          </a:p>
        </p:txBody>
      </p:sp>
      <p:sp>
        <p:nvSpPr>
          <p:cNvPr id="13" name="Text Box 69">
            <a:extLst>
              <a:ext uri="{FF2B5EF4-FFF2-40B4-BE49-F238E27FC236}">
                <a16:creationId xmlns:a16="http://schemas.microsoft.com/office/drawing/2014/main" id="{4815A72C-D4D4-0CEC-F9B1-FD79E0C389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47849" y="1042987"/>
            <a:ext cx="7547189" cy="563231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Franklin Gothic Demi" panose="020B07030201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Franklin Gothic Demi" panose="020B07030201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Franklin Gothic Demi" panose="020B07030201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en-US" altLang="zh-CN" sz="2400" b="1" dirty="0">
                <a:solidFill>
                  <a:schemeClr val="accent1"/>
                </a:solidFill>
                <a:latin typeface="+mn-lt"/>
                <a:ea typeface="宋体" panose="02010600030101010101" pitchFamily="2" charset="-122"/>
              </a:rPr>
              <a:t>Solution</a:t>
            </a:r>
            <a:r>
              <a:rPr lang="zh-CN" altLang="en-US" sz="2400" b="1" dirty="0">
                <a:solidFill>
                  <a:schemeClr val="accent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：</a:t>
            </a: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There are no isolated nodes, </a:t>
            </a:r>
          </a:p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so ignore (1). According to (2) and (3) :</a:t>
            </a:r>
            <a:endParaRPr lang="zh-CN" altLang="en-US" sz="24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457200" indent="-457200" eaLnBrk="1" hangingPunct="1">
              <a:spcBef>
                <a:spcPct val="0"/>
              </a:spcBef>
              <a:buFontTx/>
              <a:buAutoNum type="alphaLcParenBoth"/>
              <a:defRPr/>
            </a:pP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The first column from the right is l, so there</a:t>
            </a:r>
          </a:p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     is compatible pair </a:t>
            </a:r>
            <a:r>
              <a:rPr lang="en-US" altLang="zh-CN" sz="2400" b="1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{5</a:t>
            </a:r>
            <a:r>
              <a:rPr lang="zh-CN" altLang="en-US" sz="2400" b="1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，</a:t>
            </a:r>
            <a:r>
              <a:rPr lang="en-US" altLang="zh-CN" sz="2400" b="1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6}</a:t>
            </a: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.</a:t>
            </a:r>
            <a:endParaRPr lang="zh-CN" altLang="en-US" sz="24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(b) The second column is full of 0. There are two</a:t>
            </a:r>
          </a:p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 1s on the third column. The compatible pairs </a:t>
            </a:r>
          </a:p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corresponding to them are </a:t>
            </a:r>
            <a:r>
              <a:rPr lang="en-US" altLang="zh-CN" sz="2400" b="1" dirty="0">
                <a:solidFill>
                  <a:schemeClr val="accent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{3</a:t>
            </a:r>
            <a:r>
              <a:rPr lang="zh-CN" altLang="en-US" sz="2400" b="1" dirty="0">
                <a:solidFill>
                  <a:schemeClr val="accent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，</a:t>
            </a:r>
            <a:r>
              <a:rPr lang="en-US" altLang="zh-CN" sz="2400" b="1" dirty="0">
                <a:solidFill>
                  <a:schemeClr val="accent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4}</a:t>
            </a:r>
            <a:r>
              <a:rPr lang="zh-CN" altLang="en-US" sz="2400" b="1" dirty="0">
                <a:solidFill>
                  <a:schemeClr val="accent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2400" b="1" dirty="0">
                <a:solidFill>
                  <a:schemeClr val="accent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and {3, 6},</a:t>
            </a:r>
          </a:p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 then </a:t>
            </a:r>
            <a:r>
              <a:rPr lang="en-US" altLang="zh-CN" sz="2400" b="1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{5</a:t>
            </a:r>
            <a:r>
              <a:rPr lang="zh-CN" altLang="en-US" sz="2400" b="1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，</a:t>
            </a:r>
            <a:r>
              <a:rPr lang="en-US" altLang="zh-CN" sz="2400" b="1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6}, {3</a:t>
            </a:r>
            <a:r>
              <a:rPr lang="zh-CN" altLang="en-US" sz="2400" b="1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，</a:t>
            </a:r>
            <a:r>
              <a:rPr lang="en-US" altLang="zh-CN" sz="2400" b="1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4}, {3</a:t>
            </a:r>
            <a:r>
              <a:rPr lang="zh-CN" altLang="en-US" sz="2400" b="1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，</a:t>
            </a:r>
            <a:r>
              <a:rPr lang="en-US" altLang="zh-CN" sz="2400" b="1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6}</a:t>
            </a:r>
            <a:r>
              <a:rPr lang="zh-CN" altLang="en-US" sz="2400" b="1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are obtained.</a:t>
            </a:r>
            <a:endParaRPr lang="zh-CN" altLang="en-US" sz="24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(c) There are three 1s on the fourth column, so there are {2</a:t>
            </a: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，</a:t>
            </a: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3}</a:t>
            </a: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，</a:t>
            </a: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{2</a:t>
            </a: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，</a:t>
            </a: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4}</a:t>
            </a: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and {2</a:t>
            </a: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，</a:t>
            </a: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5}</a:t>
            </a: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，</a:t>
            </a: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thus </a:t>
            </a:r>
            <a:r>
              <a:rPr lang="en-US" altLang="zh-CN" sz="2400" b="1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{5</a:t>
            </a:r>
            <a:r>
              <a:rPr lang="zh-CN" altLang="en-US" sz="2400" b="1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，</a:t>
            </a:r>
            <a:r>
              <a:rPr lang="en-US" altLang="zh-CN" sz="2400" b="1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6}</a:t>
            </a:r>
            <a:r>
              <a:rPr lang="zh-CN" altLang="en-US" sz="2400" b="1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，</a:t>
            </a:r>
            <a:r>
              <a:rPr lang="en-US" altLang="zh-CN" sz="2400" b="1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{3</a:t>
            </a:r>
            <a:r>
              <a:rPr lang="zh-CN" altLang="en-US" sz="2400" b="1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，</a:t>
            </a:r>
            <a:r>
              <a:rPr lang="en-US" altLang="zh-CN" sz="2400" b="1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4}</a:t>
            </a:r>
            <a:r>
              <a:rPr lang="zh-CN" altLang="en-US" sz="2400" b="1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，</a:t>
            </a:r>
            <a:r>
              <a:rPr lang="en-US" altLang="zh-CN" sz="2400" b="1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{3</a:t>
            </a:r>
            <a:r>
              <a:rPr lang="zh-CN" altLang="en-US" sz="2400" b="1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，</a:t>
            </a:r>
            <a:r>
              <a:rPr lang="en-US" altLang="zh-CN" sz="2400" b="1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6}</a:t>
            </a:r>
            <a:r>
              <a:rPr lang="zh-CN" altLang="en-US" sz="2400" b="1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，</a:t>
            </a:r>
            <a:r>
              <a:rPr lang="en-US" altLang="zh-CN" sz="2400" b="1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{2</a:t>
            </a:r>
            <a:r>
              <a:rPr lang="zh-CN" altLang="en-US" sz="2400" b="1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，</a:t>
            </a:r>
            <a:r>
              <a:rPr lang="en-US" altLang="zh-CN" sz="2400" b="1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3}</a:t>
            </a:r>
            <a:r>
              <a:rPr lang="zh-CN" altLang="en-US" sz="2400" b="1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，</a:t>
            </a:r>
            <a:r>
              <a:rPr lang="en-US" altLang="zh-CN" sz="2400" b="1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{2</a:t>
            </a:r>
            <a:r>
              <a:rPr lang="zh-CN" altLang="en-US" sz="2400" b="1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，</a:t>
            </a:r>
            <a:r>
              <a:rPr lang="en-US" altLang="zh-CN" sz="2400" b="1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4}</a:t>
            </a:r>
            <a:r>
              <a:rPr lang="zh-CN" altLang="en-US" sz="2400" b="1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，</a:t>
            </a:r>
            <a:r>
              <a:rPr lang="en-US" altLang="zh-CN" sz="2400" b="1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{2</a:t>
            </a:r>
            <a:r>
              <a:rPr lang="zh-CN" altLang="en-US" sz="2400" b="1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，</a:t>
            </a:r>
            <a:r>
              <a:rPr lang="en-US" altLang="zh-CN" sz="2400" b="1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5} </a:t>
            </a: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are obtained.</a:t>
            </a:r>
          </a:p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It can be seen that element 2 in compatible </a:t>
            </a:r>
            <a:r>
              <a:rPr lang="en-US" altLang="zh-CN" sz="2400" b="1" dirty="0">
                <a:solidFill>
                  <a:schemeClr val="accent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pairs {2</a:t>
            </a:r>
            <a:r>
              <a:rPr lang="zh-CN" altLang="en-US" sz="2400" b="1" dirty="0">
                <a:solidFill>
                  <a:schemeClr val="accent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，</a:t>
            </a:r>
            <a:r>
              <a:rPr lang="en-US" altLang="zh-CN" sz="2400" b="1" dirty="0">
                <a:solidFill>
                  <a:schemeClr val="accent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3}</a:t>
            </a:r>
            <a:r>
              <a:rPr lang="zh-CN" altLang="en-US" sz="2400" b="1" dirty="0">
                <a:solidFill>
                  <a:schemeClr val="accent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2400" b="1" dirty="0">
                <a:solidFill>
                  <a:schemeClr val="accent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and {2</a:t>
            </a:r>
            <a:r>
              <a:rPr lang="zh-CN" altLang="en-US" sz="2400" b="1" dirty="0">
                <a:solidFill>
                  <a:schemeClr val="accent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，</a:t>
            </a:r>
            <a:r>
              <a:rPr lang="en-US" altLang="zh-CN" sz="2400" b="1" dirty="0">
                <a:solidFill>
                  <a:schemeClr val="accent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4}</a:t>
            </a: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，</a:t>
            </a: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are compatible with the two elements in</a:t>
            </a: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2400" b="1" dirty="0">
                <a:solidFill>
                  <a:schemeClr val="accent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{3</a:t>
            </a:r>
            <a:r>
              <a:rPr lang="zh-CN" altLang="en-US" sz="2400" b="1" dirty="0">
                <a:solidFill>
                  <a:schemeClr val="accent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，</a:t>
            </a:r>
            <a:r>
              <a:rPr lang="en-US" altLang="zh-CN" sz="2400" b="1" dirty="0">
                <a:solidFill>
                  <a:schemeClr val="accent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4}</a:t>
            </a:r>
            <a:r>
              <a:rPr lang="zh-CN" altLang="en-US" sz="2400" b="1" dirty="0">
                <a:solidFill>
                  <a:schemeClr val="accent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，</a:t>
            </a: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so they can be merged into a compatible class</a:t>
            </a: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{2</a:t>
            </a: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，</a:t>
            </a: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，</a:t>
            </a: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4}. Then there are:</a:t>
            </a: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2400" b="1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{2</a:t>
            </a:r>
            <a:r>
              <a:rPr lang="zh-CN" altLang="en-US" sz="2400" b="1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，</a:t>
            </a:r>
            <a:r>
              <a:rPr lang="en-US" altLang="zh-CN" sz="2400" b="1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r>
              <a:rPr lang="zh-CN" altLang="en-US" sz="2400" b="1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，</a:t>
            </a:r>
            <a:r>
              <a:rPr lang="en-US" altLang="zh-CN" sz="2400" b="1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4}</a:t>
            </a:r>
            <a:r>
              <a:rPr lang="zh-CN" altLang="en-US" sz="2400" b="1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，</a:t>
            </a:r>
            <a:r>
              <a:rPr lang="en-US" altLang="zh-CN" sz="2400" b="1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{5</a:t>
            </a:r>
            <a:r>
              <a:rPr lang="zh-CN" altLang="en-US" sz="2400" b="1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，</a:t>
            </a:r>
            <a:r>
              <a:rPr lang="en-US" altLang="zh-CN" sz="2400" b="1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6}</a:t>
            </a:r>
            <a:r>
              <a:rPr lang="zh-CN" altLang="en-US" sz="2400" b="1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，</a:t>
            </a:r>
            <a:r>
              <a:rPr lang="en-US" altLang="zh-CN" sz="2400" b="1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{3</a:t>
            </a:r>
            <a:r>
              <a:rPr lang="zh-CN" altLang="en-US" sz="2400" b="1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，</a:t>
            </a:r>
            <a:r>
              <a:rPr lang="en-US" altLang="zh-CN" sz="2400" b="1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6}</a:t>
            </a:r>
            <a:r>
              <a:rPr lang="zh-CN" altLang="en-US" sz="2400" b="1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，</a:t>
            </a:r>
            <a:r>
              <a:rPr lang="en-US" altLang="zh-CN" sz="2400" b="1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{2</a:t>
            </a:r>
            <a:r>
              <a:rPr lang="zh-CN" altLang="en-US" sz="2400" b="1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，</a:t>
            </a:r>
            <a:r>
              <a:rPr lang="en-US" altLang="zh-CN" sz="2400" b="1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5}</a:t>
            </a:r>
            <a:endParaRPr lang="zh-CN" altLang="en-US" sz="2400" b="1" dirty="0">
              <a:solidFill>
                <a:srgbClr val="0070C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14" name="Group 467">
            <a:extLst>
              <a:ext uri="{FF2B5EF4-FFF2-40B4-BE49-F238E27FC236}">
                <a16:creationId xmlns:a16="http://schemas.microsoft.com/office/drawing/2014/main" id="{5B9268E3-255C-707F-4595-D1457468C5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676202"/>
              </p:ext>
            </p:extLst>
          </p:nvPr>
        </p:nvGraphicFramePr>
        <p:xfrm>
          <a:off x="9395039" y="1042987"/>
          <a:ext cx="2592388" cy="3108756"/>
        </p:xfrm>
        <a:graphic>
          <a:graphicData uri="http://schemas.openxmlformats.org/drawingml/2006/table">
            <a:tbl>
              <a:tblPr/>
              <a:tblGrid>
                <a:gridCol w="3821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20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20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4204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4204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4204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18054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91443" marR="91443" marT="45703" marB="4570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91443" marR="91443" marT="45703" marB="4570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ranklin Gothic Demi" panose="020B07030201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1443" marR="91443" marT="45703" marB="4570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ranklin Gothic Demi" panose="020B07030201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1443" marR="91443" marT="45703" marB="45703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ranklin Gothic Demi" panose="020B07030201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1443" marR="91443" marT="45703" marB="45703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ranklin Gothic Demi" panose="020B07030201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1443" marR="91443" marT="45703" marB="45703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8054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91443" marR="91443" marT="45703" marB="4570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91443" marR="91443" marT="45703" marB="4570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91443" marR="91443" marT="45703" marB="4570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ranklin Gothic Demi" panose="020B07030201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1443" marR="91443" marT="45703" marB="4570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ranklin Gothic Demi" panose="020B07030201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1443" marR="91443" marT="45703" marB="45703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ranklin Gothic Demi" panose="020B07030201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1443" marR="91443" marT="45703" marB="45703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8054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91443" marR="91443" marT="45703" marB="4570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91443" marR="91443" marT="45703" marB="4570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91443" marR="91443" marT="45703" marB="4570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91443" marR="91443" marT="45703" marB="4570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ranklin Gothic Demi" panose="020B07030201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1443" marR="91443" marT="45703" marB="4570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ranklin Gothic Demi" panose="020B07030201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1443" marR="91443" marT="45703" marB="45703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8054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marL="91443" marR="91443" marT="45703" marB="4570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91443" marR="91443" marT="45703" marB="4570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91443" marR="91443" marT="45703" marB="4570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91443" marR="91443" marT="45703" marB="4570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91443" marR="91443" marT="45703" marB="4570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ranklin Gothic Demi" panose="020B07030201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1443" marR="91443" marT="45703" marB="4570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8054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 marL="91443" marR="91443" marT="45703" marB="4570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91443" marR="91443" marT="45703" marB="4570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91443" marR="91443" marT="45703" marB="4570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91443" marR="91443" marT="45703" marB="4570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91443" marR="91443" marT="45703" marB="4570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91443" marR="91443" marT="45703" marB="4570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18054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ranklin Gothic Demi" panose="020B07030201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1443" marR="91443" marT="45703" marB="4570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91443" marR="91443" marT="45703" marB="4570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91443" marR="91443" marT="45703" marB="4570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91443" marR="91443" marT="45703" marB="4570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91443" marR="91443" marT="45703" marB="4570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marL="91443" marR="91443" marT="45703" marB="4570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6" name="矩形 15">
            <a:extLst>
              <a:ext uri="{FF2B5EF4-FFF2-40B4-BE49-F238E27FC236}">
                <a16:creationId xmlns:a16="http://schemas.microsoft.com/office/drawing/2014/main" id="{447FD5D5-DC19-99A7-7F14-EEBCC32B6C4B}"/>
              </a:ext>
            </a:extLst>
          </p:cNvPr>
          <p:cNvSpPr/>
          <p:nvPr/>
        </p:nvSpPr>
        <p:spPr>
          <a:xfrm>
            <a:off x="0" y="1037509"/>
            <a:ext cx="1689098" cy="2388603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/>
          </a:bodyPr>
          <a:lstStyle/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FF00"/>
                </a:solidFill>
                <a:cs typeface="+mn-ea"/>
                <a:sym typeface="+mn-lt"/>
              </a:rPr>
              <a:t>特殊关系</a:t>
            </a: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集合的划分和覆盖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等价关系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u="sng" dirty="0">
                <a:solidFill>
                  <a:schemeClr val="bg1"/>
                </a:solidFill>
                <a:cs typeface="+mn-ea"/>
                <a:sym typeface="+mn-lt"/>
              </a:rPr>
              <a:t>相容关系</a:t>
            </a:r>
            <a:endParaRPr lang="en-US" altLang="zh-CN" u="sng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3369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423AEC-297D-4AC6-937F-565891408581}"/>
              </a:ext>
            </a:extLst>
          </p:cNvPr>
          <p:cNvSpPr txBox="1"/>
          <p:nvPr/>
        </p:nvSpPr>
        <p:spPr>
          <a:xfrm>
            <a:off x="1876337" y="232341"/>
            <a:ext cx="103156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cs typeface="+mn-ea"/>
                <a:sym typeface="+mn-lt"/>
              </a:rPr>
              <a:t>Finding maximum compatibility classes by relation </a:t>
            </a:r>
            <a:r>
              <a:rPr lang="en-US" altLang="zh-CN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matrix 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/>
              <a:cs typeface="+mn-ea"/>
              <a:sym typeface="+mn-lt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65459A86-2236-4247-9311-D46EC9F8D18D}"/>
              </a:ext>
            </a:extLst>
          </p:cNvPr>
          <p:cNvGrpSpPr/>
          <p:nvPr/>
        </p:nvGrpSpPr>
        <p:grpSpPr>
          <a:xfrm>
            <a:off x="119973" y="397477"/>
            <a:ext cx="1449151" cy="180724"/>
            <a:chOff x="5392832" y="1016000"/>
            <a:chExt cx="1449150" cy="180724"/>
          </a:xfrm>
        </p:grpSpPr>
        <p:sp>
          <p:nvSpPr>
            <p:cNvPr id="7" name="Freeform 45">
              <a:extLst>
                <a:ext uri="{FF2B5EF4-FFF2-40B4-BE49-F238E27FC236}">
                  <a16:creationId xmlns:a16="http://schemas.microsoft.com/office/drawing/2014/main" id="{79F5C682-BDEF-4D53-B481-CCF2EF60A4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8" name="Freeform 46">
              <a:extLst>
                <a:ext uri="{FF2B5EF4-FFF2-40B4-BE49-F238E27FC236}">
                  <a16:creationId xmlns:a16="http://schemas.microsoft.com/office/drawing/2014/main" id="{34E012F1-3888-4574-B83C-160D877B5C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9" name="Freeform 47">
              <a:extLst>
                <a:ext uri="{FF2B5EF4-FFF2-40B4-BE49-F238E27FC236}">
                  <a16:creationId xmlns:a16="http://schemas.microsoft.com/office/drawing/2014/main" id="{92C0B701-D754-4A82-AB31-4E35C971D1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10" name="Freeform 48">
              <a:extLst>
                <a:ext uri="{FF2B5EF4-FFF2-40B4-BE49-F238E27FC236}">
                  <a16:creationId xmlns:a16="http://schemas.microsoft.com/office/drawing/2014/main" id="{60F2428E-B4AC-403A-9F72-86667F8576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11" name="Freeform 49">
              <a:extLst>
                <a:ext uri="{FF2B5EF4-FFF2-40B4-BE49-F238E27FC236}">
                  <a16:creationId xmlns:a16="http://schemas.microsoft.com/office/drawing/2014/main" id="{0C987953-0EFA-465A-B7F9-C0CF22995A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</p:grpSp>
      <p:sp>
        <p:nvSpPr>
          <p:cNvPr id="12" name="灯片编号占位符 1">
            <a:extLst>
              <a:ext uri="{FF2B5EF4-FFF2-40B4-BE49-F238E27FC236}">
                <a16:creationId xmlns:a16="http://schemas.microsoft.com/office/drawing/2014/main" id="{5AEBC6C7-6925-4C9A-B360-18D57EB16C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38416" y="6492875"/>
            <a:ext cx="498022" cy="365125"/>
          </a:xfrm>
        </p:spPr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97B5860-9389-40BC-8CED-DD2AAB23A1E9}" type="slidenum">
              <a:rPr kumimoji="0" lang="zh-CN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Arial Unicode MS" panose="020B0604020202020204" pitchFamily="34" charset="-122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ea typeface="Arial Unicode MS" panose="020B0604020202020204" pitchFamily="34" charset="-122"/>
            </a:endParaRPr>
          </a:p>
        </p:txBody>
      </p:sp>
      <p:sp>
        <p:nvSpPr>
          <p:cNvPr id="15" name="Text Box 4">
            <a:extLst>
              <a:ext uri="{FF2B5EF4-FFF2-40B4-BE49-F238E27FC236}">
                <a16:creationId xmlns:a16="http://schemas.microsoft.com/office/drawing/2014/main" id="{9FC767ED-8AF3-1BE2-41DF-07770B05C0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94154" y="1178947"/>
            <a:ext cx="5903913" cy="544671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Franklin Gothic Demi" panose="020B07030201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Franklin Gothic Demi" panose="020B07030201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Franklin Gothic Demi" panose="020B07030201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(d) There are three 1s in the last fifth column</a:t>
            </a: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，</a:t>
            </a: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{1</a:t>
            </a: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，</a:t>
            </a: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2}</a:t>
            </a: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，</a:t>
            </a: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{1</a:t>
            </a: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，</a:t>
            </a: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3}</a:t>
            </a: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and {l</a:t>
            </a: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，</a:t>
            </a: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4}. Then there are:  </a:t>
            </a:r>
            <a:r>
              <a:rPr lang="en-US" altLang="zh-CN" sz="2400" b="1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{2</a:t>
            </a:r>
            <a:r>
              <a:rPr lang="zh-CN" altLang="en-US" sz="2400" b="1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，</a:t>
            </a:r>
            <a:r>
              <a:rPr lang="en-US" altLang="zh-CN" sz="2400" b="1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r>
              <a:rPr lang="zh-CN" altLang="en-US" sz="2400" b="1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，</a:t>
            </a:r>
            <a:r>
              <a:rPr lang="en-US" altLang="zh-CN" sz="2400" b="1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4}</a:t>
            </a:r>
            <a:r>
              <a:rPr lang="en-US" altLang="zh-CN" sz="2400" b="1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, {5</a:t>
            </a:r>
            <a:r>
              <a:rPr lang="zh-CN" altLang="en-US" sz="2400" b="1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，</a:t>
            </a:r>
            <a:r>
              <a:rPr lang="en-US" altLang="zh-CN" sz="2400" b="1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6}</a:t>
            </a:r>
            <a:r>
              <a:rPr lang="zh-CN" altLang="en-US" sz="2400" b="1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，</a:t>
            </a:r>
            <a:r>
              <a:rPr lang="en-US" altLang="zh-CN" sz="2400" b="1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{3</a:t>
            </a:r>
            <a:r>
              <a:rPr lang="zh-CN" altLang="en-US" sz="2400" b="1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，</a:t>
            </a:r>
            <a:r>
              <a:rPr lang="en-US" altLang="zh-CN" sz="2400" b="1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6}</a:t>
            </a:r>
            <a:r>
              <a:rPr lang="zh-CN" altLang="en-US" sz="2400" b="1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，</a:t>
            </a:r>
            <a:r>
              <a:rPr lang="en-US" altLang="zh-CN" sz="2400" b="1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{2</a:t>
            </a:r>
            <a:r>
              <a:rPr lang="zh-CN" altLang="en-US" sz="2400" b="1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，</a:t>
            </a:r>
            <a:r>
              <a:rPr lang="en-US" altLang="zh-CN" sz="2400" b="1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5}</a:t>
            </a:r>
            <a:r>
              <a:rPr lang="zh-CN" altLang="en-US" sz="2400" b="1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，</a:t>
            </a:r>
            <a:r>
              <a:rPr lang="en-US" altLang="zh-CN" sz="2400" b="1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{1</a:t>
            </a:r>
            <a:r>
              <a:rPr lang="zh-CN" altLang="en-US" sz="2400" b="1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，</a:t>
            </a:r>
            <a:r>
              <a:rPr lang="en-US" altLang="zh-CN" sz="2400" b="1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2}</a:t>
            </a:r>
            <a:r>
              <a:rPr lang="zh-CN" altLang="en-US" sz="2400" b="1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，</a:t>
            </a:r>
            <a:r>
              <a:rPr lang="en-US" altLang="zh-CN" sz="2400" b="1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{l</a:t>
            </a:r>
            <a:r>
              <a:rPr lang="zh-CN" altLang="en-US" sz="2400" b="1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，</a:t>
            </a:r>
            <a:r>
              <a:rPr lang="en-US" altLang="zh-CN" sz="2400" b="1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3}</a:t>
            </a:r>
            <a:r>
              <a:rPr lang="zh-CN" altLang="en-US" sz="2400" b="1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，</a:t>
            </a:r>
            <a:r>
              <a:rPr lang="en-US" altLang="zh-CN" sz="2400" b="1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{1</a:t>
            </a:r>
            <a:r>
              <a:rPr lang="zh-CN" altLang="en-US" sz="2400" b="1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，</a:t>
            </a:r>
            <a:r>
              <a:rPr lang="en-US" altLang="zh-CN" sz="2400" b="1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4}</a:t>
            </a:r>
          </a:p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It can also be seen that the elements 1 in compatibility pair {1</a:t>
            </a: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，</a:t>
            </a: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2}</a:t>
            </a: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，</a:t>
            </a: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{1</a:t>
            </a: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，</a:t>
            </a: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3}</a:t>
            </a: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and {1</a:t>
            </a: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，</a:t>
            </a: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4} have compatibility relations with all the elements in compatible class</a:t>
            </a: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{2</a:t>
            </a: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，</a:t>
            </a: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，</a:t>
            </a: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4}</a:t>
            </a: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 ，</a:t>
            </a: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so they can be merged into a single compatible class {1</a:t>
            </a: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，</a:t>
            </a: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，</a:t>
            </a: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，</a:t>
            </a: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4}</a:t>
            </a: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．</a:t>
            </a: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Then there are</a:t>
            </a:r>
            <a:endParaRPr lang="zh-CN" altLang="en-US" sz="24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en-US" altLang="zh-CN" sz="2400" b="1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{l</a:t>
            </a:r>
            <a:r>
              <a:rPr lang="zh-CN" altLang="en-US" sz="2400" b="1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，</a:t>
            </a:r>
            <a:r>
              <a:rPr lang="en-US" altLang="zh-CN" sz="2400" b="1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lang="zh-CN" altLang="en-US" sz="2400" b="1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，</a:t>
            </a:r>
            <a:r>
              <a:rPr lang="en-US" altLang="zh-CN" sz="2400" b="1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r>
              <a:rPr lang="zh-CN" altLang="en-US" sz="2400" b="1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，</a:t>
            </a:r>
            <a:r>
              <a:rPr lang="en-US" altLang="zh-CN" sz="2400" b="1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4}</a:t>
            </a:r>
            <a:r>
              <a:rPr lang="zh-CN" altLang="en-US" sz="2400" b="1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，</a:t>
            </a:r>
            <a:r>
              <a:rPr lang="en-US" altLang="zh-CN" sz="2400" b="1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{5</a:t>
            </a:r>
            <a:r>
              <a:rPr lang="zh-CN" altLang="en-US" sz="2400" b="1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，</a:t>
            </a:r>
            <a:r>
              <a:rPr lang="en-US" altLang="zh-CN" sz="2400" b="1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6}</a:t>
            </a:r>
            <a:r>
              <a:rPr lang="zh-CN" altLang="en-US" sz="2400" b="1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，</a:t>
            </a:r>
            <a:r>
              <a:rPr lang="en-US" altLang="zh-CN" sz="2400" b="1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{3</a:t>
            </a:r>
            <a:r>
              <a:rPr lang="zh-CN" altLang="en-US" sz="2400" b="1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，</a:t>
            </a:r>
            <a:r>
              <a:rPr lang="en-US" altLang="zh-CN" sz="2400" b="1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6}</a:t>
            </a:r>
            <a:r>
              <a:rPr lang="zh-CN" altLang="en-US" sz="2400" b="1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，</a:t>
            </a:r>
            <a:r>
              <a:rPr lang="en-US" altLang="zh-CN" sz="2400" b="1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{2</a:t>
            </a:r>
            <a:r>
              <a:rPr lang="zh-CN" altLang="en-US" sz="2400" b="1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，</a:t>
            </a:r>
            <a:r>
              <a:rPr lang="en-US" altLang="zh-CN" sz="2400" b="1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5}</a:t>
            </a: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.</a:t>
            </a:r>
            <a:endParaRPr lang="zh-CN" altLang="en-US" sz="24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342900" indent="-342900" eaLnBrk="1" hangingPunct="1">
              <a:spcBef>
                <a:spcPct val="0"/>
              </a:spcBef>
              <a:defRPr/>
            </a:pP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These are the maximum compatibility classes.</a:t>
            </a: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</a:p>
          <a:p>
            <a:pPr eaLnBrk="1" hangingPunct="1">
              <a:spcBef>
                <a:spcPct val="50000"/>
              </a:spcBef>
              <a:buFontTx/>
              <a:buNone/>
              <a:defRPr/>
            </a:pPr>
            <a:endParaRPr lang="zh-CN" altLang="en-US" sz="24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16" name="Group 467">
            <a:extLst>
              <a:ext uri="{FF2B5EF4-FFF2-40B4-BE49-F238E27FC236}">
                <a16:creationId xmlns:a16="http://schemas.microsoft.com/office/drawing/2014/main" id="{DFC384D4-D298-411C-2D97-AFE28A5833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116221"/>
              </p:ext>
            </p:extLst>
          </p:nvPr>
        </p:nvGraphicFramePr>
        <p:xfrm>
          <a:off x="8683816" y="1874622"/>
          <a:ext cx="2592388" cy="3108756"/>
        </p:xfrm>
        <a:graphic>
          <a:graphicData uri="http://schemas.openxmlformats.org/drawingml/2006/table">
            <a:tbl>
              <a:tblPr/>
              <a:tblGrid>
                <a:gridCol w="3821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20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20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4204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4204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4204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18054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91443" marR="91443" marT="45703" marB="4570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91443" marR="91443" marT="45703" marB="4570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ranklin Gothic Demi" panose="020B07030201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1443" marR="91443" marT="45703" marB="4570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ranklin Gothic Demi" panose="020B07030201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1443" marR="91443" marT="45703" marB="45703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ranklin Gothic Demi" panose="020B07030201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1443" marR="91443" marT="45703" marB="45703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ranklin Gothic Demi" panose="020B07030201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1443" marR="91443" marT="45703" marB="45703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8054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91443" marR="91443" marT="45703" marB="4570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91443" marR="91443" marT="45703" marB="4570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91443" marR="91443" marT="45703" marB="4570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ranklin Gothic Demi" panose="020B07030201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1443" marR="91443" marT="45703" marB="4570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ranklin Gothic Demi" panose="020B07030201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1443" marR="91443" marT="45703" marB="45703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ranklin Gothic Demi" panose="020B07030201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1443" marR="91443" marT="45703" marB="45703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8054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91443" marR="91443" marT="45703" marB="4570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91443" marR="91443" marT="45703" marB="4570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91443" marR="91443" marT="45703" marB="4570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91443" marR="91443" marT="45703" marB="4570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ranklin Gothic Demi" panose="020B07030201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1443" marR="91443" marT="45703" marB="4570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ranklin Gothic Demi" panose="020B07030201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1443" marR="91443" marT="45703" marB="45703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8054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marL="91443" marR="91443" marT="45703" marB="4570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91443" marR="91443" marT="45703" marB="4570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91443" marR="91443" marT="45703" marB="4570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91443" marR="91443" marT="45703" marB="4570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91443" marR="91443" marT="45703" marB="4570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ranklin Gothic Demi" panose="020B07030201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1443" marR="91443" marT="45703" marB="4570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8054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 marL="91443" marR="91443" marT="45703" marB="4570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91443" marR="91443" marT="45703" marB="4570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91443" marR="91443" marT="45703" marB="4570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91443" marR="91443" marT="45703" marB="4570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91443" marR="91443" marT="45703" marB="4570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91443" marR="91443" marT="45703" marB="4570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18054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ranklin Gothic Demi" panose="020B07030201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1443" marR="91443" marT="45703" marB="4570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91443" marR="91443" marT="45703" marB="4570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91443" marR="91443" marT="45703" marB="4570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91443" marR="91443" marT="45703" marB="4570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91443" marR="91443" marT="45703" marB="4570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marL="91443" marR="91443" marT="45703" marB="4570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8" name="矩形 17">
            <a:extLst>
              <a:ext uri="{FF2B5EF4-FFF2-40B4-BE49-F238E27FC236}">
                <a16:creationId xmlns:a16="http://schemas.microsoft.com/office/drawing/2014/main" id="{ABCF7A23-A2ED-26F3-BDFA-04CEDFD08991}"/>
              </a:ext>
            </a:extLst>
          </p:cNvPr>
          <p:cNvSpPr/>
          <p:nvPr/>
        </p:nvSpPr>
        <p:spPr>
          <a:xfrm>
            <a:off x="0" y="1037509"/>
            <a:ext cx="1689098" cy="2388603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/>
          </a:bodyPr>
          <a:lstStyle/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FF00"/>
                </a:solidFill>
                <a:cs typeface="+mn-ea"/>
                <a:sym typeface="+mn-lt"/>
              </a:rPr>
              <a:t>特殊关系</a:t>
            </a: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集合的划分和覆盖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等价关系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u="sng" dirty="0">
                <a:solidFill>
                  <a:schemeClr val="bg1"/>
                </a:solidFill>
                <a:cs typeface="+mn-ea"/>
                <a:sym typeface="+mn-lt"/>
              </a:rPr>
              <a:t>相容关系</a:t>
            </a:r>
            <a:endParaRPr lang="en-US" altLang="zh-CN" u="sng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17684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423AEC-297D-4AC6-937F-565891408581}"/>
              </a:ext>
            </a:extLst>
          </p:cNvPr>
          <p:cNvSpPr txBox="1"/>
          <p:nvPr/>
        </p:nvSpPr>
        <p:spPr>
          <a:xfrm>
            <a:off x="1876337" y="232341"/>
            <a:ext cx="103156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cs typeface="+mn-ea"/>
                <a:sym typeface="+mn-lt"/>
              </a:rPr>
              <a:t>Finding maximum compatibility classes by relation </a:t>
            </a:r>
            <a:r>
              <a:rPr lang="en-US" altLang="zh-CN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matrix 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/>
              <a:cs typeface="+mn-ea"/>
              <a:sym typeface="+mn-lt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65459A86-2236-4247-9311-D46EC9F8D18D}"/>
              </a:ext>
            </a:extLst>
          </p:cNvPr>
          <p:cNvGrpSpPr/>
          <p:nvPr/>
        </p:nvGrpSpPr>
        <p:grpSpPr>
          <a:xfrm>
            <a:off x="119973" y="397477"/>
            <a:ext cx="1449151" cy="180724"/>
            <a:chOff x="5392832" y="1016000"/>
            <a:chExt cx="1449150" cy="180724"/>
          </a:xfrm>
        </p:grpSpPr>
        <p:sp>
          <p:nvSpPr>
            <p:cNvPr id="7" name="Freeform 45">
              <a:extLst>
                <a:ext uri="{FF2B5EF4-FFF2-40B4-BE49-F238E27FC236}">
                  <a16:creationId xmlns:a16="http://schemas.microsoft.com/office/drawing/2014/main" id="{79F5C682-BDEF-4D53-B481-CCF2EF60A4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8" name="Freeform 46">
              <a:extLst>
                <a:ext uri="{FF2B5EF4-FFF2-40B4-BE49-F238E27FC236}">
                  <a16:creationId xmlns:a16="http://schemas.microsoft.com/office/drawing/2014/main" id="{34E012F1-3888-4574-B83C-160D877B5C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9" name="Freeform 47">
              <a:extLst>
                <a:ext uri="{FF2B5EF4-FFF2-40B4-BE49-F238E27FC236}">
                  <a16:creationId xmlns:a16="http://schemas.microsoft.com/office/drawing/2014/main" id="{92C0B701-D754-4A82-AB31-4E35C971D1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10" name="Freeform 48">
              <a:extLst>
                <a:ext uri="{FF2B5EF4-FFF2-40B4-BE49-F238E27FC236}">
                  <a16:creationId xmlns:a16="http://schemas.microsoft.com/office/drawing/2014/main" id="{60F2428E-B4AC-403A-9F72-86667F8576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11" name="Freeform 49">
              <a:extLst>
                <a:ext uri="{FF2B5EF4-FFF2-40B4-BE49-F238E27FC236}">
                  <a16:creationId xmlns:a16="http://schemas.microsoft.com/office/drawing/2014/main" id="{0C987953-0EFA-465A-B7F9-C0CF22995A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</p:grpSp>
      <p:sp>
        <p:nvSpPr>
          <p:cNvPr id="12" name="灯片编号占位符 1">
            <a:extLst>
              <a:ext uri="{FF2B5EF4-FFF2-40B4-BE49-F238E27FC236}">
                <a16:creationId xmlns:a16="http://schemas.microsoft.com/office/drawing/2014/main" id="{5AEBC6C7-6925-4C9A-B360-18D57EB16C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38416" y="6492875"/>
            <a:ext cx="498022" cy="365125"/>
          </a:xfrm>
        </p:spPr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97B5860-9389-40BC-8CED-DD2AAB23A1E9}" type="slidenum">
              <a:rPr kumimoji="0" lang="zh-CN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Arial Unicode MS" panose="020B0604020202020204" pitchFamily="34" charset="-122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ea typeface="Arial Unicode MS" panose="020B0604020202020204" pitchFamily="34" charset="-122"/>
            </a:endParaRPr>
          </a:p>
        </p:txBody>
      </p:sp>
      <p:sp>
        <p:nvSpPr>
          <p:cNvPr id="13" name="Text Box 5">
            <a:extLst>
              <a:ext uri="{FF2B5EF4-FFF2-40B4-BE49-F238E27FC236}">
                <a16:creationId xmlns:a16="http://schemas.microsoft.com/office/drawing/2014/main" id="{C1E91947-7E1C-448C-9077-A638D2C810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95309" y="1084218"/>
            <a:ext cx="10041755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Franklin Gothic Demi" panose="020B07030201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Franklin Gothic Demi" panose="020B07030201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Franklin Gothic Demi" panose="020B07030201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2800" b="1" dirty="0">
                <a:solidFill>
                  <a:srgbClr val="0070C0"/>
                </a:solidFill>
                <a:latin typeface="+mn-lt"/>
                <a:ea typeface="宋体" panose="02010600030101010101" pitchFamily="2" charset="-122"/>
              </a:rPr>
              <a:t>For example</a:t>
            </a:r>
            <a:r>
              <a:rPr lang="zh-CN" altLang="en-US" sz="2800" b="1" dirty="0">
                <a:latin typeface="+mn-lt"/>
                <a:ea typeface="宋体" panose="02010600030101010101" pitchFamily="2" charset="-122"/>
              </a:rPr>
              <a:t>：</a:t>
            </a:r>
            <a:r>
              <a:rPr lang="en-US" altLang="zh-CN" sz="2800" b="1" dirty="0">
                <a:latin typeface="+mn-lt"/>
                <a:ea typeface="宋体" panose="02010600030101010101" pitchFamily="2" charset="-122"/>
              </a:rPr>
              <a:t>please give the simplified matrix corresponding to the compatibility relation in the following diagram, and the maximum compatibility class.</a:t>
            </a:r>
            <a:r>
              <a:rPr lang="zh-CN" altLang="en-US" sz="2800" b="1" dirty="0">
                <a:latin typeface="+mn-lt"/>
                <a:ea typeface="宋体" panose="02010600030101010101" pitchFamily="2" charset="-122"/>
              </a:rPr>
              <a:t> </a:t>
            </a:r>
          </a:p>
        </p:txBody>
      </p:sp>
      <p:pic>
        <p:nvPicPr>
          <p:cNvPr id="14" name="Picture 6">
            <a:extLst>
              <a:ext uri="{FF2B5EF4-FFF2-40B4-BE49-F238E27FC236}">
                <a16:creationId xmlns:a16="http://schemas.microsoft.com/office/drawing/2014/main" id="{A894DE62-3C3A-AB3D-7A04-3619143124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1685" y="3117806"/>
            <a:ext cx="4608512" cy="304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5" name="Group 164">
            <a:extLst>
              <a:ext uri="{FF2B5EF4-FFF2-40B4-BE49-F238E27FC236}">
                <a16:creationId xmlns:a16="http://schemas.microsoft.com/office/drawing/2014/main" id="{85C46F8B-BAE6-F29B-1B24-F45D56702AF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51007217"/>
              </p:ext>
            </p:extLst>
          </p:nvPr>
        </p:nvGraphicFramePr>
        <p:xfrm>
          <a:off x="7027672" y="2976518"/>
          <a:ext cx="4059237" cy="3182939"/>
        </p:xfrm>
        <a:graphic>
          <a:graphicData uri="http://schemas.openxmlformats.org/drawingml/2006/table">
            <a:tbl>
              <a:tblPr/>
              <a:tblGrid>
                <a:gridCol w="7223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34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50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334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350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66606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2</a:t>
                      </a:r>
                    </a:p>
                  </a:txBody>
                  <a:tcPr marT="45691" marB="456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</a:p>
                  </a:txBody>
                  <a:tcPr marT="45691" marB="456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ranklin Gothic Demi" pitchFamily="34" charset="0"/>
                        <a:ea typeface="宋体" pitchFamily="2" charset="-122"/>
                      </a:endParaRPr>
                    </a:p>
                  </a:txBody>
                  <a:tcPr marT="45691" marB="456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ranklin Gothic Demi" pitchFamily="34" charset="0"/>
                        <a:ea typeface="宋体" pitchFamily="2" charset="-122"/>
                      </a:endParaRPr>
                    </a:p>
                  </a:txBody>
                  <a:tcPr marT="45691" marB="45691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ranklin Gothic Demi" pitchFamily="34" charset="0"/>
                        <a:ea typeface="宋体" pitchFamily="2" charset="-122"/>
                      </a:endParaRPr>
                    </a:p>
                  </a:txBody>
                  <a:tcPr marT="45691" marB="45691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5019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3</a:t>
                      </a:r>
                    </a:p>
                  </a:txBody>
                  <a:tcPr marT="45691" marB="456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</a:p>
                  </a:txBody>
                  <a:tcPr marT="45691" marB="456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</a:p>
                  </a:txBody>
                  <a:tcPr marT="45691" marB="456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ranklin Gothic Demi" pitchFamily="34" charset="0"/>
                        <a:ea typeface="宋体" pitchFamily="2" charset="-122"/>
                      </a:endParaRPr>
                    </a:p>
                  </a:txBody>
                  <a:tcPr marT="45691" marB="456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ranklin Gothic Demi" pitchFamily="34" charset="0"/>
                        <a:ea typeface="宋体" pitchFamily="2" charset="-122"/>
                      </a:endParaRPr>
                    </a:p>
                  </a:txBody>
                  <a:tcPr marT="45691" marB="45691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6606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5</a:t>
                      </a:r>
                    </a:p>
                  </a:txBody>
                  <a:tcPr marT="45691" marB="456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</a:t>
                      </a:r>
                    </a:p>
                  </a:txBody>
                  <a:tcPr marT="45691" marB="456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</a:t>
                      </a:r>
                    </a:p>
                  </a:txBody>
                  <a:tcPr marT="45691" marB="456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</a:p>
                  </a:txBody>
                  <a:tcPr marT="45691" marB="456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ranklin Gothic Demi" pitchFamily="34" charset="0"/>
                        <a:ea typeface="宋体" pitchFamily="2" charset="-122"/>
                      </a:endParaRPr>
                    </a:p>
                  </a:txBody>
                  <a:tcPr marT="45691" marB="456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8102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6</a:t>
                      </a:r>
                    </a:p>
                  </a:txBody>
                  <a:tcPr marT="45691" marB="456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</a:p>
                  </a:txBody>
                  <a:tcPr marT="45691" marB="456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</a:t>
                      </a:r>
                    </a:p>
                  </a:txBody>
                  <a:tcPr marT="45691" marB="456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</a:p>
                  </a:txBody>
                  <a:tcPr marT="45691" marB="456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</a:p>
                  </a:txBody>
                  <a:tcPr marT="45691" marB="456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6660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ranklin Gothic Demi" pitchFamily="34" charset="0"/>
                        <a:ea typeface="宋体" pitchFamily="2" charset="-122"/>
                      </a:endParaRPr>
                    </a:p>
                  </a:txBody>
                  <a:tcPr marT="45691" marB="456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</a:p>
                  </a:txBody>
                  <a:tcPr marT="45691" marB="456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2</a:t>
                      </a:r>
                    </a:p>
                  </a:txBody>
                  <a:tcPr marT="45691" marB="456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3</a:t>
                      </a:r>
                    </a:p>
                  </a:txBody>
                  <a:tcPr marT="45691" marB="456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5</a:t>
                      </a:r>
                    </a:p>
                  </a:txBody>
                  <a:tcPr marT="45691" marB="456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7" name="矩形 16">
            <a:extLst>
              <a:ext uri="{FF2B5EF4-FFF2-40B4-BE49-F238E27FC236}">
                <a16:creationId xmlns:a16="http://schemas.microsoft.com/office/drawing/2014/main" id="{F6FFBEF8-8928-2CA2-A0F8-4645C10E2177}"/>
              </a:ext>
            </a:extLst>
          </p:cNvPr>
          <p:cNvSpPr/>
          <p:nvPr/>
        </p:nvSpPr>
        <p:spPr>
          <a:xfrm>
            <a:off x="0" y="1037509"/>
            <a:ext cx="1689098" cy="2388603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/>
          </a:bodyPr>
          <a:lstStyle/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FF00"/>
                </a:solidFill>
                <a:cs typeface="+mn-ea"/>
                <a:sym typeface="+mn-lt"/>
              </a:rPr>
              <a:t>特殊关系</a:t>
            </a: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集合的划分和覆盖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等价关系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u="sng" dirty="0">
                <a:solidFill>
                  <a:schemeClr val="bg1"/>
                </a:solidFill>
                <a:cs typeface="+mn-ea"/>
                <a:sym typeface="+mn-lt"/>
              </a:rPr>
              <a:t>相容关系</a:t>
            </a:r>
            <a:endParaRPr lang="en-US" altLang="zh-CN" u="sng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7865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423AEC-297D-4AC6-937F-565891408581}"/>
              </a:ext>
            </a:extLst>
          </p:cNvPr>
          <p:cNvSpPr txBox="1"/>
          <p:nvPr/>
        </p:nvSpPr>
        <p:spPr>
          <a:xfrm>
            <a:off x="1876337" y="232341"/>
            <a:ext cx="103156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cs typeface="+mn-ea"/>
                <a:sym typeface="+mn-lt"/>
              </a:rPr>
              <a:t>Finding maximum compatibility classes by relation </a:t>
            </a:r>
            <a:r>
              <a:rPr lang="en-US" altLang="zh-CN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matrix 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/>
              <a:cs typeface="+mn-ea"/>
              <a:sym typeface="+mn-lt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65459A86-2236-4247-9311-D46EC9F8D18D}"/>
              </a:ext>
            </a:extLst>
          </p:cNvPr>
          <p:cNvGrpSpPr/>
          <p:nvPr/>
        </p:nvGrpSpPr>
        <p:grpSpPr>
          <a:xfrm>
            <a:off x="119973" y="397477"/>
            <a:ext cx="1449151" cy="180724"/>
            <a:chOff x="5392832" y="1016000"/>
            <a:chExt cx="1449150" cy="180724"/>
          </a:xfrm>
        </p:grpSpPr>
        <p:sp>
          <p:nvSpPr>
            <p:cNvPr id="7" name="Freeform 45">
              <a:extLst>
                <a:ext uri="{FF2B5EF4-FFF2-40B4-BE49-F238E27FC236}">
                  <a16:creationId xmlns:a16="http://schemas.microsoft.com/office/drawing/2014/main" id="{79F5C682-BDEF-4D53-B481-CCF2EF60A4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8" name="Freeform 46">
              <a:extLst>
                <a:ext uri="{FF2B5EF4-FFF2-40B4-BE49-F238E27FC236}">
                  <a16:creationId xmlns:a16="http://schemas.microsoft.com/office/drawing/2014/main" id="{34E012F1-3888-4574-B83C-160D877B5C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9" name="Freeform 47">
              <a:extLst>
                <a:ext uri="{FF2B5EF4-FFF2-40B4-BE49-F238E27FC236}">
                  <a16:creationId xmlns:a16="http://schemas.microsoft.com/office/drawing/2014/main" id="{92C0B701-D754-4A82-AB31-4E35C971D1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10" name="Freeform 48">
              <a:extLst>
                <a:ext uri="{FF2B5EF4-FFF2-40B4-BE49-F238E27FC236}">
                  <a16:creationId xmlns:a16="http://schemas.microsoft.com/office/drawing/2014/main" id="{60F2428E-B4AC-403A-9F72-86667F8576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11" name="Freeform 49">
              <a:extLst>
                <a:ext uri="{FF2B5EF4-FFF2-40B4-BE49-F238E27FC236}">
                  <a16:creationId xmlns:a16="http://schemas.microsoft.com/office/drawing/2014/main" id="{0C987953-0EFA-465A-B7F9-C0CF22995A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</p:grpSp>
      <p:sp>
        <p:nvSpPr>
          <p:cNvPr id="12" name="灯片编号占位符 1">
            <a:extLst>
              <a:ext uri="{FF2B5EF4-FFF2-40B4-BE49-F238E27FC236}">
                <a16:creationId xmlns:a16="http://schemas.microsoft.com/office/drawing/2014/main" id="{5AEBC6C7-6925-4C9A-B360-18D57EB16C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38416" y="6492875"/>
            <a:ext cx="498022" cy="365125"/>
          </a:xfrm>
        </p:spPr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97B5860-9389-40BC-8CED-DD2AAB23A1E9}" type="slidenum">
              <a:rPr kumimoji="0" lang="zh-CN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Arial Unicode MS" panose="020B0604020202020204" pitchFamily="34" charset="-122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ea typeface="Arial Unicode MS" panose="020B0604020202020204" pitchFamily="34" charset="-122"/>
            </a:endParaRPr>
          </a:p>
        </p:txBody>
      </p:sp>
      <p:sp>
        <p:nvSpPr>
          <p:cNvPr id="13" name="Text Box 4">
            <a:extLst>
              <a:ext uri="{FF2B5EF4-FFF2-40B4-BE49-F238E27FC236}">
                <a16:creationId xmlns:a16="http://schemas.microsoft.com/office/drawing/2014/main" id="{B056833C-F366-1511-9D51-4845FF5B03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76337" y="1112076"/>
            <a:ext cx="6440488" cy="563245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Franklin Gothic Demi" panose="020B07030201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Franklin Gothic Demi" panose="020B07030201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Franklin Gothic Demi" panose="020B07030201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r>
              <a:rPr lang="en-US" altLang="zh-CN" sz="2400" b="1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Solution</a:t>
            </a: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：</a:t>
            </a: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Here node 4 is an isolated node, so the corresponding rows and columns are deleted in the matrix. According to steps (2) </a:t>
            </a:r>
          </a:p>
          <a:p>
            <a:pPr>
              <a:spcBef>
                <a:spcPct val="0"/>
              </a:spcBef>
              <a:buFontTx/>
              <a:buNone/>
              <a:defRPr/>
            </a:pP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and (3),</a:t>
            </a:r>
          </a:p>
          <a:p>
            <a:pPr>
              <a:spcBef>
                <a:spcPct val="0"/>
              </a:spcBef>
              <a:buFontTx/>
              <a:buNone/>
              <a:defRPr/>
            </a:pP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(1)	</a:t>
            </a:r>
            <a:r>
              <a:rPr lang="en-US" altLang="zh-CN" sz="2400" b="1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{4}</a:t>
            </a:r>
          </a:p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(2)	</a:t>
            </a:r>
            <a:r>
              <a:rPr lang="en-US" altLang="zh-CN" sz="2400" b="1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{4}</a:t>
            </a:r>
            <a:r>
              <a:rPr lang="zh-CN" altLang="en-US" sz="2400" b="1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，</a:t>
            </a:r>
            <a:r>
              <a:rPr lang="en-US" altLang="zh-CN" sz="2400" b="1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{5,6}</a:t>
            </a:r>
          </a:p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(3)	{4},{5,6},{3,5},{3,6}, merged: </a:t>
            </a:r>
            <a:r>
              <a:rPr lang="en-US" altLang="zh-CN" sz="2400" b="1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{4},{3,5,6}</a:t>
            </a:r>
          </a:p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(4)	</a:t>
            </a:r>
            <a:r>
              <a:rPr lang="en-US" altLang="zh-CN" sz="2400" b="1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{4},{3,5,6},{2,3}</a:t>
            </a:r>
            <a:endParaRPr lang="zh-CN" altLang="en-US" sz="2400" b="1" dirty="0">
              <a:solidFill>
                <a:srgbClr val="0070C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(5)      {4},{3,5,6},{2,3}</a:t>
            </a:r>
            <a:r>
              <a: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,{1,2},{1,3},{1,6}</a:t>
            </a: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，</a:t>
            </a: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merged:</a:t>
            </a: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r>
              <a:rPr lang="en-US" altLang="zh-CN" sz="2400" b="1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{4},{3,5,6},{1,2,3} ,{1,3,6}</a:t>
            </a:r>
            <a:r>
              <a:rPr lang="en-US" altLang="zh-CN" sz="2000" b="1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，</a:t>
            </a: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herein, the element 1 in the compatible couple </a:t>
            </a:r>
            <a:r>
              <a:rPr lang="en-US" altLang="zh-CN" sz="2400" b="1" dirty="0">
                <a:solidFill>
                  <a:schemeClr val="accent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pair</a:t>
            </a:r>
            <a:r>
              <a:rPr lang="zh-CN" altLang="en-US" sz="2400" b="1" dirty="0">
                <a:solidFill>
                  <a:schemeClr val="accent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2400" b="1" dirty="0">
                <a:solidFill>
                  <a:schemeClr val="accent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{1,3}, {1,6}</a:t>
            </a:r>
            <a:r>
              <a:rPr lang="zh-CN" altLang="en-US" sz="2400" b="1" dirty="0">
                <a:solidFill>
                  <a:schemeClr val="accent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，</a:t>
            </a: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is compatible with some elements in compatible class {3,5,6}, thus forming a compatible class</a:t>
            </a: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2400" b="1" dirty="0">
                <a:solidFill>
                  <a:schemeClr val="accent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{1,3,6}.</a:t>
            </a:r>
            <a:endParaRPr lang="zh-CN" altLang="en-US" sz="2400" b="1" dirty="0">
              <a:solidFill>
                <a:schemeClr val="accent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342900" indent="-342900" eaLnBrk="1" hangingPunct="1">
              <a:spcBef>
                <a:spcPct val="0"/>
              </a:spcBef>
              <a:defRPr/>
            </a:pP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These are the maximum compatibility classes.</a:t>
            </a: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</a:p>
        </p:txBody>
      </p:sp>
      <p:graphicFrame>
        <p:nvGraphicFramePr>
          <p:cNvPr id="14" name="Group 164">
            <a:extLst>
              <a:ext uri="{FF2B5EF4-FFF2-40B4-BE49-F238E27FC236}">
                <a16:creationId xmlns:a16="http://schemas.microsoft.com/office/drawing/2014/main" id="{EF47FC58-90C1-685B-CFF2-71882F9315E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3846437"/>
              </p:ext>
            </p:extLst>
          </p:nvPr>
        </p:nvGraphicFramePr>
        <p:xfrm>
          <a:off x="8947591" y="1481593"/>
          <a:ext cx="2790825" cy="2590800"/>
        </p:xfrm>
        <a:graphic>
          <a:graphicData uri="http://schemas.openxmlformats.org/drawingml/2006/table">
            <a:tbl>
              <a:tblPr/>
              <a:tblGrid>
                <a:gridCol w="4966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66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42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30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41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94326">
                <a:tc>
                  <a:txBody>
                    <a:bodyPr/>
                    <a:lstStyle>
                      <a:lvl1pPr marL="342900" indent="-342900"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91443" marR="9144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91443" marR="9144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ranklin Gothic Demi" panose="020B07030201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1443" marR="9144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ranklin Gothic Demi" panose="020B07030201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1443" marR="91443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ranklin Gothic Demi" panose="020B07030201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1443" marR="91443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3150">
                <a:tc>
                  <a:txBody>
                    <a:bodyPr/>
                    <a:lstStyle>
                      <a:lvl1pPr marL="342900" indent="-342900"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91443" marR="9144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91443" marR="9144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91443" marR="9144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ranklin Gothic Demi" panose="020B07030201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1443" marR="9144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ranklin Gothic Demi" panose="020B07030201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1443" marR="91443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4326">
                <a:tc>
                  <a:txBody>
                    <a:bodyPr/>
                    <a:lstStyle>
                      <a:lvl1pPr marL="342900" indent="-342900"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marL="91443" marR="9144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91443" marR="9144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91443" marR="9144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91443" marR="9144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ranklin Gothic Demi" panose="020B07030201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1443" marR="9144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4162">
                <a:tc>
                  <a:txBody>
                    <a:bodyPr/>
                    <a:lstStyle>
                      <a:lvl1pPr marL="342900" indent="-342900"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 marL="91443" marR="9144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91443" marR="9144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91443" marR="9144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91443" marR="9144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91443" marR="9144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4326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ranklin Gothic Demi" panose="020B07030201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1443" marR="9144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91443" marR="9144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91443" marR="9144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91443" marR="9144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Franklin Gothic Demi" panose="020B0703020102020204" pitchFamily="34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marL="91443" marR="9144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6" name="矩形 15">
            <a:extLst>
              <a:ext uri="{FF2B5EF4-FFF2-40B4-BE49-F238E27FC236}">
                <a16:creationId xmlns:a16="http://schemas.microsoft.com/office/drawing/2014/main" id="{ADF2FCD2-DDFB-4ECB-2C27-FFF7D0811B04}"/>
              </a:ext>
            </a:extLst>
          </p:cNvPr>
          <p:cNvSpPr/>
          <p:nvPr/>
        </p:nvSpPr>
        <p:spPr>
          <a:xfrm>
            <a:off x="0" y="1037509"/>
            <a:ext cx="1689098" cy="2388603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/>
          </a:bodyPr>
          <a:lstStyle/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FF00"/>
                </a:solidFill>
                <a:cs typeface="+mn-ea"/>
                <a:sym typeface="+mn-lt"/>
              </a:rPr>
              <a:t>特殊关系</a:t>
            </a: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集合的划分和覆盖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等价关系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u="sng" dirty="0">
                <a:solidFill>
                  <a:schemeClr val="bg1"/>
                </a:solidFill>
                <a:cs typeface="+mn-ea"/>
                <a:sym typeface="+mn-lt"/>
              </a:rPr>
              <a:t>相容关系</a:t>
            </a:r>
            <a:endParaRPr lang="en-US" altLang="zh-CN" u="sng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46647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423AEC-297D-4AC6-937F-565891408581}"/>
              </a:ext>
            </a:extLst>
          </p:cNvPr>
          <p:cNvSpPr txBox="1"/>
          <p:nvPr/>
        </p:nvSpPr>
        <p:spPr>
          <a:xfrm>
            <a:off x="1756364" y="103852"/>
            <a:ext cx="1031566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cs typeface="+mn-ea"/>
                <a:sym typeface="+mn-lt"/>
              </a:rPr>
              <a:t>Homework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/>
              <a:cs typeface="+mn-ea"/>
              <a:sym typeface="+mn-lt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65459A86-2236-4247-9311-D46EC9F8D18D}"/>
              </a:ext>
            </a:extLst>
          </p:cNvPr>
          <p:cNvGrpSpPr/>
          <p:nvPr/>
        </p:nvGrpSpPr>
        <p:grpSpPr>
          <a:xfrm>
            <a:off x="119973" y="397477"/>
            <a:ext cx="1449151" cy="180724"/>
            <a:chOff x="5392832" y="1016000"/>
            <a:chExt cx="1449150" cy="180724"/>
          </a:xfrm>
        </p:grpSpPr>
        <p:sp>
          <p:nvSpPr>
            <p:cNvPr id="7" name="Freeform 45">
              <a:extLst>
                <a:ext uri="{FF2B5EF4-FFF2-40B4-BE49-F238E27FC236}">
                  <a16:creationId xmlns:a16="http://schemas.microsoft.com/office/drawing/2014/main" id="{79F5C682-BDEF-4D53-B481-CCF2EF60A4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8" name="Freeform 46">
              <a:extLst>
                <a:ext uri="{FF2B5EF4-FFF2-40B4-BE49-F238E27FC236}">
                  <a16:creationId xmlns:a16="http://schemas.microsoft.com/office/drawing/2014/main" id="{34E012F1-3888-4574-B83C-160D877B5C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9" name="Freeform 47">
              <a:extLst>
                <a:ext uri="{FF2B5EF4-FFF2-40B4-BE49-F238E27FC236}">
                  <a16:creationId xmlns:a16="http://schemas.microsoft.com/office/drawing/2014/main" id="{92C0B701-D754-4A82-AB31-4E35C971D1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10" name="Freeform 48">
              <a:extLst>
                <a:ext uri="{FF2B5EF4-FFF2-40B4-BE49-F238E27FC236}">
                  <a16:creationId xmlns:a16="http://schemas.microsoft.com/office/drawing/2014/main" id="{60F2428E-B4AC-403A-9F72-86667F8576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11" name="Freeform 49">
              <a:extLst>
                <a:ext uri="{FF2B5EF4-FFF2-40B4-BE49-F238E27FC236}">
                  <a16:creationId xmlns:a16="http://schemas.microsoft.com/office/drawing/2014/main" id="{0C987953-0EFA-465A-B7F9-C0CF22995A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</p:grpSp>
      <p:sp>
        <p:nvSpPr>
          <p:cNvPr id="12" name="灯片编号占位符 1">
            <a:extLst>
              <a:ext uri="{FF2B5EF4-FFF2-40B4-BE49-F238E27FC236}">
                <a16:creationId xmlns:a16="http://schemas.microsoft.com/office/drawing/2014/main" id="{5AEBC6C7-6925-4C9A-B360-18D57EB16C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38416" y="6492875"/>
            <a:ext cx="498022" cy="365125"/>
          </a:xfrm>
        </p:spPr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97B5860-9389-40BC-8CED-DD2AAB23A1E9}" type="slidenum">
              <a:rPr kumimoji="0" lang="zh-CN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Arial Unicode MS" panose="020B0604020202020204" pitchFamily="34" charset="-122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ea typeface="Arial Unicode MS" panose="020B0604020202020204" pitchFamily="34" charset="-122"/>
            </a:endParaRPr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CCAE6E1E-AC82-FC75-3AE3-7B1E6D756A73}"/>
              </a:ext>
            </a:extLst>
          </p:cNvPr>
          <p:cNvSpPr txBox="1">
            <a:spLocks noChangeArrowheads="1"/>
          </p:cNvSpPr>
          <p:nvPr/>
        </p:nvSpPr>
        <p:spPr>
          <a:xfrm>
            <a:off x="2182559" y="1247394"/>
            <a:ext cx="8001000" cy="514735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b="1" dirty="0">
                <a:ea typeface="宋体" panose="02010600030101010101" pitchFamily="2" charset="-122"/>
              </a:rPr>
              <a:t>P103  </a:t>
            </a:r>
          </a:p>
          <a:p>
            <a:r>
              <a:rPr lang="en-US" altLang="zh-CN" b="1" dirty="0">
                <a:ea typeface="宋体" panose="02010600030101010101" pitchFamily="2" charset="-122"/>
              </a:rPr>
              <a:t>21</a:t>
            </a:r>
          </a:p>
          <a:p>
            <a:r>
              <a:rPr lang="en-US" altLang="zh-CN" b="1" dirty="0">
                <a:ea typeface="宋体" panose="02010600030101010101" pitchFamily="2" charset="-122"/>
              </a:rPr>
              <a:t>23(2)</a:t>
            </a:r>
          </a:p>
          <a:p>
            <a:r>
              <a:rPr lang="en-US" altLang="zh-CN" b="1" dirty="0">
                <a:ea typeface="宋体" panose="02010600030101010101" pitchFamily="2" charset="-122"/>
              </a:rPr>
              <a:t>24(a)(b)</a:t>
            </a:r>
          </a:p>
          <a:p>
            <a:r>
              <a:rPr lang="en-US" altLang="zh-CN" b="1" dirty="0">
                <a:ea typeface="宋体" panose="02010600030101010101" pitchFamily="2" charset="-122"/>
              </a:rPr>
              <a:t>25(3)</a:t>
            </a:r>
          </a:p>
          <a:p>
            <a:r>
              <a:rPr lang="en-US" altLang="zh-CN" b="1" dirty="0">
                <a:ea typeface="宋体" panose="02010600030101010101" pitchFamily="2" charset="-122"/>
              </a:rPr>
              <a:t>27(2)</a:t>
            </a:r>
          </a:p>
          <a:p>
            <a:r>
              <a:rPr lang="en-US" altLang="zh-CN" b="1" dirty="0">
                <a:ea typeface="宋体" panose="02010600030101010101" pitchFamily="2" charset="-122"/>
              </a:rPr>
              <a:t>29</a:t>
            </a:r>
          </a:p>
          <a:p>
            <a:endParaRPr lang="en-US" altLang="zh-CN" b="1" dirty="0">
              <a:ea typeface="宋体" panose="02010600030101010101" pitchFamily="2" charset="-122"/>
            </a:endParaRPr>
          </a:p>
          <a:p>
            <a:r>
              <a:rPr lang="zh-CN" altLang="en-US" b="1" dirty="0">
                <a:ea typeface="宋体" panose="02010600030101010101" pitchFamily="2" charset="-122"/>
              </a:rPr>
              <a:t>下次课作业</a:t>
            </a:r>
            <a:endParaRPr lang="en-US" altLang="zh-CN" b="1" dirty="0">
              <a:ea typeface="宋体" panose="02010600030101010101" pitchFamily="2" charset="-122"/>
            </a:endParaRPr>
          </a:p>
          <a:p>
            <a:r>
              <a:rPr lang="en-US" altLang="zh-CN" b="1" dirty="0">
                <a:ea typeface="宋体" panose="02010600030101010101" pitchFamily="2" charset="-122"/>
              </a:rPr>
              <a:t>P105</a:t>
            </a:r>
            <a:r>
              <a:rPr lang="zh-CN" altLang="en-US" b="1" dirty="0">
                <a:ea typeface="宋体" panose="02010600030101010101" pitchFamily="2" charset="-122"/>
              </a:rPr>
              <a:t>：</a:t>
            </a:r>
            <a:r>
              <a:rPr lang="en-US" altLang="zh-CN" b="1" dirty="0">
                <a:ea typeface="宋体" panose="02010600030101010101" pitchFamily="2" charset="-122"/>
              </a:rPr>
              <a:t>34,35,36,38,41</a:t>
            </a:r>
          </a:p>
          <a:p>
            <a:endParaRPr lang="zh-CN" altLang="en-US" b="1" dirty="0">
              <a:ea typeface="宋体" panose="02010600030101010101" pitchFamily="2" charset="-122"/>
            </a:endParaRPr>
          </a:p>
          <a:p>
            <a:endParaRPr lang="zh-CN" altLang="en-US" b="1" dirty="0">
              <a:ea typeface="宋体" panose="02010600030101010101" pitchFamily="2" charset="-122"/>
            </a:endParaRPr>
          </a:p>
          <a:p>
            <a:endParaRPr lang="zh-CN" altLang="en-US" b="1" dirty="0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32142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500"/>
    </mc:Choice>
    <mc:Fallback xmlns="">
      <p:transition spd="slow"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423AEC-297D-4AC6-937F-565891408581}"/>
              </a:ext>
            </a:extLst>
          </p:cNvPr>
          <p:cNvSpPr txBox="1"/>
          <p:nvPr/>
        </p:nvSpPr>
        <p:spPr>
          <a:xfrm>
            <a:off x="1756364" y="103852"/>
            <a:ext cx="1031566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cs typeface="+mn-ea"/>
                <a:sym typeface="+mn-lt"/>
              </a:rPr>
              <a:t>Homework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/>
              <a:cs typeface="+mn-ea"/>
              <a:sym typeface="+mn-lt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65459A86-2236-4247-9311-D46EC9F8D18D}"/>
              </a:ext>
            </a:extLst>
          </p:cNvPr>
          <p:cNvGrpSpPr/>
          <p:nvPr/>
        </p:nvGrpSpPr>
        <p:grpSpPr>
          <a:xfrm>
            <a:off x="119973" y="397477"/>
            <a:ext cx="1449151" cy="180724"/>
            <a:chOff x="5392832" y="1016000"/>
            <a:chExt cx="1449150" cy="180724"/>
          </a:xfrm>
        </p:grpSpPr>
        <p:sp>
          <p:nvSpPr>
            <p:cNvPr id="7" name="Freeform 45">
              <a:extLst>
                <a:ext uri="{FF2B5EF4-FFF2-40B4-BE49-F238E27FC236}">
                  <a16:creationId xmlns:a16="http://schemas.microsoft.com/office/drawing/2014/main" id="{79F5C682-BDEF-4D53-B481-CCF2EF60A4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8" name="Freeform 46">
              <a:extLst>
                <a:ext uri="{FF2B5EF4-FFF2-40B4-BE49-F238E27FC236}">
                  <a16:creationId xmlns:a16="http://schemas.microsoft.com/office/drawing/2014/main" id="{34E012F1-3888-4574-B83C-160D877B5C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9" name="Freeform 47">
              <a:extLst>
                <a:ext uri="{FF2B5EF4-FFF2-40B4-BE49-F238E27FC236}">
                  <a16:creationId xmlns:a16="http://schemas.microsoft.com/office/drawing/2014/main" id="{92C0B701-D754-4A82-AB31-4E35C971D1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10" name="Freeform 48">
              <a:extLst>
                <a:ext uri="{FF2B5EF4-FFF2-40B4-BE49-F238E27FC236}">
                  <a16:creationId xmlns:a16="http://schemas.microsoft.com/office/drawing/2014/main" id="{60F2428E-B4AC-403A-9F72-86667F8576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11" name="Freeform 49">
              <a:extLst>
                <a:ext uri="{FF2B5EF4-FFF2-40B4-BE49-F238E27FC236}">
                  <a16:creationId xmlns:a16="http://schemas.microsoft.com/office/drawing/2014/main" id="{0C987953-0EFA-465A-B7F9-C0CF22995A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</p:grpSp>
      <p:sp>
        <p:nvSpPr>
          <p:cNvPr id="12" name="灯片编号占位符 1">
            <a:extLst>
              <a:ext uri="{FF2B5EF4-FFF2-40B4-BE49-F238E27FC236}">
                <a16:creationId xmlns:a16="http://schemas.microsoft.com/office/drawing/2014/main" id="{5AEBC6C7-6925-4C9A-B360-18D57EB16C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38416" y="6492875"/>
            <a:ext cx="498022" cy="365125"/>
          </a:xfrm>
        </p:spPr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97B5860-9389-40BC-8CED-DD2AAB23A1E9}" type="slidenum">
              <a:rPr kumimoji="0" lang="zh-CN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Arial Unicode MS" panose="020B0604020202020204" pitchFamily="34" charset="-122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ea typeface="Arial Unicode MS" panose="020B0604020202020204" pitchFamily="34" charset="-122"/>
            </a:endParaRPr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ED17EAA1-6D2C-4C0D-BF75-AC04748459C5}"/>
              </a:ext>
            </a:extLst>
          </p:cNvPr>
          <p:cNvSpPr txBox="1">
            <a:spLocks noChangeArrowheads="1"/>
          </p:cNvSpPr>
          <p:nvPr/>
        </p:nvSpPr>
        <p:spPr>
          <a:xfrm>
            <a:off x="2197608" y="1362456"/>
            <a:ext cx="8001000" cy="57150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b="1" dirty="0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55151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500"/>
    </mc:Choice>
    <mc:Fallback xmlns="">
      <p:transition spd="slow"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4C04545-2802-4FCF-BD2E-FE2CAE3E53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2538" y="394817"/>
            <a:ext cx="6626927" cy="6068369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1DA241D7-B97E-4B16-BB15-99D1630496C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82538" y="5066856"/>
            <a:ext cx="6626927" cy="1069536"/>
          </a:xfrm>
          <a:prstGeom prst="rect">
            <a:avLst/>
          </a:prstGeom>
        </p:spPr>
      </p:pic>
      <p:grpSp>
        <p:nvGrpSpPr>
          <p:cNvPr id="5" name="Group 44">
            <a:extLst>
              <a:ext uri="{FF2B5EF4-FFF2-40B4-BE49-F238E27FC236}">
                <a16:creationId xmlns:a16="http://schemas.microsoft.com/office/drawing/2014/main" id="{096E4B33-F89F-4985-8780-100AC33DCC33}"/>
              </a:ext>
            </a:extLst>
          </p:cNvPr>
          <p:cNvGrpSpPr>
            <a:grpSpLocks noChangeAspect="1"/>
          </p:cNvGrpSpPr>
          <p:nvPr/>
        </p:nvGrpSpPr>
        <p:grpSpPr bwMode="auto">
          <a:xfrm rot="21339516">
            <a:off x="5332414" y="5414174"/>
            <a:ext cx="1527175" cy="273302"/>
            <a:chOff x="2062" y="3556"/>
            <a:chExt cx="1749" cy="313"/>
          </a:xfrm>
        </p:grpSpPr>
        <p:sp>
          <p:nvSpPr>
            <p:cNvPr id="6" name="Freeform 45">
              <a:extLst>
                <a:ext uri="{FF2B5EF4-FFF2-40B4-BE49-F238E27FC236}">
                  <a16:creationId xmlns:a16="http://schemas.microsoft.com/office/drawing/2014/main" id="{C8189997-D278-41AC-9D5D-767D2794CCE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62" y="3562"/>
              <a:ext cx="252" cy="301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" name="Freeform 46">
              <a:extLst>
                <a:ext uri="{FF2B5EF4-FFF2-40B4-BE49-F238E27FC236}">
                  <a16:creationId xmlns:a16="http://schemas.microsoft.com/office/drawing/2014/main" id="{D12FFF93-AA62-453D-8582-AFD3F69A604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43" y="3562"/>
              <a:ext cx="251" cy="301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" name="Freeform 47">
              <a:extLst>
                <a:ext uri="{FF2B5EF4-FFF2-40B4-BE49-F238E27FC236}">
                  <a16:creationId xmlns:a16="http://schemas.microsoft.com/office/drawing/2014/main" id="{86257049-5E40-4F01-90BC-ABCCD0E5B0D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20" y="3570"/>
              <a:ext cx="252" cy="299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Freeform 48">
              <a:extLst>
                <a:ext uri="{FF2B5EF4-FFF2-40B4-BE49-F238E27FC236}">
                  <a16:creationId xmlns:a16="http://schemas.microsoft.com/office/drawing/2014/main" id="{3AC4D908-3318-46B4-8023-37468DED65B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98" y="3570"/>
              <a:ext cx="251" cy="299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C1E9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Freeform 49">
              <a:extLst>
                <a:ext uri="{FF2B5EF4-FFF2-40B4-BE49-F238E27FC236}">
                  <a16:creationId xmlns:a16="http://schemas.microsoft.com/office/drawing/2014/main" id="{20BEA49B-EEB0-426D-A9DD-BA75DE0C47B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59" y="3556"/>
              <a:ext cx="252" cy="299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48A9758E-41A3-41D5-AD49-1C8B7D043580}"/>
              </a:ext>
            </a:extLst>
          </p:cNvPr>
          <p:cNvSpPr txBox="1"/>
          <p:nvPr/>
        </p:nvSpPr>
        <p:spPr>
          <a:xfrm rot="21349005">
            <a:off x="3686445" y="2872332"/>
            <a:ext cx="483658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9600" dirty="0">
                <a:solidFill>
                  <a:schemeClr val="bg1"/>
                </a:solidFill>
                <a:cs typeface="+mn-ea"/>
                <a:sym typeface="+mn-lt"/>
              </a:rPr>
              <a:t>The End</a:t>
            </a:r>
            <a:endParaRPr lang="zh-CN" altLang="en-US" sz="9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5FCC259-BDA4-4441-BF07-B2DF07696EE2}"/>
              </a:ext>
            </a:extLst>
          </p:cNvPr>
          <p:cNvSpPr txBox="1"/>
          <p:nvPr/>
        </p:nvSpPr>
        <p:spPr>
          <a:xfrm rot="21303325">
            <a:off x="4092967" y="4405319"/>
            <a:ext cx="4006067" cy="67114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/>
          </a:bodyPr>
          <a:lstStyle/>
          <a:p>
            <a:pPr algn="ctr">
              <a:lnSpc>
                <a:spcPct val="114000"/>
              </a:lnSpc>
            </a:pPr>
            <a:r>
              <a:rPr lang="en-US" altLang="zh-CN" sz="3600" dirty="0">
                <a:solidFill>
                  <a:schemeClr val="bg1"/>
                </a:solidFill>
                <a:cs typeface="+mn-ea"/>
                <a:sym typeface="+mn-lt"/>
              </a:rPr>
              <a:t>Thanks</a:t>
            </a:r>
          </a:p>
        </p:txBody>
      </p:sp>
    </p:spTree>
    <p:extLst>
      <p:ext uri="{BB962C8B-B14F-4D97-AF65-F5344CB8AC3E}">
        <p14:creationId xmlns:p14="http://schemas.microsoft.com/office/powerpoint/2010/main" val="2949563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500"/>
    </mc:Choice>
    <mc:Fallback xmlns="">
      <p:transition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423AEC-297D-4AC6-937F-565891408581}"/>
              </a:ext>
            </a:extLst>
          </p:cNvPr>
          <p:cNvSpPr txBox="1"/>
          <p:nvPr/>
        </p:nvSpPr>
        <p:spPr>
          <a:xfrm>
            <a:off x="1756364" y="97006"/>
            <a:ext cx="1031566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cs typeface="+mn-ea"/>
                <a:sym typeface="+mn-lt"/>
              </a:rPr>
              <a:t>Closures operation of relations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65459A86-2236-4247-9311-D46EC9F8D18D}"/>
              </a:ext>
            </a:extLst>
          </p:cNvPr>
          <p:cNvGrpSpPr/>
          <p:nvPr/>
        </p:nvGrpSpPr>
        <p:grpSpPr>
          <a:xfrm>
            <a:off x="119973" y="397477"/>
            <a:ext cx="1449151" cy="180724"/>
            <a:chOff x="5392832" y="1016000"/>
            <a:chExt cx="1449150" cy="180724"/>
          </a:xfrm>
        </p:grpSpPr>
        <p:sp>
          <p:nvSpPr>
            <p:cNvPr id="7" name="Freeform 45">
              <a:extLst>
                <a:ext uri="{FF2B5EF4-FFF2-40B4-BE49-F238E27FC236}">
                  <a16:creationId xmlns:a16="http://schemas.microsoft.com/office/drawing/2014/main" id="{79F5C682-BDEF-4D53-B481-CCF2EF60A4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8" name="Freeform 46">
              <a:extLst>
                <a:ext uri="{FF2B5EF4-FFF2-40B4-BE49-F238E27FC236}">
                  <a16:creationId xmlns:a16="http://schemas.microsoft.com/office/drawing/2014/main" id="{34E012F1-3888-4574-B83C-160D877B5C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9" name="Freeform 47">
              <a:extLst>
                <a:ext uri="{FF2B5EF4-FFF2-40B4-BE49-F238E27FC236}">
                  <a16:creationId xmlns:a16="http://schemas.microsoft.com/office/drawing/2014/main" id="{92C0B701-D754-4A82-AB31-4E35C971D1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10" name="Freeform 48">
              <a:extLst>
                <a:ext uri="{FF2B5EF4-FFF2-40B4-BE49-F238E27FC236}">
                  <a16:creationId xmlns:a16="http://schemas.microsoft.com/office/drawing/2014/main" id="{60F2428E-B4AC-403A-9F72-86667F8576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11" name="Freeform 49">
              <a:extLst>
                <a:ext uri="{FF2B5EF4-FFF2-40B4-BE49-F238E27FC236}">
                  <a16:creationId xmlns:a16="http://schemas.microsoft.com/office/drawing/2014/main" id="{0C987953-0EFA-465A-B7F9-C0CF22995A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</p:grpSp>
      <p:sp>
        <p:nvSpPr>
          <p:cNvPr id="12" name="灯片编号占位符 1">
            <a:extLst>
              <a:ext uri="{FF2B5EF4-FFF2-40B4-BE49-F238E27FC236}">
                <a16:creationId xmlns:a16="http://schemas.microsoft.com/office/drawing/2014/main" id="{5AEBC6C7-6925-4C9A-B360-18D57EB16C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38416" y="6492875"/>
            <a:ext cx="498022" cy="365125"/>
          </a:xfrm>
        </p:spPr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97B5860-9389-40BC-8CED-DD2AAB23A1E9}" type="slidenum">
              <a:rPr kumimoji="0" lang="zh-CN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Arial Unicode MS" panose="020B0604020202020204" pitchFamily="34" charset="-122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ea typeface="Arial Unicode MS" panose="020B0604020202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内容占位符 2">
                <a:extLst>
                  <a:ext uri="{FF2B5EF4-FFF2-40B4-BE49-F238E27FC236}">
                    <a16:creationId xmlns:a16="http://schemas.microsoft.com/office/drawing/2014/main" id="{2D3CAED0-0864-48AB-81F5-77342301A71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155760" y="1304544"/>
                <a:ext cx="8784976" cy="4399823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ct val="50000"/>
                  </a:spcBef>
                  <a:buFont typeface="Wingdings" panose="05000000000000000000" pitchFamily="2" charset="2"/>
                  <a:buChar char="l"/>
                </a:pPr>
                <a:r>
                  <a:rPr lang="en-US" altLang="zh-CN" b="1" i="1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Theorem</a:t>
                </a:r>
                <a:r>
                  <a:rPr lang="en-US" altLang="zh-CN" b="1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: given set </a:t>
                </a:r>
                <a:r>
                  <a:rPr lang="en-US" altLang="zh-CN" b="1" i="1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X</a:t>
                </a:r>
                <a:r>
                  <a:rPr lang="en-US" altLang="zh-CN" b="1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:r>
                  <a:rPr lang="en-US" altLang="zh-CN" b="1" i="1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R</a:t>
                </a:r>
                <a:r>
                  <a:rPr lang="en-US" altLang="zh-CN" b="1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is a relation on </a:t>
                </a:r>
                <a:r>
                  <a:rPr lang="en-US" altLang="zh-CN" b="1" i="1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X </a:t>
                </a:r>
                <a:r>
                  <a:rPr lang="zh-CN" altLang="en-US" b="1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b="1" i="1">
                            <a:latin typeface="Cambria Math" panose="02040503050406030204" pitchFamily="18" charset="0"/>
                          </a:rPr>
                          <m:t>𝑰</m:t>
                        </m:r>
                      </m:e>
                      <m:sub>
                        <m:r>
                          <a:rPr lang="zh-CN" altLang="en-US" b="1" i="1">
                            <a:latin typeface="Cambria Math" panose="02040503050406030204" pitchFamily="18" charset="0"/>
                          </a:rPr>
                          <m:t>𝑿</m:t>
                        </m:r>
                      </m:sub>
                    </m:sSub>
                  </m:oMath>
                </a14:m>
                <a:r>
                  <a:rPr lang="en-US" altLang="zh-CN" b="1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is the identity relation on </a:t>
                </a:r>
                <a:r>
                  <a:rPr lang="en-US" altLang="zh-CN" b="1" i="1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X</a:t>
                </a:r>
                <a:r>
                  <a:rPr lang="zh-CN" altLang="en-US" b="1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。</a:t>
                </a:r>
                <a:r>
                  <a:rPr lang="en-US" altLang="zh-CN" b="1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Then</a:t>
                </a:r>
              </a:p>
              <a:p>
                <a:pPr marL="0" indent="0" algn="ctr">
                  <a:spcBef>
                    <a:spcPct val="50000"/>
                  </a:spcBef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r>
                      <a:rPr lang="zh-CN" altLang="en-US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𝒓</m:t>
                    </m:r>
                    <m:r>
                      <a:rPr lang="zh-CN" altLang="en-US" b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𝑹</m:t>
                    </m:r>
                    <m:r>
                      <a:rPr lang="zh-CN" altLang="en-US" b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)=</m:t>
                    </m:r>
                    <m:r>
                      <a:rPr lang="zh-CN" altLang="en-US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𝑹</m:t>
                    </m:r>
                    <m:r>
                      <a:rPr lang="zh-CN" altLang="en-US" b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∪</m:t>
                    </m:r>
                    <m:sSub>
                      <m:sSubPr>
                        <m:ctrlPr>
                          <a:rPr lang="zh-CN" altLang="en-US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𝑰</m:t>
                        </m:r>
                      </m:e>
                      <m:sub>
                        <m:r>
                          <a:rPr lang="zh-CN" altLang="en-US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</m:sub>
                    </m:sSub>
                  </m:oMath>
                </a14:m>
                <a:r>
                  <a:rPr lang="zh-CN" altLang="en-US" b="1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</a:p>
              <a:p>
                <a:pPr>
                  <a:spcBef>
                    <a:spcPts val="1200"/>
                  </a:spcBef>
                  <a:buFont typeface="Wingdings" panose="05000000000000000000" pitchFamily="2" charset="2"/>
                  <a:buChar char="l"/>
                </a:pPr>
                <a:r>
                  <a:rPr lang="en-US" altLang="zh-CN" b="1" dirty="0">
                    <a:solidFill>
                      <a:srgbClr val="0070C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Example</a:t>
                </a:r>
                <a:r>
                  <a:rPr lang="zh-CN" altLang="en-US" b="1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：</a:t>
                </a:r>
                <a:r>
                  <a:rPr lang="en-US" altLang="zh-CN" b="1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In Integer Set </a:t>
                </a:r>
                <a:r>
                  <a:rPr lang="en-US" altLang="zh-CN" b="1" i="1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Z</a:t>
                </a:r>
                <a:r>
                  <a:rPr lang="zh-CN" altLang="en-US" b="1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，</a:t>
                </a:r>
                <a:endParaRPr lang="en-US" altLang="zh-CN" b="1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lvl="1">
                  <a:spcBef>
                    <a:spcPts val="1200"/>
                  </a:spcBef>
                  <a:buFont typeface="Wingdings" panose="05000000000000000000" pitchFamily="2" charset="2"/>
                  <a:buChar char="Ø"/>
                </a:pPr>
                <a:r>
                  <a:rPr lang="en-US" altLang="zh-CN" b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The reflexive closure of</a:t>
                </a:r>
                <a:r>
                  <a:rPr lang="zh-CN" altLang="en-US" b="1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“</a:t>
                </a:r>
                <a:r>
                  <a:rPr lang="en-US" altLang="zh-CN" b="1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&lt;</a:t>
                </a:r>
                <a:r>
                  <a:rPr lang="zh-CN" altLang="en-US" b="1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”</a:t>
                </a:r>
                <a:r>
                  <a:rPr lang="en-US" altLang="zh-CN" b="1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is</a:t>
                </a:r>
                <a:r>
                  <a:rPr lang="zh-CN" altLang="en-US" b="1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“≤”；</a:t>
                </a:r>
                <a:endParaRPr lang="en-US" altLang="zh-CN" b="1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lvl="1">
                  <a:spcBef>
                    <a:spcPts val="1200"/>
                  </a:spcBef>
                  <a:buFont typeface="Wingdings" panose="05000000000000000000" pitchFamily="2" charset="2"/>
                  <a:buChar char="Ø"/>
                </a:pPr>
                <a:r>
                  <a:rPr lang="en-US" altLang="zh-CN" b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The reflexive closure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</m:oMath>
                </a14:m>
                <a:r>
                  <a:rPr lang="en-US" altLang="zh-CN" b="1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</m:oMath>
                </a14:m>
                <a:r>
                  <a:rPr lang="zh-CN" altLang="en-US" b="1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。</a:t>
                </a:r>
                <a:endParaRPr lang="en-US" altLang="zh-CN" b="1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lvl="1">
                  <a:spcBef>
                    <a:spcPts val="1200"/>
                  </a:spcBef>
                  <a:buFont typeface="Wingdings" panose="05000000000000000000" pitchFamily="2" charset="2"/>
                  <a:buChar char="Ø"/>
                </a:pPr>
                <a:r>
                  <a:rPr lang="en-US" altLang="zh-CN" b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The reflexive closure of</a:t>
                </a:r>
                <a:r>
                  <a:rPr lang="zh-CN" altLang="en-US" b="1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“≠”</a:t>
                </a:r>
                <a:r>
                  <a:rPr lang="en-US" altLang="zh-CN" b="1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is total relation</a:t>
                </a:r>
                <a:r>
                  <a:rPr lang="zh-CN" altLang="en-US" b="1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；</a:t>
                </a:r>
                <a:endParaRPr lang="en-US" altLang="zh-CN" b="1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lvl="1">
                  <a:spcBef>
                    <a:spcPts val="1200"/>
                  </a:spcBef>
                  <a:buFont typeface="Wingdings" panose="05000000000000000000" pitchFamily="2" charset="2"/>
                  <a:buChar char="Ø"/>
                </a:pPr>
                <a:r>
                  <a:rPr lang="en-US" altLang="zh-CN" b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The reflexive closure of </a:t>
                </a:r>
                <a:r>
                  <a:rPr lang="en-US" altLang="zh-CN" b="1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null relation is identity relation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</m:oMath>
                </a14:m>
                <a:r>
                  <a:rPr lang="en-US" altLang="zh-CN" b="1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en-US" b="1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。 </a:t>
                </a:r>
              </a:p>
              <a:p>
                <a:pPr>
                  <a:spcBef>
                    <a:spcPts val="1200"/>
                  </a:spcBef>
                </a:pP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内容占位符 2">
                <a:extLst>
                  <a:ext uri="{FF2B5EF4-FFF2-40B4-BE49-F238E27FC236}">
                    <a16:creationId xmlns:a16="http://schemas.microsoft.com/office/drawing/2014/main" id="{2D3CAED0-0864-48AB-81F5-77342301A7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5760" y="1304544"/>
                <a:ext cx="8784976" cy="4399823"/>
              </a:xfrm>
              <a:prstGeom prst="rect">
                <a:avLst/>
              </a:prstGeom>
              <a:blipFill>
                <a:blip r:embed="rId3"/>
                <a:stretch>
                  <a:fillRect l="-1249" t="-2770" r="-5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矩形 14">
            <a:extLst>
              <a:ext uri="{FF2B5EF4-FFF2-40B4-BE49-F238E27FC236}">
                <a16:creationId xmlns:a16="http://schemas.microsoft.com/office/drawing/2014/main" id="{975FE600-AEC6-4BB3-AB17-162552BD6E82}"/>
              </a:ext>
            </a:extLst>
          </p:cNvPr>
          <p:cNvSpPr/>
          <p:nvPr/>
        </p:nvSpPr>
        <p:spPr>
          <a:xfrm>
            <a:off x="0" y="1037509"/>
            <a:ext cx="1689098" cy="4050596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/>
          </a:bodyPr>
          <a:lstStyle/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FF00"/>
                </a:solidFill>
                <a:cs typeface="+mn-ea"/>
                <a:sym typeface="+mn-lt"/>
              </a:rPr>
              <a:t>关系的性质</a:t>
            </a: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FF00"/>
                </a:solidFill>
                <a:cs typeface="+mn-ea"/>
                <a:sym typeface="+mn-lt"/>
              </a:rPr>
              <a:t>关系的表示</a:t>
            </a: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关系图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关系矩阵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FF00"/>
                </a:solidFill>
                <a:cs typeface="+mn-ea"/>
                <a:sym typeface="+mn-lt"/>
              </a:rPr>
              <a:t>关系的运算</a:t>
            </a: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合成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幂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逆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u="sng" dirty="0">
                <a:solidFill>
                  <a:schemeClr val="bg1"/>
                </a:solidFill>
                <a:cs typeface="+mn-ea"/>
                <a:sym typeface="+mn-lt"/>
              </a:rPr>
              <a:t>闭包</a:t>
            </a:r>
            <a:endParaRPr lang="en-US" altLang="zh-CN" u="sng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12930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423AEC-297D-4AC6-937F-565891408581}"/>
              </a:ext>
            </a:extLst>
          </p:cNvPr>
          <p:cNvSpPr txBox="1"/>
          <p:nvPr/>
        </p:nvSpPr>
        <p:spPr>
          <a:xfrm>
            <a:off x="1756364" y="97006"/>
            <a:ext cx="1031566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cs typeface="+mn-ea"/>
                <a:sym typeface="+mn-lt"/>
              </a:rPr>
              <a:t>Closures operation of relations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65459A86-2236-4247-9311-D46EC9F8D18D}"/>
              </a:ext>
            </a:extLst>
          </p:cNvPr>
          <p:cNvGrpSpPr/>
          <p:nvPr/>
        </p:nvGrpSpPr>
        <p:grpSpPr>
          <a:xfrm>
            <a:off x="119973" y="397477"/>
            <a:ext cx="1449151" cy="180724"/>
            <a:chOff x="5392832" y="1016000"/>
            <a:chExt cx="1449150" cy="180724"/>
          </a:xfrm>
        </p:grpSpPr>
        <p:sp>
          <p:nvSpPr>
            <p:cNvPr id="7" name="Freeform 45">
              <a:extLst>
                <a:ext uri="{FF2B5EF4-FFF2-40B4-BE49-F238E27FC236}">
                  <a16:creationId xmlns:a16="http://schemas.microsoft.com/office/drawing/2014/main" id="{79F5C682-BDEF-4D53-B481-CCF2EF60A4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8" name="Freeform 46">
              <a:extLst>
                <a:ext uri="{FF2B5EF4-FFF2-40B4-BE49-F238E27FC236}">
                  <a16:creationId xmlns:a16="http://schemas.microsoft.com/office/drawing/2014/main" id="{34E012F1-3888-4574-B83C-160D877B5C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9" name="Freeform 47">
              <a:extLst>
                <a:ext uri="{FF2B5EF4-FFF2-40B4-BE49-F238E27FC236}">
                  <a16:creationId xmlns:a16="http://schemas.microsoft.com/office/drawing/2014/main" id="{92C0B701-D754-4A82-AB31-4E35C971D1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10" name="Freeform 48">
              <a:extLst>
                <a:ext uri="{FF2B5EF4-FFF2-40B4-BE49-F238E27FC236}">
                  <a16:creationId xmlns:a16="http://schemas.microsoft.com/office/drawing/2014/main" id="{60F2428E-B4AC-403A-9F72-86667F8576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11" name="Freeform 49">
              <a:extLst>
                <a:ext uri="{FF2B5EF4-FFF2-40B4-BE49-F238E27FC236}">
                  <a16:creationId xmlns:a16="http://schemas.microsoft.com/office/drawing/2014/main" id="{0C987953-0EFA-465A-B7F9-C0CF22995A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</p:grpSp>
      <p:sp>
        <p:nvSpPr>
          <p:cNvPr id="12" name="灯片编号占位符 1">
            <a:extLst>
              <a:ext uri="{FF2B5EF4-FFF2-40B4-BE49-F238E27FC236}">
                <a16:creationId xmlns:a16="http://schemas.microsoft.com/office/drawing/2014/main" id="{5AEBC6C7-6925-4C9A-B360-18D57EB16C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38416" y="6492875"/>
            <a:ext cx="498022" cy="365125"/>
          </a:xfrm>
        </p:spPr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97B5860-9389-40BC-8CED-DD2AAB23A1E9}" type="slidenum">
              <a:rPr kumimoji="0" lang="zh-CN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Arial Unicode MS" panose="020B0604020202020204" pitchFamily="34" charset="-122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ea typeface="Arial Unicode MS" panose="020B0604020202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内容占位符 2">
                <a:extLst>
                  <a:ext uri="{FF2B5EF4-FFF2-40B4-BE49-F238E27FC236}">
                    <a16:creationId xmlns:a16="http://schemas.microsoft.com/office/drawing/2014/main" id="{0FE74257-67B7-455F-AA2B-C1BF756EA28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101688" y="1143000"/>
                <a:ext cx="8834536" cy="4162647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50000"/>
                  </a:spcBef>
                  <a:buFont typeface="Wingdings" panose="05000000000000000000" pitchFamily="2" charset="2"/>
                  <a:buChar char="l"/>
                </a:pPr>
                <a:r>
                  <a:rPr lang="en-US" altLang="zh-CN" b="1" i="1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Theorem</a:t>
                </a:r>
                <a:r>
                  <a:rPr lang="en-US" altLang="zh-CN" b="1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: given set </a:t>
                </a:r>
                <a:r>
                  <a:rPr lang="en-US" altLang="zh-CN" b="1" i="1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X</a:t>
                </a:r>
                <a:r>
                  <a:rPr lang="en-US" altLang="zh-CN" b="1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:r>
                  <a:rPr lang="en-US" altLang="zh-CN" b="1" i="1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R</a:t>
                </a:r>
                <a:r>
                  <a:rPr lang="en-US" altLang="zh-CN" b="1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is a relation on </a:t>
                </a:r>
                <a:r>
                  <a:rPr lang="en-US" altLang="zh-CN" b="1" i="1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X, then</a:t>
                </a:r>
                <a:endParaRPr lang="en-US" altLang="zh-CN" b="1" i="1" dirty="0">
                  <a:solidFill>
                    <a:srgbClr val="C00000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2400"/>
                  </a:spcBef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𝒔</m:t>
                      </m:r>
                      <m:r>
                        <a:rPr lang="zh-CN" altLang="en-US" b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zh-CN" altLang="en-US" b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zh-CN" altLang="en-US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zh-CN" altLang="en-US" b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∪</m:t>
                      </m:r>
                      <m:acc>
                        <m:accPr>
                          <m:chr m:val="̃"/>
                          <m:ctrlPr>
                            <a:rPr lang="zh-CN" altLang="en-US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</m:acc>
                    </m:oMath>
                  </m:oMathPara>
                </a14:m>
                <a:endParaRPr lang="zh-CN" altLang="en-US" b="1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00000"/>
                  </a:lnSpc>
                </a:pPr>
                <a:endParaRPr lang="en-US" altLang="zh-CN" b="1" dirty="0">
                  <a:solidFill>
                    <a:srgbClr val="0070C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00000"/>
                  </a:lnSpc>
                  <a:buFont typeface="Wingdings" panose="05000000000000000000" pitchFamily="2" charset="2"/>
                  <a:buChar char="l"/>
                </a:pPr>
                <a:r>
                  <a:rPr lang="en-US" altLang="zh-CN" b="1" dirty="0">
                    <a:solidFill>
                      <a:srgbClr val="0070C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Example</a:t>
                </a:r>
                <a:r>
                  <a:rPr lang="zh-CN" altLang="en-US" b="1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：</a:t>
                </a:r>
                <a:r>
                  <a:rPr lang="en-US" altLang="zh-CN" b="1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In Integer Set </a:t>
                </a:r>
                <a:r>
                  <a:rPr lang="en-US" altLang="zh-CN" b="1" i="1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Z</a:t>
                </a:r>
                <a:r>
                  <a:rPr lang="zh-CN" altLang="en-US" b="1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，，</a:t>
                </a:r>
                <a:endParaRPr lang="en-US" altLang="zh-CN" b="1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lvl="1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zh-CN" b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the symmetric closure of </a:t>
                </a:r>
                <a:r>
                  <a:rPr lang="zh-CN" altLang="en-US" b="1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“</a:t>
                </a:r>
                <a:r>
                  <a:rPr lang="en-US" altLang="zh-CN" b="1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&lt;</a:t>
                </a:r>
                <a:r>
                  <a:rPr lang="zh-CN" altLang="en-US" b="1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”</a:t>
                </a:r>
                <a:r>
                  <a:rPr lang="en-US" altLang="zh-CN" b="1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is </a:t>
                </a:r>
                <a:r>
                  <a:rPr lang="zh-CN" altLang="en-US" b="1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“≠”；</a:t>
                </a:r>
                <a:endParaRPr lang="en-US" altLang="zh-CN" b="1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lvl="1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zh-CN" b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the symmetric closure of</a:t>
                </a:r>
                <a:r>
                  <a:rPr lang="zh-CN" altLang="en-US" b="1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“≤”</a:t>
                </a:r>
                <a:r>
                  <a:rPr lang="en-US" altLang="zh-CN" b="1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is total relation</a:t>
                </a:r>
                <a:r>
                  <a:rPr lang="zh-CN" altLang="en-US" b="1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；</a:t>
                </a:r>
                <a:endParaRPr lang="en-US" altLang="zh-CN" b="1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lvl="1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zh-CN" b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the symmetric closure of  </a:t>
                </a:r>
                <a:r>
                  <a:rPr lang="en-US" altLang="zh-CN" b="1" i="1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I</a:t>
                </a:r>
                <a:r>
                  <a:rPr lang="en-US" altLang="zh-CN" b="1" i="1" baseline="-250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X</a:t>
                </a:r>
                <a:r>
                  <a:rPr lang="zh-CN" altLang="en-US" b="1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b="1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is </a:t>
                </a:r>
                <a:r>
                  <a:rPr lang="en-US" altLang="zh-CN" b="1" i="1" dirty="0">
                    <a:solidFill>
                      <a:srgbClr val="00206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I</a:t>
                </a:r>
                <a:r>
                  <a:rPr lang="en-US" altLang="zh-CN" b="1" i="1" baseline="-25000" dirty="0">
                    <a:solidFill>
                      <a:srgbClr val="00206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X</a:t>
                </a:r>
                <a:r>
                  <a:rPr lang="zh-CN" altLang="en-US" b="1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；</a:t>
                </a:r>
                <a:endParaRPr lang="en-US" altLang="zh-CN" b="1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lvl="1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zh-CN" b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the symmetric closure of </a:t>
                </a:r>
                <a:r>
                  <a:rPr lang="zh-CN" altLang="en-US" b="1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“≠”</a:t>
                </a:r>
                <a:r>
                  <a:rPr lang="en-US" altLang="zh-CN" b="1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is</a:t>
                </a:r>
                <a:r>
                  <a:rPr lang="zh-CN" altLang="en-US" b="1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“≠”。 </a:t>
                </a:r>
              </a:p>
              <a:p>
                <a:pPr>
                  <a:lnSpc>
                    <a:spcPct val="100000"/>
                  </a:lnSpc>
                </a:pP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内容占位符 2">
                <a:extLst>
                  <a:ext uri="{FF2B5EF4-FFF2-40B4-BE49-F238E27FC236}">
                    <a16:creationId xmlns:a16="http://schemas.microsoft.com/office/drawing/2014/main" id="{0FE74257-67B7-455F-AA2B-C1BF756EA2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1688" y="1143000"/>
                <a:ext cx="8834536" cy="4162647"/>
              </a:xfrm>
              <a:prstGeom prst="rect">
                <a:avLst/>
              </a:prstGeom>
              <a:blipFill>
                <a:blip r:embed="rId3"/>
                <a:stretch>
                  <a:fillRect l="-1242" t="-16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矩形 13">
            <a:extLst>
              <a:ext uri="{FF2B5EF4-FFF2-40B4-BE49-F238E27FC236}">
                <a16:creationId xmlns:a16="http://schemas.microsoft.com/office/drawing/2014/main" id="{CDBB84A4-0FDC-4BAE-A7F0-7FD529EC4AA6}"/>
              </a:ext>
            </a:extLst>
          </p:cNvPr>
          <p:cNvSpPr/>
          <p:nvPr/>
        </p:nvSpPr>
        <p:spPr>
          <a:xfrm>
            <a:off x="0" y="1037509"/>
            <a:ext cx="1689098" cy="4050596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/>
          </a:bodyPr>
          <a:lstStyle/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FF00"/>
                </a:solidFill>
                <a:cs typeface="+mn-ea"/>
                <a:sym typeface="+mn-lt"/>
              </a:rPr>
              <a:t>关系的性质</a:t>
            </a: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FF00"/>
                </a:solidFill>
                <a:cs typeface="+mn-ea"/>
                <a:sym typeface="+mn-lt"/>
              </a:rPr>
              <a:t>关系的表示</a:t>
            </a: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关系图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关系矩阵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FF00"/>
                </a:solidFill>
                <a:cs typeface="+mn-ea"/>
                <a:sym typeface="+mn-lt"/>
              </a:rPr>
              <a:t>关系的运算</a:t>
            </a: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合成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幂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逆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u="sng" dirty="0">
                <a:solidFill>
                  <a:schemeClr val="bg1"/>
                </a:solidFill>
                <a:cs typeface="+mn-ea"/>
                <a:sym typeface="+mn-lt"/>
              </a:rPr>
              <a:t>闭包</a:t>
            </a:r>
            <a:endParaRPr lang="en-US" altLang="zh-CN" u="sng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64702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423AEC-297D-4AC6-937F-565891408581}"/>
              </a:ext>
            </a:extLst>
          </p:cNvPr>
          <p:cNvSpPr txBox="1"/>
          <p:nvPr/>
        </p:nvSpPr>
        <p:spPr>
          <a:xfrm>
            <a:off x="1756364" y="97006"/>
            <a:ext cx="1031566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cs typeface="+mn-ea"/>
                <a:sym typeface="+mn-lt"/>
              </a:rPr>
              <a:t>Closures operation of relations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65459A86-2236-4247-9311-D46EC9F8D18D}"/>
              </a:ext>
            </a:extLst>
          </p:cNvPr>
          <p:cNvGrpSpPr/>
          <p:nvPr/>
        </p:nvGrpSpPr>
        <p:grpSpPr>
          <a:xfrm>
            <a:off x="119973" y="397477"/>
            <a:ext cx="1449151" cy="180724"/>
            <a:chOff x="5392832" y="1016000"/>
            <a:chExt cx="1449150" cy="180724"/>
          </a:xfrm>
        </p:grpSpPr>
        <p:sp>
          <p:nvSpPr>
            <p:cNvPr id="7" name="Freeform 45">
              <a:extLst>
                <a:ext uri="{FF2B5EF4-FFF2-40B4-BE49-F238E27FC236}">
                  <a16:creationId xmlns:a16="http://schemas.microsoft.com/office/drawing/2014/main" id="{79F5C682-BDEF-4D53-B481-CCF2EF60A4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8" name="Freeform 46">
              <a:extLst>
                <a:ext uri="{FF2B5EF4-FFF2-40B4-BE49-F238E27FC236}">
                  <a16:creationId xmlns:a16="http://schemas.microsoft.com/office/drawing/2014/main" id="{34E012F1-3888-4574-B83C-160D877B5C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9" name="Freeform 47">
              <a:extLst>
                <a:ext uri="{FF2B5EF4-FFF2-40B4-BE49-F238E27FC236}">
                  <a16:creationId xmlns:a16="http://schemas.microsoft.com/office/drawing/2014/main" id="{92C0B701-D754-4A82-AB31-4E35C971D1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10" name="Freeform 48">
              <a:extLst>
                <a:ext uri="{FF2B5EF4-FFF2-40B4-BE49-F238E27FC236}">
                  <a16:creationId xmlns:a16="http://schemas.microsoft.com/office/drawing/2014/main" id="{60F2428E-B4AC-403A-9F72-86667F8576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11" name="Freeform 49">
              <a:extLst>
                <a:ext uri="{FF2B5EF4-FFF2-40B4-BE49-F238E27FC236}">
                  <a16:creationId xmlns:a16="http://schemas.microsoft.com/office/drawing/2014/main" id="{0C987953-0EFA-465A-B7F9-C0CF22995A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</p:grpSp>
      <p:sp>
        <p:nvSpPr>
          <p:cNvPr id="12" name="灯片编号占位符 1">
            <a:extLst>
              <a:ext uri="{FF2B5EF4-FFF2-40B4-BE49-F238E27FC236}">
                <a16:creationId xmlns:a16="http://schemas.microsoft.com/office/drawing/2014/main" id="{5AEBC6C7-6925-4C9A-B360-18D57EB16C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38416" y="6492875"/>
            <a:ext cx="498022" cy="365125"/>
          </a:xfrm>
        </p:spPr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97B5860-9389-40BC-8CED-DD2AAB23A1E9}" type="slidenum">
              <a:rPr kumimoji="0" lang="zh-CN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Arial Unicode MS" panose="020B0604020202020204" pitchFamily="34" charset="-122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ea typeface="Arial Unicode MS" panose="020B0604020202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内容占位符 2">
                <a:extLst>
                  <a:ext uri="{FF2B5EF4-FFF2-40B4-BE49-F238E27FC236}">
                    <a16:creationId xmlns:a16="http://schemas.microsoft.com/office/drawing/2014/main" id="{4E66A41A-EA89-46BE-8FEA-627D1031E9A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186968" y="1299972"/>
                <a:ext cx="10139144" cy="4949437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ct val="50000"/>
                  </a:spcBef>
                  <a:buFont typeface="Wingdings" panose="05000000000000000000" pitchFamily="2" charset="2"/>
                  <a:buChar char="l"/>
                </a:pPr>
                <a:r>
                  <a:rPr lang="en-US" altLang="zh-CN" b="1" i="1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Theorem</a:t>
                </a:r>
                <a:r>
                  <a:rPr lang="en-US" altLang="zh-CN" b="1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: given set </a:t>
                </a:r>
                <a:r>
                  <a:rPr lang="en-US" altLang="zh-CN" b="1" i="1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X</a:t>
                </a:r>
                <a:r>
                  <a:rPr lang="en-US" altLang="zh-CN" b="1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:r>
                  <a:rPr lang="en-US" altLang="zh-CN" b="1" i="1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R</a:t>
                </a:r>
                <a:r>
                  <a:rPr lang="en-US" altLang="zh-CN" b="1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is a relation on </a:t>
                </a:r>
                <a:r>
                  <a:rPr lang="en-US" altLang="zh-CN" b="1" i="1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X, then</a:t>
                </a:r>
                <a:endParaRPr lang="en-US" altLang="zh-CN" b="1" i="1" dirty="0">
                  <a:solidFill>
                    <a:srgbClr val="C00000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spcBef>
                    <a:spcPts val="1200"/>
                  </a:spcBef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zh-CN" altLang="en-US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zh-CN" altLang="en-US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limUpp>
                        <m:limUppPr>
                          <m:ctrlPr>
                            <a:rPr lang="zh-CN" alt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limUppPr>
                        <m:e>
                          <m:limLow>
                            <m:limLowPr>
                              <m:ctrlPr>
                                <a:rPr lang="zh-CN" alt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lang="zh-CN" altLang="en-US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∪</m:t>
                              </m:r>
                            </m:e>
                            <m:lim>
                              <m:r>
                                <a:rPr lang="zh-CN" alt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zh-CN" altLang="en-US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lim>
                          </m:limLow>
                        </m:e>
                        <m:lim>
                          <m:r>
                            <a:rPr lang="zh-CN" altLang="en-US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∞</m:t>
                          </m:r>
                        </m:lim>
                      </m:limUpp>
                      <m:sSup>
                        <m:sSupPr>
                          <m:ctrlPr>
                            <a:rPr lang="zh-CN" alt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zh-CN" alt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  <m:r>
                        <a:rPr lang="zh-CN" altLang="en-US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zh-CN" alt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zh-CN" altLang="en-US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zh-CN" altLang="en-US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∪</m:t>
                      </m:r>
                      <m:sSup>
                        <m:sSupPr>
                          <m:ctrlPr>
                            <a:rPr lang="zh-CN" alt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zh-CN" altLang="en-US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zh-CN" altLang="en-US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∪</m:t>
                      </m:r>
                      <m:sSup>
                        <m:sSupPr>
                          <m:ctrlPr>
                            <a:rPr lang="zh-CN" alt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zh-CN" altLang="en-US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zh-CN" altLang="en-US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∪⋅⋅⋅</m:t>
                      </m:r>
                    </m:oMath>
                  </m:oMathPara>
                </a14:m>
                <a:endParaRPr lang="zh-CN" altLang="en-US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40000"/>
                  </a:lnSpc>
                  <a:spcBef>
                    <a:spcPts val="1200"/>
                  </a:spcBef>
                  <a:buFont typeface="Wingdings" panose="05000000000000000000" pitchFamily="2" charset="2"/>
                  <a:buChar char="l"/>
                </a:pPr>
                <a:endParaRPr lang="en-US" altLang="zh-CN" b="1" dirty="0">
                  <a:solidFill>
                    <a:srgbClr val="0070C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spcBef>
                    <a:spcPts val="1200"/>
                  </a:spcBef>
                </a:pPr>
                <a:r>
                  <a:rPr lang="en-US" altLang="zh-CN" b="1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In fact, it can be proved that if </a:t>
                </a:r>
                <a14:m>
                  <m:oMath xmlns:m="http://schemas.openxmlformats.org/officeDocument/2006/math">
                    <m:r>
                      <a:rPr kumimoji="1" lang="en-US" altLang="zh-CN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#</m:t>
                    </m:r>
                    <m:r>
                      <a:rPr kumimoji="1" lang="en-US" altLang="zh-CN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𝑿</m:t>
                    </m:r>
                    <m:r>
                      <a:rPr kumimoji="1" lang="en-US" altLang="zh-CN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=</m:t>
                    </m:r>
                    <m:r>
                      <a:rPr kumimoji="1" lang="en-US" altLang="zh-CN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𝒏</m:t>
                    </m:r>
                  </m:oMath>
                </a14:m>
                <a:r>
                  <a:rPr kumimoji="1" lang="zh-CN" altLang="en-US" b="1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，则</a:t>
                </a:r>
                <a:endParaRPr kumimoji="1" lang="en-US" altLang="zh-CN" b="1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0" indent="0" algn="ctr">
                  <a:spcBef>
                    <a:spcPts val="1200"/>
                  </a:spcBef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r>
                      <a:rPr lang="zh-CN" altLang="en-US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𝒕</m:t>
                    </m:r>
                    <m:r>
                      <a:rPr lang="zh-CN" altLang="en-US" b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𝑹</m:t>
                    </m:r>
                    <m:r>
                      <a:rPr lang="zh-CN" altLang="en-US" b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)=</m:t>
                    </m:r>
                    <m:limUpp>
                      <m:limUppPr>
                        <m:ctrlPr>
                          <a:rPr lang="zh-CN" altLang="en-US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limUppPr>
                      <m:e>
                        <m:limLow>
                          <m:limLowPr>
                            <m:ctrlPr>
                              <a:rPr lang="zh-CN" altLang="en-US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a:rPr lang="zh-CN" altLang="en-US" b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∪</m:t>
                            </m:r>
                          </m:e>
                          <m:lim>
                            <m:r>
                              <a:rPr lang="zh-CN" altLang="en-US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  <m:r>
                              <a:rPr lang="zh-CN" altLang="en-US" b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zh-CN" altLang="en-US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lim>
                        </m:limLow>
                      </m:e>
                      <m:lim>
                        <m:r>
                          <a:rPr lang="zh-CN" altLang="en-US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lim>
                    </m:limUpp>
                    <m:sSup>
                      <m:sSupPr>
                        <m:ctrlPr>
                          <a:rPr lang="zh-CN" altLang="en-US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p>
                        <m:r>
                          <a:rPr lang="zh-CN" altLang="en-US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p>
                    </m:sSup>
                    <m:r>
                      <a:rPr lang="en-US" altLang="zh-CN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zh-CN" altLang="en-US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zh-CN" altLang="en-US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zh-CN" altLang="en-US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∪</m:t>
                    </m:r>
                    <m:sSup>
                      <m:sSupPr>
                        <m:ctrlPr>
                          <a:rPr lang="zh-CN" alt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zh-CN" altLang="en-US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zh-CN" altLang="en-US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∪⋅⋅⋅</m:t>
                    </m:r>
                    <m:sSup>
                      <m:sSupPr>
                        <m:ctrlPr>
                          <a:rPr lang="zh-CN" alt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∪</m:t>
                        </m:r>
                        <m:r>
                          <a:rPr lang="zh-CN" alt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zh-CN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zh-CN" altLang="en-US" b="1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spcBef>
                    <a:spcPts val="1200"/>
                  </a:spcBef>
                </a:pP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内容占位符 2">
                <a:extLst>
                  <a:ext uri="{FF2B5EF4-FFF2-40B4-BE49-F238E27FC236}">
                    <a16:creationId xmlns:a16="http://schemas.microsoft.com/office/drawing/2014/main" id="{4E66A41A-EA89-46BE-8FEA-627D1031E9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6968" y="1299972"/>
                <a:ext cx="10139144" cy="4949437"/>
              </a:xfrm>
              <a:prstGeom prst="rect">
                <a:avLst/>
              </a:prstGeom>
              <a:blipFill>
                <a:blip r:embed="rId3"/>
                <a:stretch>
                  <a:fillRect l="-1082" t="-209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矩形 13">
            <a:extLst>
              <a:ext uri="{FF2B5EF4-FFF2-40B4-BE49-F238E27FC236}">
                <a16:creationId xmlns:a16="http://schemas.microsoft.com/office/drawing/2014/main" id="{D2F16B45-7B68-4B51-BED0-3E0E0D2681E2}"/>
              </a:ext>
            </a:extLst>
          </p:cNvPr>
          <p:cNvSpPr/>
          <p:nvPr/>
        </p:nvSpPr>
        <p:spPr>
          <a:xfrm>
            <a:off x="0" y="1037509"/>
            <a:ext cx="1689098" cy="4050596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/>
          </a:bodyPr>
          <a:lstStyle/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FF00"/>
                </a:solidFill>
                <a:cs typeface="+mn-ea"/>
                <a:sym typeface="+mn-lt"/>
              </a:rPr>
              <a:t>关系的性质</a:t>
            </a: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FF00"/>
                </a:solidFill>
                <a:cs typeface="+mn-ea"/>
                <a:sym typeface="+mn-lt"/>
              </a:rPr>
              <a:t>关系的表示</a:t>
            </a: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关系图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关系矩阵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FF00"/>
                </a:solidFill>
                <a:cs typeface="+mn-ea"/>
                <a:sym typeface="+mn-lt"/>
              </a:rPr>
              <a:t>关系的运算</a:t>
            </a: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合成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幂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逆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u="sng" dirty="0">
                <a:solidFill>
                  <a:schemeClr val="bg1"/>
                </a:solidFill>
                <a:cs typeface="+mn-ea"/>
                <a:sym typeface="+mn-lt"/>
              </a:rPr>
              <a:t>闭包</a:t>
            </a:r>
            <a:endParaRPr lang="en-US" altLang="zh-CN" u="sng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8278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423AEC-297D-4AC6-937F-565891408581}"/>
              </a:ext>
            </a:extLst>
          </p:cNvPr>
          <p:cNvSpPr txBox="1"/>
          <p:nvPr/>
        </p:nvSpPr>
        <p:spPr>
          <a:xfrm>
            <a:off x="1756364" y="97006"/>
            <a:ext cx="1031566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cs typeface="+mn-ea"/>
                <a:sym typeface="+mn-lt"/>
              </a:rPr>
              <a:t>Closures operation of relations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65459A86-2236-4247-9311-D46EC9F8D18D}"/>
              </a:ext>
            </a:extLst>
          </p:cNvPr>
          <p:cNvGrpSpPr/>
          <p:nvPr/>
        </p:nvGrpSpPr>
        <p:grpSpPr>
          <a:xfrm>
            <a:off x="119973" y="397477"/>
            <a:ext cx="1449151" cy="180724"/>
            <a:chOff x="5392832" y="1016000"/>
            <a:chExt cx="1449150" cy="180724"/>
          </a:xfrm>
        </p:grpSpPr>
        <p:sp>
          <p:nvSpPr>
            <p:cNvPr id="7" name="Freeform 45">
              <a:extLst>
                <a:ext uri="{FF2B5EF4-FFF2-40B4-BE49-F238E27FC236}">
                  <a16:creationId xmlns:a16="http://schemas.microsoft.com/office/drawing/2014/main" id="{79F5C682-BDEF-4D53-B481-CCF2EF60A4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8" name="Freeform 46">
              <a:extLst>
                <a:ext uri="{FF2B5EF4-FFF2-40B4-BE49-F238E27FC236}">
                  <a16:creationId xmlns:a16="http://schemas.microsoft.com/office/drawing/2014/main" id="{34E012F1-3888-4574-B83C-160D877B5C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9" name="Freeform 47">
              <a:extLst>
                <a:ext uri="{FF2B5EF4-FFF2-40B4-BE49-F238E27FC236}">
                  <a16:creationId xmlns:a16="http://schemas.microsoft.com/office/drawing/2014/main" id="{92C0B701-D754-4A82-AB31-4E35C971D1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10" name="Freeform 48">
              <a:extLst>
                <a:ext uri="{FF2B5EF4-FFF2-40B4-BE49-F238E27FC236}">
                  <a16:creationId xmlns:a16="http://schemas.microsoft.com/office/drawing/2014/main" id="{60F2428E-B4AC-403A-9F72-86667F8576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sp>
          <p:nvSpPr>
            <p:cNvPr id="11" name="Freeform 49">
              <a:extLst>
                <a:ext uri="{FF2B5EF4-FFF2-40B4-BE49-F238E27FC236}">
                  <a16:creationId xmlns:a16="http://schemas.microsoft.com/office/drawing/2014/main" id="{0C987953-0EFA-465A-B7F9-C0CF22995A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</p:grpSp>
      <p:sp>
        <p:nvSpPr>
          <p:cNvPr id="12" name="灯片编号占位符 1">
            <a:extLst>
              <a:ext uri="{FF2B5EF4-FFF2-40B4-BE49-F238E27FC236}">
                <a16:creationId xmlns:a16="http://schemas.microsoft.com/office/drawing/2014/main" id="{5AEBC6C7-6925-4C9A-B360-18D57EB16C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38416" y="6492875"/>
            <a:ext cx="498022" cy="365125"/>
          </a:xfrm>
        </p:spPr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97B5860-9389-40BC-8CED-DD2AAB23A1E9}" type="slidenum">
              <a:rPr kumimoji="0" lang="zh-CN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Arial Unicode MS" panose="020B0604020202020204" pitchFamily="34" charset="-122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ea typeface="Arial Unicode MS" panose="020B0604020202020204" pitchFamily="34" charset="-122"/>
            </a:endParaRPr>
          </a:p>
        </p:txBody>
      </p:sp>
      <p:grpSp>
        <p:nvGrpSpPr>
          <p:cNvPr id="15" name="Group 13">
            <a:extLst>
              <a:ext uri="{FF2B5EF4-FFF2-40B4-BE49-F238E27FC236}">
                <a16:creationId xmlns:a16="http://schemas.microsoft.com/office/drawing/2014/main" id="{7E3123BA-27D4-4F9F-B693-3811F0956CD3}"/>
              </a:ext>
            </a:extLst>
          </p:cNvPr>
          <p:cNvGrpSpPr>
            <a:grpSpLocks/>
          </p:cNvGrpSpPr>
          <p:nvPr/>
        </p:nvGrpSpPr>
        <p:grpSpPr bwMode="auto">
          <a:xfrm>
            <a:off x="1905000" y="1019493"/>
            <a:ext cx="9320213" cy="2579687"/>
            <a:chOff x="657" y="527"/>
            <a:chExt cx="5361" cy="1826"/>
          </a:xfrm>
        </p:grpSpPr>
        <p:sp>
          <p:nvSpPr>
            <p:cNvPr id="16" name="Text Box 4">
              <a:extLst>
                <a:ext uri="{FF2B5EF4-FFF2-40B4-BE49-F238E27FC236}">
                  <a16:creationId xmlns:a16="http://schemas.microsoft.com/office/drawing/2014/main" id="{7E7CE57E-2A15-4CFC-8A92-68C4D35CA39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57" y="527"/>
              <a:ext cx="5035" cy="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Franklin Gothic Demi" panose="020B07030201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Franklin Gothic Demi" panose="020B07030201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Franklin Gothic Demi" panose="020B07030201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Franklin Gothic Demi" panose="020B07030201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Franklin Gothic Demi" panose="020B07030201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Franklin Gothic Demi" panose="020B07030201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Franklin Gothic Demi" panose="020B07030201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Franklin Gothic Demi" panose="020B07030201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Franklin Gothic Demi" panose="020B07030201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2800" b="1" i="1" dirty="0">
                  <a:solidFill>
                    <a:schemeClr val="accent2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Example</a:t>
              </a:r>
              <a:r>
                <a:rPr lang="zh-CN" altLang="en-US" sz="2800" b="1" dirty="0">
                  <a:solidFill>
                    <a:schemeClr val="accent2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：</a:t>
              </a:r>
              <a:r>
                <a:rPr lang="en-US" altLang="zh-CN" sz="28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Let set </a:t>
              </a:r>
              <a:r>
                <a:rPr lang="en-US" altLang="zh-CN" sz="2800" i="1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X</a:t>
              </a:r>
              <a:r>
                <a:rPr lang="en-US" altLang="zh-CN" sz="28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={</a:t>
              </a:r>
              <a:r>
                <a:rPr lang="en-US" altLang="zh-CN" sz="2800" i="1" dirty="0" err="1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a,b,c</a:t>
              </a:r>
              <a:r>
                <a:rPr lang="en-US" altLang="zh-CN" sz="28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}, </a:t>
              </a:r>
              <a:r>
                <a:rPr lang="en-US" altLang="zh-CN" sz="2800" i="1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R </a:t>
              </a:r>
              <a:r>
                <a:rPr lang="en-US" altLang="zh-CN" sz="28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and</a:t>
              </a:r>
              <a:r>
                <a:rPr lang="en-US" altLang="zh-CN" sz="2800" i="1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 S </a:t>
              </a:r>
              <a:r>
                <a:rPr lang="en-US" altLang="zh-CN" sz="28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are the relations on </a:t>
              </a:r>
              <a:r>
                <a:rPr lang="en-US" altLang="zh-CN" sz="2800" i="1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X</a:t>
              </a:r>
              <a:r>
                <a:rPr lang="zh-CN" altLang="en-US" sz="28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，</a:t>
              </a:r>
              <a:r>
                <a:rPr lang="en-US" altLang="zh-CN" sz="28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if</a:t>
              </a:r>
              <a:endParaRPr lang="zh-CN" altLang="en-US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17" name="Object 5">
              <a:extLst>
                <a:ext uri="{FF2B5EF4-FFF2-40B4-BE49-F238E27FC236}">
                  <a16:creationId xmlns:a16="http://schemas.microsoft.com/office/drawing/2014/main" id="{BB187E35-7F14-4498-9EAB-CCFA4BD5E319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397" y="897"/>
            <a:ext cx="2131" cy="63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5908" name="Equation" r:id="rId4" imgW="1459866" imgH="431613" progId="Equation.DSMT4">
                    <p:embed/>
                  </p:oleObj>
                </mc:Choice>
                <mc:Fallback>
                  <p:oleObj name="Equation" r:id="rId4" imgW="1459866" imgH="431613" progId="Equation.DSMT4">
                    <p:embed/>
                    <p:pic>
                      <p:nvPicPr>
                        <p:cNvPr id="17" name="Object 5">
                          <a:extLst>
                            <a:ext uri="{FF2B5EF4-FFF2-40B4-BE49-F238E27FC236}">
                              <a16:creationId xmlns:a16="http://schemas.microsoft.com/office/drawing/2014/main" id="{BB187E35-7F14-4498-9EAB-CCFA4BD5E31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97" y="897"/>
                          <a:ext cx="2131" cy="63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8" name="Text Box 6">
              <a:extLst>
                <a:ext uri="{FF2B5EF4-FFF2-40B4-BE49-F238E27FC236}">
                  <a16:creationId xmlns:a16="http://schemas.microsoft.com/office/drawing/2014/main" id="{EEDCB57C-4815-45C8-B7D7-2D38E017F6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57" y="1525"/>
              <a:ext cx="5361" cy="8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Franklin Gothic Demi" panose="020B07030201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Franklin Gothic Demi" panose="020B07030201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Franklin Gothic Demi" panose="020B07030201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Franklin Gothic Demi" panose="020B07030201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Franklin Gothic Demi" panose="020B07030201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Franklin Gothic Demi" panose="020B07030201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Franklin Gothic Demi" panose="020B07030201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Franklin Gothic Demi" panose="020B07030201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Franklin Gothic Demi" panose="020B07030201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28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Try to find out </a:t>
              </a:r>
              <a:r>
                <a:rPr lang="en-US" altLang="zh-CN" sz="2800" i="1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t</a:t>
              </a:r>
              <a:r>
                <a:rPr lang="en-US" altLang="zh-CN" sz="28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(</a:t>
              </a:r>
              <a:r>
                <a:rPr lang="en-US" altLang="zh-CN" sz="2800" i="1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R</a:t>
              </a:r>
              <a:r>
                <a:rPr lang="en-US" altLang="zh-CN" sz="28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),</a:t>
              </a:r>
              <a:r>
                <a:rPr lang="en-US" altLang="zh-CN" sz="2800" i="1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t</a:t>
              </a:r>
              <a:r>
                <a:rPr lang="en-US" altLang="zh-CN" sz="28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(</a:t>
              </a:r>
              <a:r>
                <a:rPr lang="en-US" altLang="zh-CN" sz="2800" i="1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S</a:t>
              </a:r>
              <a:r>
                <a:rPr lang="en-US" altLang="zh-CN" sz="28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), and draw the digraphs of the relations.</a:t>
              </a:r>
            </a:p>
            <a:p>
              <a:pPr eaLnBrk="1" hangingPunct="1">
                <a:spcBef>
                  <a:spcPct val="50000"/>
                </a:spcBef>
                <a:buFontTx/>
                <a:buNone/>
              </a:pPr>
              <a:endPara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19" name="Text Box 7">
            <a:extLst>
              <a:ext uri="{FF2B5EF4-FFF2-40B4-BE49-F238E27FC236}">
                <a16:creationId xmlns:a16="http://schemas.microsoft.com/office/drawing/2014/main" id="{1C09D85C-8F8D-46A9-AC9C-168BB73D72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02017" y="3014300"/>
            <a:ext cx="1471612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Franklin Gothic Demi" panose="020B07030201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Franklin Gothic Demi" panose="020B07030201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Franklin Gothic Demi" panose="020B07030201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Demi" panose="020B07030201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2400" b="1" i="1" dirty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Solution</a:t>
            </a:r>
            <a:r>
              <a:rPr lang="zh-CN" altLang="en-US" sz="2400" b="1" dirty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：</a:t>
            </a:r>
          </a:p>
        </p:txBody>
      </p:sp>
      <p:graphicFrame>
        <p:nvGraphicFramePr>
          <p:cNvPr id="20" name="Object 8">
            <a:extLst>
              <a:ext uri="{FF2B5EF4-FFF2-40B4-BE49-F238E27FC236}">
                <a16:creationId xmlns:a16="http://schemas.microsoft.com/office/drawing/2014/main" id="{865DA82A-6F0C-4F16-B56C-BBA17F7CA27C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4734719" y="3053502"/>
          <a:ext cx="3332162" cy="514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909" name="Equation" r:id="rId6" imgW="1485720" imgH="228600" progId="Equation.DSMT4">
                  <p:embed/>
                </p:oleObj>
              </mc:Choice>
              <mc:Fallback>
                <p:oleObj name="Equation" r:id="rId6" imgW="1485720" imgH="228600" progId="Equation.DSMT4">
                  <p:embed/>
                  <p:pic>
                    <p:nvPicPr>
                      <p:cNvPr id="20" name="Object 8">
                        <a:extLst>
                          <a:ext uri="{FF2B5EF4-FFF2-40B4-BE49-F238E27FC236}">
                            <a16:creationId xmlns:a16="http://schemas.microsoft.com/office/drawing/2014/main" id="{865DA82A-6F0C-4F16-B56C-BBA17F7CA27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34719" y="3053502"/>
                        <a:ext cx="3332162" cy="514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10">
            <a:extLst>
              <a:ext uri="{FF2B5EF4-FFF2-40B4-BE49-F238E27FC236}">
                <a16:creationId xmlns:a16="http://schemas.microsoft.com/office/drawing/2014/main" id="{C042DCE4-68F0-4F28-B68E-DD0E215EC69C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2640012" y="3525859"/>
          <a:ext cx="7380288" cy="923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910" name="Equation" r:id="rId8" imgW="3657600" imgH="457200" progId="Equation.DSMT4">
                  <p:embed/>
                </p:oleObj>
              </mc:Choice>
              <mc:Fallback>
                <p:oleObj name="Equation" r:id="rId8" imgW="3657600" imgH="457200" progId="Equation.DSMT4">
                  <p:embed/>
                  <p:pic>
                    <p:nvPicPr>
                      <p:cNvPr id="21" name="Object 10">
                        <a:extLst>
                          <a:ext uri="{FF2B5EF4-FFF2-40B4-BE49-F238E27FC236}">
                            <a16:creationId xmlns:a16="http://schemas.microsoft.com/office/drawing/2014/main" id="{C042DCE4-68F0-4F28-B68E-DD0E215EC69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40012" y="3525859"/>
                        <a:ext cx="7380288" cy="923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2" name="Group 17">
            <a:extLst>
              <a:ext uri="{FF2B5EF4-FFF2-40B4-BE49-F238E27FC236}">
                <a16:creationId xmlns:a16="http://schemas.microsoft.com/office/drawing/2014/main" id="{CBD42A09-8AE8-4EBD-9457-E87A5DD7C0CE}"/>
              </a:ext>
            </a:extLst>
          </p:cNvPr>
          <p:cNvGrpSpPr>
            <a:grpSpLocks/>
          </p:cNvGrpSpPr>
          <p:nvPr/>
        </p:nvGrpSpPr>
        <p:grpSpPr bwMode="auto">
          <a:xfrm>
            <a:off x="2584450" y="4265930"/>
            <a:ext cx="7632700" cy="2546350"/>
            <a:chOff x="839" y="2069"/>
            <a:chExt cx="4808" cy="1604"/>
          </a:xfrm>
        </p:grpSpPr>
        <p:pic>
          <p:nvPicPr>
            <p:cNvPr id="23" name="Picture 12">
              <a:extLst>
                <a:ext uri="{FF2B5EF4-FFF2-40B4-BE49-F238E27FC236}">
                  <a16:creationId xmlns:a16="http://schemas.microsoft.com/office/drawing/2014/main" id="{56912221-BE2B-423D-A517-A271EF77314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9" y="2069"/>
              <a:ext cx="4808" cy="13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4" name="Text Box 14">
              <a:extLst>
                <a:ext uri="{FF2B5EF4-FFF2-40B4-BE49-F238E27FC236}">
                  <a16:creationId xmlns:a16="http://schemas.microsoft.com/office/drawing/2014/main" id="{2C7DBCE2-ED40-45E3-88B4-631BE5F6DE9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56" y="3294"/>
              <a:ext cx="635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Franklin Gothic Demi" panose="020B07030201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Franklin Gothic Demi" panose="020B07030201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Franklin Gothic Demi" panose="020B07030201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Franklin Gothic Demi" panose="020B07030201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Franklin Gothic Demi" panose="020B07030201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Franklin Gothic Demi" panose="020B07030201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Franklin Gothic Demi" panose="020B07030201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Franklin Gothic Demi" panose="020B07030201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Franklin Gothic Demi" panose="020B07030201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2400" b="1" i="1">
                  <a:latin typeface="Times New Roman" panose="02020603050405020304" pitchFamily="18" charset="0"/>
                  <a:ea typeface="宋体" panose="02010600030101010101" pitchFamily="2" charset="-122"/>
                </a:rPr>
                <a:t>R,t(R)</a:t>
              </a:r>
            </a:p>
          </p:txBody>
        </p:sp>
        <p:sp>
          <p:nvSpPr>
            <p:cNvPr id="25" name="Text Box 15">
              <a:extLst>
                <a:ext uri="{FF2B5EF4-FFF2-40B4-BE49-F238E27FC236}">
                  <a16:creationId xmlns:a16="http://schemas.microsoft.com/office/drawing/2014/main" id="{9F7D49A3-87E6-4D7B-92DE-3A15E029D29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80" y="3339"/>
              <a:ext cx="363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Franklin Gothic Demi" panose="020B07030201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Franklin Gothic Demi" panose="020B07030201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Franklin Gothic Demi" panose="020B07030201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Franklin Gothic Demi" panose="020B07030201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Franklin Gothic Demi" panose="020B07030201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Franklin Gothic Demi" panose="020B07030201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Franklin Gothic Demi" panose="020B07030201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Franklin Gothic Demi" panose="020B07030201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Franklin Gothic Demi" panose="020B07030201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2400" b="1" i="1">
                  <a:latin typeface="Times New Roman" panose="02020603050405020304" pitchFamily="18" charset="0"/>
                  <a:ea typeface="宋体" panose="02010600030101010101" pitchFamily="2" charset="-122"/>
                </a:rPr>
                <a:t>S</a:t>
              </a:r>
            </a:p>
          </p:txBody>
        </p:sp>
        <p:sp>
          <p:nvSpPr>
            <p:cNvPr id="26" name="Text Box 16">
              <a:extLst>
                <a:ext uri="{FF2B5EF4-FFF2-40B4-BE49-F238E27FC236}">
                  <a16:creationId xmlns:a16="http://schemas.microsoft.com/office/drawing/2014/main" id="{E5D986FB-6E3C-47E6-AAC2-35C7EE309FE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13" y="3385"/>
              <a:ext cx="54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Franklin Gothic Demi" panose="020B07030201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Franklin Gothic Demi" panose="020B07030201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Franklin Gothic Demi" panose="020B07030201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Franklin Gothic Demi" panose="020B07030201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Franklin Gothic Demi" panose="020B07030201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Franklin Gothic Demi" panose="020B07030201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Franklin Gothic Demi" panose="020B07030201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Franklin Gothic Demi" panose="020B07030201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Franklin Gothic Demi" panose="020B07030201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2400" b="1" i="1">
                  <a:latin typeface="Times New Roman" panose="02020603050405020304" pitchFamily="18" charset="0"/>
                  <a:ea typeface="宋体" panose="02010600030101010101" pitchFamily="2" charset="-122"/>
                </a:rPr>
                <a:t>t(S)</a:t>
              </a:r>
            </a:p>
          </p:txBody>
        </p:sp>
      </p:grpSp>
      <p:sp>
        <p:nvSpPr>
          <p:cNvPr id="27" name="矩形 26">
            <a:extLst>
              <a:ext uri="{FF2B5EF4-FFF2-40B4-BE49-F238E27FC236}">
                <a16:creationId xmlns:a16="http://schemas.microsoft.com/office/drawing/2014/main" id="{D181637B-5CAD-4D49-B4F6-09A1DADC335D}"/>
              </a:ext>
            </a:extLst>
          </p:cNvPr>
          <p:cNvSpPr/>
          <p:nvPr/>
        </p:nvSpPr>
        <p:spPr>
          <a:xfrm>
            <a:off x="0" y="1037509"/>
            <a:ext cx="1689098" cy="4050596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/>
          </a:bodyPr>
          <a:lstStyle/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FF00"/>
                </a:solidFill>
                <a:cs typeface="+mn-ea"/>
                <a:sym typeface="+mn-lt"/>
              </a:rPr>
              <a:t>关系的性质</a:t>
            </a: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FF00"/>
                </a:solidFill>
                <a:cs typeface="+mn-ea"/>
                <a:sym typeface="+mn-lt"/>
              </a:rPr>
              <a:t>关系的表示</a:t>
            </a: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关系图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关系矩阵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FF00"/>
                </a:solidFill>
                <a:cs typeface="+mn-ea"/>
                <a:sym typeface="+mn-lt"/>
              </a:rPr>
              <a:t>关系的运算</a:t>
            </a: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合成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幂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逆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u="sng" dirty="0">
                <a:solidFill>
                  <a:schemeClr val="bg1"/>
                </a:solidFill>
                <a:cs typeface="+mn-ea"/>
                <a:sym typeface="+mn-lt"/>
              </a:rPr>
              <a:t>闭包</a:t>
            </a:r>
            <a:endParaRPr lang="en-US" altLang="zh-CN" u="sng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57626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</p:tagLst>
</file>

<file path=ppt/theme/theme1.xml><?xml version="1.0" encoding="utf-8"?>
<a:theme xmlns:a="http://schemas.openxmlformats.org/drawingml/2006/main" name="第一PPT，www.1ppt.com">
  <a:themeElements>
    <a:clrScheme name="自定义 277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E53238"/>
      </a:accent1>
      <a:accent2>
        <a:srgbClr val="0064D2"/>
      </a:accent2>
      <a:accent3>
        <a:srgbClr val="E53238"/>
      </a:accent3>
      <a:accent4>
        <a:srgbClr val="0064D2"/>
      </a:accent4>
      <a:accent5>
        <a:srgbClr val="E53238"/>
      </a:accent5>
      <a:accent6>
        <a:srgbClr val="0064D2"/>
      </a:accent6>
      <a:hlink>
        <a:srgbClr val="E53238"/>
      </a:hlink>
      <a:folHlink>
        <a:srgbClr val="BFBFBF"/>
      </a:folHlink>
    </a:clrScheme>
    <a:fontScheme name="oa3beuqa">
      <a:majorFont>
        <a:latin typeface="Arial"/>
        <a:ea typeface="汉仪跳跳体简"/>
        <a:cs typeface=""/>
      </a:majorFont>
      <a:minorFont>
        <a:latin typeface="Arial"/>
        <a:ea typeface="汉仪跳跳体简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包图主题2" id="{50CFA792-C506-47E4-B272-6A6183483AB3}" vid="{CC1AE437-2F7F-4319-9F22-408F5F8C346F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10134</TotalTime>
  <Words>5639</Words>
  <Application>Microsoft Office PowerPoint</Application>
  <PresentationFormat>宽屏</PresentationFormat>
  <Paragraphs>851</Paragraphs>
  <Slides>57</Slides>
  <Notes>56</Notes>
  <HiddenSlides>0</HiddenSlides>
  <MMClips>0</MMClips>
  <ScaleCrop>false</ScaleCrop>
  <HeadingPairs>
    <vt:vector size="8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57</vt:i4>
      </vt:variant>
    </vt:vector>
  </HeadingPairs>
  <TitlesOfParts>
    <vt:vector size="75" baseType="lpstr">
      <vt:lpstr>Arial Unicode MS</vt:lpstr>
      <vt:lpstr>等线</vt:lpstr>
      <vt:lpstr>汉仪跳跳体简</vt:lpstr>
      <vt:lpstr>华文楷体</vt:lpstr>
      <vt:lpstr>隶书</vt:lpstr>
      <vt:lpstr>宋体</vt:lpstr>
      <vt:lpstr>微软雅黑</vt:lpstr>
      <vt:lpstr>Arial</vt:lpstr>
      <vt:lpstr>Calibri</vt:lpstr>
      <vt:lpstr>Cambria Math</vt:lpstr>
      <vt:lpstr>Franklin Gothic Demi</vt:lpstr>
      <vt:lpstr>Segoe UI Symbol</vt:lpstr>
      <vt:lpstr>Symbol</vt:lpstr>
      <vt:lpstr>Times New Roman</vt:lpstr>
      <vt:lpstr>Wingdings</vt:lpstr>
      <vt:lpstr>第一PPT，www.1ppt.com</vt:lpstr>
      <vt:lpstr>Equation</vt:lpstr>
      <vt:lpstr>Visio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第一PPT，www.1ppt.com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卡通公开课</dc:title>
  <dc:creator>第一PPT</dc:creator>
  <cp:keywords>www.1ppt.com</cp:keywords>
  <dc:description>www.1ppt.com</dc:description>
  <cp:lastModifiedBy>Huawei</cp:lastModifiedBy>
  <cp:revision>351</cp:revision>
  <dcterms:created xsi:type="dcterms:W3CDTF">2017-08-18T03:02:00Z</dcterms:created>
  <dcterms:modified xsi:type="dcterms:W3CDTF">2023-05-23T09:13:56Z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2052-10.1.0.6748</vt:lpwstr>
  </property>
</Properties>
</file>